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55" r:id="rId2"/>
    <p:sldId id="370" r:id="rId3"/>
    <p:sldId id="369" r:id="rId4"/>
    <p:sldId id="356" r:id="rId5"/>
    <p:sldId id="357" r:id="rId6"/>
    <p:sldId id="358" r:id="rId7"/>
    <p:sldId id="359" r:id="rId8"/>
    <p:sldId id="264" r:id="rId9"/>
    <p:sldId id="367" r:id="rId10"/>
    <p:sldId id="267" r:id="rId11"/>
    <p:sldId id="361" r:id="rId12"/>
    <p:sldId id="268" r:id="rId13"/>
    <p:sldId id="269" r:id="rId14"/>
    <p:sldId id="271" r:id="rId15"/>
    <p:sldId id="272" r:id="rId16"/>
    <p:sldId id="279" r:id="rId17"/>
    <p:sldId id="280" r:id="rId18"/>
    <p:sldId id="364" r:id="rId19"/>
    <p:sldId id="365" r:id="rId20"/>
    <p:sldId id="366" r:id="rId21"/>
    <p:sldId id="360" r:id="rId22"/>
    <p:sldId id="282" r:id="rId23"/>
    <p:sldId id="286" r:id="rId24"/>
    <p:sldId id="362" r:id="rId25"/>
    <p:sldId id="287" r:id="rId26"/>
    <p:sldId id="288" r:id="rId27"/>
    <p:sldId id="363" r:id="rId28"/>
    <p:sldId id="347" r:id="rId29"/>
    <p:sldId id="293" r:id="rId30"/>
    <p:sldId id="294" r:id="rId31"/>
    <p:sldId id="300" r:id="rId32"/>
    <p:sldId id="301" r:id="rId33"/>
    <p:sldId id="302" r:id="rId34"/>
    <p:sldId id="304" r:id="rId35"/>
    <p:sldId id="308" r:id="rId36"/>
    <p:sldId id="312" r:id="rId37"/>
    <p:sldId id="315" r:id="rId38"/>
    <p:sldId id="317" r:id="rId39"/>
    <p:sldId id="368" r:id="rId40"/>
    <p:sldId id="319" r:id="rId41"/>
    <p:sldId id="320" r:id="rId42"/>
    <p:sldId id="321" r:id="rId43"/>
    <p:sldId id="325" r:id="rId44"/>
    <p:sldId id="331" r:id="rId45"/>
    <p:sldId id="339" r:id="rId46"/>
    <p:sldId id="372" r:id="rId47"/>
    <p:sldId id="341" r:id="rId48"/>
    <p:sldId id="37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30">
          <p15:clr>
            <a:srgbClr val="A4A3A4"/>
          </p15:clr>
        </p15:guide>
        <p15:guide id="4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096" autoAdjust="0"/>
  </p:normalViewPr>
  <p:slideViewPr>
    <p:cSldViewPr snapToGrid="0" showGuides="1">
      <p:cViewPr>
        <p:scale>
          <a:sx n="76" d="100"/>
          <a:sy n="76" d="100"/>
        </p:scale>
        <p:origin x="-972" y="-60"/>
      </p:cViewPr>
      <p:guideLst>
        <p:guide orient="horz" pos="2160"/>
        <p:guide orient="horz" pos="2130"/>
        <p:guide pos="2880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0DF97-A22E-4540-9AC4-95E0A00A29EB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E972-7ADE-4B5F-9BB1-01ED1A85F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0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 11.1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 11.2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 11.3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5F7110-6176-4446-94D0-C7E888CDBE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61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5F7110-6176-4446-94D0-C7E888CDBE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48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458DE-C10E-437C-9CCE-852E15B55CB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71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P10.58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4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10.30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36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P10.66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88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91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</a:t>
            </a:r>
            <a:r>
              <a:rPr lang="en-US" baseline="0" dirty="0" smtClean="0"/>
              <a:t> 11 Part II Summary 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11.17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Chapter</a:t>
            </a:r>
            <a:r>
              <a:rPr lang="en-US" baseline="0" dirty="0" smtClean="0"/>
              <a:t> Summary 2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98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196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Chapter</a:t>
            </a:r>
            <a:r>
              <a:rPr lang="en-US" baseline="0" dirty="0" smtClean="0"/>
              <a:t> Summary 1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Chapter</a:t>
            </a:r>
            <a:r>
              <a:rPr lang="en-US" baseline="0" dirty="0" smtClean="0"/>
              <a:t> Summary 2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</a:t>
            </a:r>
            <a:r>
              <a:rPr lang="en-US" baseline="0" dirty="0" smtClean="0"/>
              <a:t> Q10.20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0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Chapter</a:t>
            </a:r>
            <a:r>
              <a:rPr lang="en-US" baseline="0" dirty="0" smtClean="0"/>
              <a:t> Summary 3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Chapter</a:t>
            </a:r>
            <a:r>
              <a:rPr lang="en-US" baseline="0" dirty="0" smtClean="0"/>
              <a:t> Summary 7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P11.35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UNNUMBERED FIGURE</a:t>
            </a:r>
            <a:r>
              <a:rPr lang="en-US" baseline="0" dirty="0" smtClean="0"/>
              <a:t> P11.51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725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P11.68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0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Chapter</a:t>
            </a:r>
            <a:r>
              <a:rPr lang="en-US" baseline="0" dirty="0" smtClean="0"/>
              <a:t> Summary 5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1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24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P10.59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4E972-7ADE-4B5F-9BB1-01ED1A85F0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273B-5945-4D89-8F47-4BD1F0B94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9273B-5945-4D89-8F47-4BD1F0B94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D76942-3687-416E-B514-2A7250E0FD0F}" type="datetimeFigureOut">
              <a:rPr lang="en-US" smtClean="0"/>
              <a:t>6/16/2014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CAF73-FAE7-451E-8C47-9DB4DCA1B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6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9273B-5945-4D89-8F47-4BD1F0B94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7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cx.images-amazon.com/images/I/81fCrQO7f5L._SL15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144000" cy="1170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8099425" cy="99060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500" dirty="0" smtClean="0">
                <a:solidFill>
                  <a:schemeClr val="bg1"/>
                </a:solidFill>
              </a:rPr>
              <a:t>Chapter 11</a:t>
            </a:r>
            <a:endParaRPr lang="en-US" altLang="en-US" sz="5500" dirty="0">
              <a:solidFill>
                <a:schemeClr val="bg1"/>
              </a:solidFill>
            </a:endParaRPr>
          </a:p>
        </p:txBody>
      </p:sp>
      <p:pic>
        <p:nvPicPr>
          <p:cNvPr id="6" name="Picture 5" descr="11_Pg323_Un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6" y="1371600"/>
            <a:ext cx="5396882" cy="5978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3650" y="2840854"/>
            <a:ext cx="3000653" cy="440406"/>
          </a:xfrm>
          <a:prstGeom prst="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3" name="Picture 2" descr="11_03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49" y="1538383"/>
            <a:ext cx="6016752" cy="28224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6597" y="295729"/>
            <a:ext cx="5069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Let’s clean house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4900" y="5869763"/>
            <a:ext cx="3175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exactly is it more efficient?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65221" y="4552513"/>
                <a:ext cx="800154" cy="5627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221" y="4552513"/>
                <a:ext cx="800154" cy="5627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86023" y="4582678"/>
                <a:ext cx="800154" cy="5627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23" y="4582678"/>
                <a:ext cx="800154" cy="56278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55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0_59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0" y="3465528"/>
            <a:ext cx="7813665" cy="3093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2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628689"/>
            <a:ext cx="7643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far did you have to push this box to get it up the hill?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61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3" name="Picture 2" descr="11_04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2" y="1677989"/>
            <a:ext cx="5457636" cy="4900734"/>
          </a:xfrm>
          <a:prstGeom prst="rect">
            <a:avLst/>
          </a:prstGeom>
        </p:spPr>
      </p:pic>
      <p:pic>
        <p:nvPicPr>
          <p:cNvPr id="1026" name="Picture 2" descr="http://3.bp.blogspot.com/-yWoNc_3KRe4/Tv2Bn6xB4hI/AAAAAAAAARQ/a2chyDHFgSU/s800/Absolutely%252520Ridiculous%252520Burger-bookmarkz-us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2" y="497150"/>
            <a:ext cx="8445768" cy="633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59588" y="5237825"/>
            <a:ext cx="958789" cy="38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77928" y="0"/>
            <a:ext cx="5659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Affluent nation yes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86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3" name="Picture 2" descr="11_01_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" y="159102"/>
            <a:ext cx="7516368" cy="64373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938" y="3413302"/>
            <a:ext cx="284086" cy="40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5347" y="332510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reeimages.com/assets/28/271435/slice-of-pizza-1067182-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3414">
            <a:off x="1203640" y="4281931"/>
            <a:ext cx="2217984" cy="23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02_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7" y="1026348"/>
            <a:ext cx="8546592" cy="3438144"/>
          </a:xfrm>
          <a:prstGeom prst="rect">
            <a:avLst/>
          </a:prstGeom>
        </p:spPr>
      </p:pic>
      <p:pic>
        <p:nvPicPr>
          <p:cNvPr id="2052" name="Picture 4" descr="http://whatthehellareyoueating.files.wordpress.com/2008/04/17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29" y="1912937"/>
            <a:ext cx="4572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60287" y="113916"/>
            <a:ext cx="103178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Where’s the FDA in the Mom n’ Pop joints?!?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98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03_Ta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2" y="3021664"/>
            <a:ext cx="4165545" cy="3677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3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9738" y="939906"/>
            <a:ext cx="8319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many frozen burritos do you need for 2 hours of typing while swimming, </a:t>
            </a:r>
            <a:r>
              <a:rPr lang="en-US" sz="3600" dirty="0"/>
              <a:t>followed by a </a:t>
            </a:r>
            <a:r>
              <a:rPr lang="en-US" sz="3600" dirty="0" smtClean="0"/>
              <a:t>200 </a:t>
            </a:r>
            <a:r>
              <a:rPr lang="en-US" sz="3600" dirty="0"/>
              <a:t>min. nap 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6" name="Picture 5" descr="11_04_Tab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53" y="2788159"/>
            <a:ext cx="4248509" cy="391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0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" y="160951"/>
            <a:ext cx="5382235" cy="4899690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2805344" y="2325950"/>
            <a:ext cx="3187084" cy="3275860"/>
          </a:xfrm>
          <a:prstGeom prst="noSmoking">
            <a:avLst>
              <a:gd name="adj" fmla="val 77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6100" y="5569545"/>
            <a:ext cx="5281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Close but no cigar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02924" y="2041864"/>
                <a:ext cx="16647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924" y="2041864"/>
                <a:ext cx="1664751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414319" y="2426130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enough for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09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16" y="1802167"/>
            <a:ext cx="3830316" cy="4873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8832" y="-58691"/>
            <a:ext cx="70545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Difference between heat and temperature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86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>
            <a:endCxn id="24" idx="1"/>
          </p:cNvCxnSpPr>
          <p:nvPr/>
        </p:nvCxnSpPr>
        <p:spPr>
          <a:xfrm flipV="1">
            <a:off x="4419600" y="2362200"/>
            <a:ext cx="2438400" cy="1371600"/>
          </a:xfrm>
          <a:prstGeom prst="line">
            <a:avLst/>
          </a:prstGeom>
          <a:ln>
            <a:solidFill>
              <a:schemeClr val="tx2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3" idx="1"/>
          </p:cNvCxnSpPr>
          <p:nvPr/>
        </p:nvCxnSpPr>
        <p:spPr>
          <a:xfrm flipV="1">
            <a:off x="685800" y="2438400"/>
            <a:ext cx="3124200" cy="1143000"/>
          </a:xfrm>
          <a:prstGeom prst="line">
            <a:avLst/>
          </a:prstGeom>
          <a:ln>
            <a:solidFill>
              <a:schemeClr val="tx2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27" idx="1"/>
          </p:cNvCxnSpPr>
          <p:nvPr/>
        </p:nvCxnSpPr>
        <p:spPr>
          <a:xfrm rot="5400000" flipH="1" flipV="1">
            <a:off x="533400" y="4876800"/>
            <a:ext cx="838200" cy="533400"/>
          </a:xfrm>
          <a:prstGeom prst="line">
            <a:avLst/>
          </a:prstGeom>
          <a:ln>
            <a:solidFill>
              <a:srgbClr val="C00000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20" idx="1"/>
          </p:cNvCxnSpPr>
          <p:nvPr/>
        </p:nvCxnSpPr>
        <p:spPr>
          <a:xfrm flipV="1">
            <a:off x="533400" y="2057400"/>
            <a:ext cx="1600200" cy="381000"/>
          </a:xfrm>
          <a:prstGeom prst="line">
            <a:avLst/>
          </a:prstGeom>
          <a:ln>
            <a:solidFill>
              <a:srgbClr val="C00000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2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0"/>
            <a:ext cx="1371600" cy="198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3336"/>
            <a:ext cx="7886700" cy="1325563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Combustion fuels – Hippie Methodologies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52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132250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524000"/>
            <a:ext cx="914400" cy="6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438400"/>
            <a:ext cx="847629" cy="6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828800"/>
            <a:ext cx="1033462" cy="95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600200"/>
            <a:ext cx="83622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4114800"/>
            <a:ext cx="1447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4343400"/>
            <a:ext cx="766763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381742">
            <a:off x="5739142" y="4062741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7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8136" y="4038600"/>
            <a:ext cx="154334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" y="2362200"/>
            <a:ext cx="2514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Add</a:t>
            </a:r>
            <a:r>
              <a:rPr lang="en-US" sz="1400" dirty="0" smtClean="0"/>
              <a:t> Heat, Chemical Potential Energy and Kinetic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Lose</a:t>
            </a:r>
            <a:r>
              <a:rPr lang="en-US" sz="1400" dirty="0" smtClean="0"/>
              <a:t> Heat and Chemical potential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Gain </a:t>
            </a:r>
            <a:r>
              <a:rPr lang="en-US" sz="1400" dirty="0" smtClean="0"/>
              <a:t>Transformed</a:t>
            </a:r>
            <a:r>
              <a:rPr lang="en-US" sz="1400" b="1" dirty="0" smtClean="0"/>
              <a:t> </a:t>
            </a:r>
            <a:r>
              <a:rPr lang="en-US" sz="1400" dirty="0" smtClean="0"/>
              <a:t>Chemical Potential energy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4642145" y="2981424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62400" y="3200400"/>
            <a:ext cx="472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Add</a:t>
            </a:r>
            <a:r>
              <a:rPr lang="en-US" sz="1400" dirty="0" smtClean="0"/>
              <a:t> Chemical potential energy and Kinetic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Lose</a:t>
            </a:r>
            <a:r>
              <a:rPr lang="en-US" sz="1400" dirty="0" smtClean="0"/>
              <a:t> Heat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Gain </a:t>
            </a:r>
            <a:r>
              <a:rPr lang="en-US" sz="1400" dirty="0" smtClean="0"/>
              <a:t>Transformed</a:t>
            </a:r>
            <a:r>
              <a:rPr lang="en-US" sz="1400" b="1" dirty="0" smtClean="0"/>
              <a:t> </a:t>
            </a:r>
            <a:r>
              <a:rPr lang="en-US" sz="1400" dirty="0" smtClean="0"/>
              <a:t>Chemical Potential energy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5486400"/>
            <a:ext cx="335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Add</a:t>
            </a:r>
            <a:r>
              <a:rPr lang="en-US" sz="1400" dirty="0" smtClean="0"/>
              <a:t> Chemical potential energy and small Kinetic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Lose</a:t>
            </a:r>
            <a:r>
              <a:rPr lang="en-US" sz="1400" dirty="0" smtClean="0"/>
              <a:t> Heat and Chemical Potential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Gain </a:t>
            </a:r>
            <a:r>
              <a:rPr lang="en-US" sz="1400" dirty="0" smtClean="0"/>
              <a:t>Kinetic Energy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3505200" y="5257800"/>
            <a:ext cx="213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Add</a:t>
            </a:r>
            <a:r>
              <a:rPr lang="en-US" sz="1400" dirty="0" smtClean="0"/>
              <a:t> Kinetic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Lose</a:t>
            </a:r>
            <a:r>
              <a:rPr lang="en-US" sz="1400" dirty="0" smtClean="0"/>
              <a:t> Heat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Gain </a:t>
            </a:r>
            <a:r>
              <a:rPr lang="en-US" sz="1400" dirty="0" smtClean="0"/>
              <a:t>Electromagnetic Energy</a:t>
            </a:r>
            <a:endParaRPr lang="en-US" sz="1400" dirty="0"/>
          </a:p>
        </p:txBody>
      </p:sp>
      <p:sp>
        <p:nvSpPr>
          <p:cNvPr id="20" name="Right Arrow 19"/>
          <p:cNvSpPr/>
          <p:nvPr/>
        </p:nvSpPr>
        <p:spPr>
          <a:xfrm>
            <a:off x="2133600" y="19812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858000" y="22860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410200" y="22860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038600"/>
            <a:ext cx="83622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ight Arrow 26"/>
          <p:cNvSpPr/>
          <p:nvPr/>
        </p:nvSpPr>
        <p:spPr>
          <a:xfrm>
            <a:off x="1219200" y="46482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ircular Arrow 27"/>
          <p:cNvSpPr/>
          <p:nvPr/>
        </p:nvSpPr>
        <p:spPr>
          <a:xfrm>
            <a:off x="2971800" y="4267200"/>
            <a:ext cx="838200" cy="838200"/>
          </a:xfrm>
          <a:prstGeom prst="circular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ircular Arrow 28"/>
          <p:cNvSpPr/>
          <p:nvPr/>
        </p:nvSpPr>
        <p:spPr>
          <a:xfrm rot="10800000">
            <a:off x="2971800" y="4343400"/>
            <a:ext cx="838200" cy="838200"/>
          </a:xfrm>
          <a:prstGeom prst="circular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638800" y="46482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Lightning Bolt 30"/>
          <p:cNvSpPr/>
          <p:nvPr/>
        </p:nvSpPr>
        <p:spPr>
          <a:xfrm>
            <a:off x="5181600" y="4343400"/>
            <a:ext cx="457200" cy="762000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ircular Arrow 31"/>
          <p:cNvSpPr/>
          <p:nvPr/>
        </p:nvSpPr>
        <p:spPr>
          <a:xfrm>
            <a:off x="3200400" y="4267200"/>
            <a:ext cx="838200" cy="838200"/>
          </a:xfrm>
          <a:prstGeom prst="circular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ircular Arrow 32"/>
          <p:cNvSpPr/>
          <p:nvPr/>
        </p:nvSpPr>
        <p:spPr>
          <a:xfrm rot="10800000">
            <a:off x="3200400" y="4343400"/>
            <a:ext cx="838200" cy="838200"/>
          </a:xfrm>
          <a:prstGeom prst="circular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876800" y="46482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934200" y="46482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9800" y="54864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Add</a:t>
            </a:r>
            <a:r>
              <a:rPr lang="en-US" sz="1400" dirty="0" smtClean="0"/>
              <a:t> Electromagnetic Energy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Lose</a:t>
            </a:r>
            <a:r>
              <a:rPr lang="en-US" sz="1400" dirty="0" smtClean="0"/>
              <a:t> Heat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/>
              <a:t>Gain </a:t>
            </a:r>
            <a:r>
              <a:rPr lang="en-US" sz="1400" dirty="0" smtClean="0"/>
              <a:t>An operating appliance of your choice</a:t>
            </a:r>
            <a:endParaRPr lang="en-US" sz="1400" dirty="0"/>
          </a:p>
        </p:txBody>
      </p:sp>
      <p:cxnSp>
        <p:nvCxnSpPr>
          <p:cNvPr id="39" name="Straight Connector 38"/>
          <p:cNvCxnSpPr>
            <a:endCxn id="25" idx="1"/>
          </p:cNvCxnSpPr>
          <p:nvPr/>
        </p:nvCxnSpPr>
        <p:spPr>
          <a:xfrm flipV="1">
            <a:off x="4343400" y="2362200"/>
            <a:ext cx="1066800" cy="914400"/>
          </a:xfrm>
          <a:prstGeom prst="line">
            <a:avLst/>
          </a:prstGeom>
          <a:ln>
            <a:solidFill>
              <a:srgbClr val="C00000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16200000" flipV="1">
            <a:off x="3619500" y="5219700"/>
            <a:ext cx="304800" cy="76200"/>
          </a:xfrm>
          <a:prstGeom prst="line">
            <a:avLst/>
          </a:prstGeom>
          <a:ln>
            <a:solidFill>
              <a:srgbClr val="C00000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30" idx="1"/>
          </p:cNvCxnSpPr>
          <p:nvPr/>
        </p:nvCxnSpPr>
        <p:spPr>
          <a:xfrm rot="16200000" flipV="1">
            <a:off x="5524500" y="4838700"/>
            <a:ext cx="914400" cy="685800"/>
          </a:xfrm>
          <a:prstGeom prst="line">
            <a:avLst/>
          </a:prstGeom>
          <a:ln>
            <a:solidFill>
              <a:srgbClr val="C00000">
                <a:alpha val="4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762000" y="5105400"/>
            <a:ext cx="2362200" cy="1371600"/>
          </a:xfrm>
          <a:prstGeom prst="line">
            <a:avLst/>
          </a:prstGeom>
          <a:ln>
            <a:solidFill>
              <a:schemeClr val="tx2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34" idx="1"/>
          </p:cNvCxnSpPr>
          <p:nvPr/>
        </p:nvCxnSpPr>
        <p:spPr>
          <a:xfrm rot="5400000" flipH="1" flipV="1">
            <a:off x="3771900" y="4762500"/>
            <a:ext cx="1143000" cy="1066800"/>
          </a:xfrm>
          <a:prstGeom prst="line">
            <a:avLst/>
          </a:prstGeom>
          <a:ln>
            <a:solidFill>
              <a:schemeClr val="tx2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35" idx="1"/>
          </p:cNvCxnSpPr>
          <p:nvPr/>
        </p:nvCxnSpPr>
        <p:spPr>
          <a:xfrm rot="5400000" flipH="1" flipV="1">
            <a:off x="6019800" y="5105400"/>
            <a:ext cx="1295400" cy="533400"/>
          </a:xfrm>
          <a:prstGeom prst="line">
            <a:avLst/>
          </a:prstGeom>
          <a:ln>
            <a:solidFill>
              <a:schemeClr val="tx2">
                <a:alpha val="4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24000"/>
            <a:ext cx="1371600" cy="198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975" y="82948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Look for alternatives, bottlenecks, synergies, etc…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52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981200"/>
            <a:ext cx="132250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524000"/>
            <a:ext cx="914400" cy="65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438400"/>
            <a:ext cx="847629" cy="63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1828800"/>
            <a:ext cx="1033462" cy="95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600200"/>
            <a:ext cx="83622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4114800"/>
            <a:ext cx="1447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6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4343400"/>
            <a:ext cx="766763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7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381742">
            <a:off x="5739142" y="4062741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71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58136" y="4038600"/>
            <a:ext cx="154334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642145" y="2981424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2057400" y="24384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810000" y="23622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858000" y="22860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410200" y="22860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038600"/>
            <a:ext cx="83622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ight Arrow 26"/>
          <p:cNvSpPr/>
          <p:nvPr/>
        </p:nvSpPr>
        <p:spPr>
          <a:xfrm>
            <a:off x="1219200" y="46482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ircular Arrow 27"/>
          <p:cNvSpPr/>
          <p:nvPr/>
        </p:nvSpPr>
        <p:spPr>
          <a:xfrm>
            <a:off x="2971800" y="4267200"/>
            <a:ext cx="838200" cy="838200"/>
          </a:xfrm>
          <a:prstGeom prst="circular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ircular Arrow 28"/>
          <p:cNvSpPr/>
          <p:nvPr/>
        </p:nvSpPr>
        <p:spPr>
          <a:xfrm rot="10800000">
            <a:off x="2971800" y="4343400"/>
            <a:ext cx="838200" cy="838200"/>
          </a:xfrm>
          <a:prstGeom prst="circular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5638800" y="464820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Lightning Bolt 30"/>
          <p:cNvSpPr/>
          <p:nvPr/>
        </p:nvSpPr>
        <p:spPr>
          <a:xfrm>
            <a:off x="5181600" y="4343400"/>
            <a:ext cx="457200" cy="762000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Circular Arrow 31"/>
          <p:cNvSpPr/>
          <p:nvPr/>
        </p:nvSpPr>
        <p:spPr>
          <a:xfrm>
            <a:off x="3200400" y="4267200"/>
            <a:ext cx="838200" cy="838200"/>
          </a:xfrm>
          <a:prstGeom prst="circular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ircular Arrow 32"/>
          <p:cNvSpPr/>
          <p:nvPr/>
        </p:nvSpPr>
        <p:spPr>
          <a:xfrm rot="10800000">
            <a:off x="3200400" y="4343400"/>
            <a:ext cx="838200" cy="838200"/>
          </a:xfrm>
          <a:prstGeom prst="circular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876800" y="46482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934200" y="4648200"/>
            <a:ext cx="304800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3837" y="1304330"/>
            <a:ext cx="6191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1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Conical Pendulum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4610" y="1690689"/>
                <a:ext cx="5557838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A 1 m massless string has a 10 kg ball at the end and swings in a circle at an angle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smtClean="0"/>
                  <a:t>30 degrees from the vertical as seen on TV.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What is the net torque on the ball about the other end of the string?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What is the speed of </a:t>
                </a:r>
                <a:r>
                  <a:rPr lang="en-US" smtClean="0"/>
                  <a:t>the ball?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4610" y="1690689"/>
                <a:ext cx="5557838" cy="4351338"/>
              </a:xfrm>
              <a:blipFill rotWithShape="0">
                <a:blip r:embed="rId2"/>
                <a:stretch>
                  <a:fillRect l="-2305" t="-2381" r="-2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186488" y="1014413"/>
            <a:ext cx="2428875" cy="45148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672138" y="671513"/>
            <a:ext cx="1085850" cy="356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51019" y="4972844"/>
            <a:ext cx="728662" cy="7143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7" idx="2"/>
          </p:cNvCxnSpPr>
          <p:nvPr/>
        </p:nvCxnSpPr>
        <p:spPr>
          <a:xfrm flipH="1">
            <a:off x="6186488" y="1027907"/>
            <a:ext cx="28575" cy="4501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447070" y="2201476"/>
                <a:ext cx="37741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070" y="2201476"/>
                <a:ext cx="377411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5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675" y="190350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86" y="286496"/>
            <a:ext cx="7886700" cy="833484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Example: Practical application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38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5251" y="3548856"/>
            <a:ext cx="2024062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543050"/>
            <a:ext cx="1371600" cy="198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ghtning Bolt 5"/>
          <p:cNvSpPr/>
          <p:nvPr/>
        </p:nvSpPr>
        <p:spPr>
          <a:xfrm>
            <a:off x="3486150" y="2038350"/>
            <a:ext cx="457200" cy="762000"/>
          </a:xfrm>
          <a:prstGeom prst="lightningBol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000375" y="2343150"/>
            <a:ext cx="485775" cy="152400"/>
          </a:xfrm>
          <a:prstGeom prst="rightArrow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8010525" y="2476500"/>
            <a:ext cx="609600" cy="61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9"/>
          <p:cNvSpPr/>
          <p:nvPr/>
        </p:nvSpPr>
        <p:spPr>
          <a:xfrm rot="20742737">
            <a:off x="2608079" y="3071067"/>
            <a:ext cx="5562600" cy="914400"/>
          </a:xfrm>
          <a:prstGeom prst="arc">
            <a:avLst>
              <a:gd name="adj1" fmla="val 16200000"/>
              <a:gd name="adj2" fmla="val 21395216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0" y="4348956"/>
            <a:ext cx="2314576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7477125" y="3962400"/>
            <a:ext cx="609600" cy="61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rc 12"/>
          <p:cNvSpPr/>
          <p:nvPr/>
        </p:nvSpPr>
        <p:spPr>
          <a:xfrm rot="20742737">
            <a:off x="2074679" y="4556967"/>
            <a:ext cx="5562600" cy="914400"/>
          </a:xfrm>
          <a:prstGeom prst="arc">
            <a:avLst>
              <a:gd name="adj1" fmla="val 16200000"/>
              <a:gd name="adj2" fmla="val 21395216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0_5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04" y="2775956"/>
            <a:ext cx="4656708" cy="3716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4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48677" y="1242773"/>
            <a:ext cx="675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this girl’s change in height?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08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0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20" y="1299049"/>
            <a:ext cx="4213860" cy="4971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50219" y="0"/>
            <a:ext cx="5314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</a:rPr>
              <a:t>Celsius and Kelvin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2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3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17" y="1150204"/>
            <a:ext cx="3905816" cy="53426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1398" y="100351"/>
            <a:ext cx="3659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Heat Death!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 descr="11_12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3" y="1150204"/>
            <a:ext cx="3515706" cy="4242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31791" y="5855116"/>
                <a:ext cx="1919180" cy="317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 smtClean="0"/>
                  <a:t>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56</m:t>
                            </m:r>
                          </m:sup>
                        </m:sSup>
                      </m:sup>
                    </m:sSup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</a:rPr>
                      <m:t>years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791" y="5855116"/>
                <a:ext cx="1919180" cy="317844"/>
              </a:xfrm>
              <a:prstGeom prst="rect">
                <a:avLst/>
              </a:prstGeom>
              <a:blipFill rotWithShape="0">
                <a:blip r:embed="rId5"/>
                <a:stretch>
                  <a:fillRect l="-7619" t="-11321" r="-3810" b="-43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50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0_66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28" y="2455835"/>
            <a:ext cx="5502265" cy="4219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5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15816" y="1208585"/>
            <a:ext cx="7643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How fast will this girl have to run to be able to make it across(she can only drop from the rope)?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 rot="19517304">
            <a:off x="6549605" y="3096858"/>
            <a:ext cx="45719" cy="19669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4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4" y="1033679"/>
            <a:ext cx="4173387" cy="51484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0228" y="0"/>
            <a:ext cx="7834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The sign of energy transfer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 descr="11_16_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12" y="954896"/>
            <a:ext cx="3796872" cy="55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5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07" y="2445593"/>
            <a:ext cx="6498454" cy="38981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715" y="0"/>
            <a:ext cx="8357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First law of thermodynamics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610" y="1084297"/>
            <a:ext cx="7643446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For a system in which only the thermal energy changes, the </a:t>
            </a:r>
            <a:r>
              <a:rPr lang="en-US" sz="2400" b="1" dirty="0" smtClean="0"/>
              <a:t>change in thermal energy</a:t>
            </a:r>
            <a:r>
              <a:rPr lang="en-US" sz="2400" dirty="0" smtClean="0"/>
              <a:t> is equal to the energy transferred into or out of the system as work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 smtClean="0"/>
              <a:t>, heat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 smtClean="0"/>
              <a:t>, or both.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98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0_6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0" y="3221935"/>
            <a:ext cx="7047758" cy="3453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6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525478" y="6212721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frictionless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8372" y="1080427"/>
                <a:ext cx="827649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 60 kg girl going 0 m/s jumps on a 10 kg sled at rest and then slides down a ramp with friction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=.0</m:t>
                    </m:r>
                  </m:oMath>
                </a14:m>
                <a:r>
                  <a:rPr lang="en-US" sz="2800" dirty="0" smtClean="0"/>
                  <a:t>  that is 8 m long.  How far in does she compress the 1200 N/m spring at the bottom?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72" y="1080427"/>
                <a:ext cx="8276492" cy="1815882"/>
              </a:xfrm>
              <a:prstGeom prst="rect">
                <a:avLst/>
              </a:prstGeom>
              <a:blipFill rotWithShape="0">
                <a:blip r:embed="rId4"/>
                <a:stretch>
                  <a:fillRect l="-1546" t="-3020" r="-736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680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PT2Sum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5" y="1233056"/>
            <a:ext cx="5419510" cy="53536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0372" y="124287"/>
            <a:ext cx="4794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The heat engine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5855" y="1482571"/>
            <a:ext cx="141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reservoir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0639" y="5797118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reservoir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8019" y="3639844"/>
            <a:ext cx="159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Extracted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7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44" y="1061428"/>
            <a:ext cx="4068442" cy="54314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023" y="0"/>
            <a:ext cx="8070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Which way does heat flow?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53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0_6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" y="3271001"/>
            <a:ext cx="7047758" cy="3453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6228" y="68373"/>
                <a:ext cx="827649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 70 kg girl going 5 m/s jumps on a 20 kg sled at rest and then slides down a ramp with friction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=.1</m:t>
                    </m:r>
                  </m:oMath>
                </a14:m>
                <a:r>
                  <a:rPr lang="en-US" sz="2800" dirty="0" smtClean="0"/>
                  <a:t>  that is 5 m long.  How far in does she compress the 1000 N/m spring at the bottom?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28" y="68373"/>
                <a:ext cx="8276492" cy="1815882"/>
              </a:xfrm>
              <a:prstGeom prst="rect">
                <a:avLst/>
              </a:prstGeom>
              <a:blipFill rotWithShape="0">
                <a:blip r:embed="rId4"/>
                <a:stretch>
                  <a:fillRect l="-1548" t="-3020" r="-811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726488" y="623725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frictionless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6228" y="2053490"/>
                <a:ext cx="8557599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28" y="2053490"/>
                <a:ext cx="8557599" cy="8066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2982897" y="2121763"/>
            <a:ext cx="932155" cy="84337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19566" y="2083490"/>
            <a:ext cx="932155" cy="84337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29371" y="3335650"/>
                <a:ext cx="4597348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371" y="3335650"/>
                <a:ext cx="4597348" cy="8066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4398024" y="2035115"/>
            <a:ext cx="932155" cy="84337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7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7" y="1494053"/>
            <a:ext cx="8546592" cy="3834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4490" y="0"/>
            <a:ext cx="6886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Heat engine operations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05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19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18" y="1855458"/>
            <a:ext cx="4776236" cy="4539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190" y="0"/>
            <a:ext cx="6130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Too good to be true?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77488" y="2325949"/>
                <a:ext cx="2835392" cy="1040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88" y="2325949"/>
                <a:ext cx="2835392" cy="10400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16351" y="4705164"/>
            <a:ext cx="3357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kind of temperatures would be need for 100% efficiency of an ideal heat engine????!?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2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20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747" y="1119702"/>
            <a:ext cx="3830090" cy="5555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783" y="0"/>
            <a:ext cx="7649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Heat </a:t>
            </a:r>
            <a:r>
              <a:rPr lang="en-US" sz="5400" b="1" i="1" cap="none" spc="0" dirty="0" smtClean="0">
                <a:ln/>
                <a:solidFill>
                  <a:schemeClr val="accent3"/>
                </a:solidFill>
                <a:effectLst/>
              </a:rPr>
              <a:t>pump</a:t>
            </a:r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 to cool water?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28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21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61" y="1298658"/>
            <a:ext cx="4352452" cy="50674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722" y="0"/>
            <a:ext cx="8401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3"/>
                </a:solidFill>
                <a:effectLst/>
              </a:rPr>
              <a:t>Heat pumps r in the opposite direction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5" descr="11_Pg336_UnFig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17" y="1875230"/>
            <a:ext cx="4035552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22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98" y="2821256"/>
            <a:ext cx="6312572" cy="385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7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127464" y="1188083"/>
            <a:ext cx="6729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Your roommate wants to open the fridge to cool off the kitchen on a hot day.  Will this help? Why or why not?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21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24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096032"/>
            <a:ext cx="6433154" cy="5323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6140" y="99848"/>
            <a:ext cx="6102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Reversible processes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6311" y="4092606"/>
            <a:ext cx="1926454" cy="399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83047" y="3981902"/>
            <a:ext cx="17027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improbable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26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52" y="238061"/>
            <a:ext cx="3371088" cy="64373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5411" y="133165"/>
            <a:ext cx="43159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2</a:t>
            </a:r>
            <a:r>
              <a:rPr lang="en-US" sz="4400" b="1" cap="none" spc="0" baseline="30000" dirty="0" smtClean="0">
                <a:ln/>
                <a:solidFill>
                  <a:schemeClr val="accent3"/>
                </a:solidFill>
                <a:effectLst/>
              </a:rPr>
              <a:t>nd</a:t>
            </a:r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 law of thermo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575" y="1127463"/>
            <a:ext cx="449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entropy of an isolated system never decreases.  The entropy either increases until the system reaches equilibrium, or, if the system began in equilibrium, stays the same.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3050" y="2733002"/>
            <a:ext cx="17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entropy?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5411" y="3414971"/>
            <a:ext cx="4075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How many ways(microstates) are there have a clean room(</a:t>
            </a:r>
            <a:r>
              <a:rPr lang="en-US" dirty="0" err="1" smtClean="0"/>
              <a:t>macrostate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9899" y="4225151"/>
            <a:ext cx="388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many ways</a:t>
            </a:r>
            <a:r>
              <a:rPr lang="en-US" dirty="0"/>
              <a:t>(microstates) </a:t>
            </a:r>
            <a:r>
              <a:rPr lang="en-US" dirty="0" smtClean="0"/>
              <a:t> are there have a dirty room(</a:t>
            </a:r>
            <a:r>
              <a:rPr lang="en-US" dirty="0" err="1" smtClean="0"/>
              <a:t>macrostate</a:t>
            </a:r>
            <a:r>
              <a:rPr lang="en-US" dirty="0" smtClean="0"/>
              <a:t>) 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950" y="5359013"/>
            <a:ext cx="3834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Entropy is proportional to the number of microstates in a </a:t>
            </a:r>
            <a:r>
              <a:rPr lang="en-US" b="1" dirty="0" err="1" smtClean="0"/>
              <a:t>macrostate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09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2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89" y="1390944"/>
            <a:ext cx="4769055" cy="5284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1637" y="0"/>
            <a:ext cx="783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Note the entropy changes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89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29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" y="1371205"/>
            <a:ext cx="5474889" cy="4673794"/>
          </a:xfrm>
          <a:prstGeom prst="rect">
            <a:avLst/>
          </a:prstGeom>
        </p:spPr>
      </p:pic>
      <p:pic>
        <p:nvPicPr>
          <p:cNvPr id="1026" name="Picture 2" descr="http://www.weird-websites.info/Weird-Pictures/images/biggest-hamburger-in-the-wor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94" y="3346348"/>
            <a:ext cx="3573818" cy="292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73192" y="0"/>
            <a:ext cx="7268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You done messed up son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Oval 2"/>
          <p:cNvSpPr/>
          <p:nvPr/>
        </p:nvSpPr>
        <p:spPr>
          <a:xfrm>
            <a:off x="2930740" y="3941686"/>
            <a:ext cx="310719" cy="2752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58674" y="3250707"/>
            <a:ext cx="3699400" cy="31678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6"/>
          </p:cNvCxnSpPr>
          <p:nvPr/>
        </p:nvCxnSpPr>
        <p:spPr>
          <a:xfrm>
            <a:off x="3241459" y="4079290"/>
            <a:ext cx="1703403" cy="2974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8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08372" y="1302370"/>
            <a:ext cx="8276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What’s the difference between heat and temperature?</a:t>
            </a:r>
            <a:endParaRPr lang="en-US" sz="3600" dirty="0"/>
          </a:p>
        </p:txBody>
      </p:sp>
      <p:pic>
        <p:nvPicPr>
          <p:cNvPr id="3074" name="Picture 2" descr="http://eagleshield.com/wp-content/uploads/2010/07/products-insulation_image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56" y="3520566"/>
            <a:ext cx="48196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0_30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866010"/>
            <a:ext cx="6326554" cy="5809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873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ChSum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0" y="1748951"/>
            <a:ext cx="8546592" cy="755904"/>
          </a:xfrm>
          <a:prstGeom prst="rect">
            <a:avLst/>
          </a:prstGeom>
        </p:spPr>
      </p:pic>
      <p:pic>
        <p:nvPicPr>
          <p:cNvPr id="5" name="Picture 4" descr="11_ChSum_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78" y="2827372"/>
            <a:ext cx="5240962" cy="30204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7504" y="0"/>
            <a:ext cx="6660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How efficient are you?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809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ChSum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6" y="2522797"/>
            <a:ext cx="8546592" cy="3907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541" y="523343"/>
            <a:ext cx="6954151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Which one is messiest? </a:t>
            </a:r>
          </a:p>
          <a:p>
            <a:r>
              <a:rPr lang="en-US" sz="3600" dirty="0" smtClean="0"/>
              <a:t>Which one is hottest?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932982" y="6031210"/>
            <a:ext cx="2047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nature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0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ChSum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7" y="1201770"/>
            <a:ext cx="5759196" cy="3195902"/>
          </a:xfrm>
          <a:prstGeom prst="rect">
            <a:avLst/>
          </a:prstGeom>
        </p:spPr>
      </p:pic>
      <p:pic>
        <p:nvPicPr>
          <p:cNvPr id="5" name="Picture 4" descr="11_ChSum_0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63" y="3222594"/>
            <a:ext cx="6222218" cy="34528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1582" y="0"/>
            <a:ext cx="73518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How many years till the 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heat 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death?</a:t>
            </a:r>
            <a:endParaRPr lang="en-US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09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1_ChSum_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19" y="1569427"/>
            <a:ext cx="3527018" cy="4756744"/>
          </a:xfrm>
          <a:prstGeom prst="rect">
            <a:avLst/>
          </a:prstGeom>
        </p:spPr>
      </p:pic>
      <p:pic>
        <p:nvPicPr>
          <p:cNvPr id="5" name="Picture 4" descr="11_ChSum_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7" y="1569427"/>
            <a:ext cx="3746376" cy="4552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54212" y="0"/>
            <a:ext cx="5906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efficiency standards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262" y="1060817"/>
            <a:ext cx="24919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Heat engine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9466" y="1060817"/>
            <a:ext cx="23171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Heat pump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6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1_35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7" y="150224"/>
            <a:ext cx="8522208" cy="643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591" y="3608610"/>
            <a:ext cx="483939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Which, if any, of the heat engines violate the first law of thermodynamics?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second law?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91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1_51_Un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74" y="1518081"/>
            <a:ext cx="3503784" cy="43838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2350" y="294806"/>
            <a:ext cx="77249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Energy use vs. Mass is not linear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955" y="2077374"/>
            <a:ext cx="4243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more massive you are, the less energy you need per kilogram of body weight to operate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8955" y="3312214"/>
            <a:ext cx="4546271" cy="26261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37731" y="4383881"/>
            <a:ext cx="4172504" cy="1518082"/>
          </a:xfrm>
          <a:custGeom>
            <a:avLst/>
            <a:gdLst>
              <a:gd name="connsiteX0" fmla="*/ 0 w 4065973"/>
              <a:gd name="connsiteY0" fmla="*/ 1500326 h 1500326"/>
              <a:gd name="connsiteX1" fmla="*/ 479394 w 4065973"/>
              <a:gd name="connsiteY1" fmla="*/ 719091 h 1500326"/>
              <a:gd name="connsiteX2" fmla="*/ 1464816 w 4065973"/>
              <a:gd name="connsiteY2" fmla="*/ 381740 h 1500326"/>
              <a:gd name="connsiteX3" fmla="*/ 4065973 w 4065973"/>
              <a:gd name="connsiteY3" fmla="*/ 0 h 1500326"/>
              <a:gd name="connsiteX0" fmla="*/ 0 w 4065973"/>
              <a:gd name="connsiteY0" fmla="*/ 1500326 h 1500326"/>
              <a:gd name="connsiteX1" fmla="*/ 763480 w 4065973"/>
              <a:gd name="connsiteY1" fmla="*/ 630315 h 1500326"/>
              <a:gd name="connsiteX2" fmla="*/ 1464816 w 4065973"/>
              <a:gd name="connsiteY2" fmla="*/ 381740 h 1500326"/>
              <a:gd name="connsiteX3" fmla="*/ 4065973 w 4065973"/>
              <a:gd name="connsiteY3" fmla="*/ 0 h 1500326"/>
              <a:gd name="connsiteX0" fmla="*/ 0 w 4065973"/>
              <a:gd name="connsiteY0" fmla="*/ 1500326 h 1500326"/>
              <a:gd name="connsiteX1" fmla="*/ 763480 w 4065973"/>
              <a:gd name="connsiteY1" fmla="*/ 630315 h 1500326"/>
              <a:gd name="connsiteX2" fmla="*/ 2379216 w 4065973"/>
              <a:gd name="connsiteY2" fmla="*/ 204187 h 1500326"/>
              <a:gd name="connsiteX3" fmla="*/ 4065973 w 4065973"/>
              <a:gd name="connsiteY3" fmla="*/ 0 h 1500326"/>
              <a:gd name="connsiteX0" fmla="*/ 0 w 4128116"/>
              <a:gd name="connsiteY0" fmla="*/ 1580225 h 1580225"/>
              <a:gd name="connsiteX1" fmla="*/ 763480 w 4128116"/>
              <a:gd name="connsiteY1" fmla="*/ 710214 h 1580225"/>
              <a:gd name="connsiteX2" fmla="*/ 2379216 w 4128116"/>
              <a:gd name="connsiteY2" fmla="*/ 284086 h 1580225"/>
              <a:gd name="connsiteX3" fmla="*/ 4128116 w 4128116"/>
              <a:gd name="connsiteY3" fmla="*/ 0 h 1580225"/>
              <a:gd name="connsiteX0" fmla="*/ 0 w 4172504"/>
              <a:gd name="connsiteY0" fmla="*/ 1518082 h 1518082"/>
              <a:gd name="connsiteX1" fmla="*/ 763480 w 4172504"/>
              <a:gd name="connsiteY1" fmla="*/ 648071 h 1518082"/>
              <a:gd name="connsiteX2" fmla="*/ 2379216 w 4172504"/>
              <a:gd name="connsiteY2" fmla="*/ 221943 h 1518082"/>
              <a:gd name="connsiteX3" fmla="*/ 4172504 w 4172504"/>
              <a:gd name="connsiteY3" fmla="*/ 0 h 151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2504" h="1518082">
                <a:moveTo>
                  <a:pt x="0" y="1518082"/>
                </a:moveTo>
                <a:cubicBezTo>
                  <a:pt x="117629" y="1220680"/>
                  <a:pt x="366944" y="864094"/>
                  <a:pt x="763480" y="648071"/>
                </a:cubicBezTo>
                <a:cubicBezTo>
                  <a:pt x="1160016" y="432048"/>
                  <a:pt x="1811045" y="329955"/>
                  <a:pt x="2379216" y="221943"/>
                </a:cubicBezTo>
                <a:cubicBezTo>
                  <a:pt x="2947387" y="113931"/>
                  <a:pt x="3170807" y="130946"/>
                  <a:pt x="4172504" y="0"/>
                </a:cubicBezTo>
              </a:path>
            </a:pathLst>
          </a:custGeom>
          <a:ln w="254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6153" y="3433023"/>
                <a:ext cx="2062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3" y="3433023"/>
                <a:ext cx="206210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6471" r="-2352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089520" y="5972828"/>
                <a:ext cx="2508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20" y="5972828"/>
                <a:ext cx="250838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14634" r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8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9</a:t>
            </a:r>
            <a:endParaRPr lang="en-US" sz="3600" dirty="0"/>
          </a:p>
        </p:txBody>
      </p:sp>
      <p:pic>
        <p:nvPicPr>
          <p:cNvPr id="7" name="Picture 6" descr="P11_35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044" y="1168368"/>
            <a:ext cx="6977849" cy="52708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6403" y="3982722"/>
            <a:ext cx="483939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Which, if any, of the heat engines violate the first law of thermodynamics?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second law?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6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P11_68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3" y="1408544"/>
            <a:ext cx="8167931" cy="4841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1752" y="294806"/>
            <a:ext cx="74461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/>
                <a:solidFill>
                  <a:schemeClr val="accent3"/>
                </a:solidFill>
                <a:effectLst/>
              </a:rPr>
              <a:t>Do you </a:t>
            </a:r>
            <a:r>
              <a:rPr lang="en-US" sz="4400" b="1" cap="none" spc="0" smtClean="0">
                <a:ln/>
                <a:solidFill>
                  <a:schemeClr val="accent3"/>
                </a:solidFill>
                <a:effectLst/>
              </a:rPr>
              <a:t>even freaking care bro?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7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8372" y="293575"/>
            <a:ext cx="333738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10</a:t>
            </a:r>
            <a:endParaRPr lang="en-US" sz="3600" dirty="0"/>
          </a:p>
        </p:txBody>
      </p:sp>
      <p:pic>
        <p:nvPicPr>
          <p:cNvPr id="1026" name="Picture 2" descr="http://maddoxfamilychatter.files.wordpress.com/2011/08/blendtec-total-blen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847990"/>
            <a:ext cx="2527497" cy="379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fieldsofcake.com/wp-content/uploads/2013/01/Blendtec-and-Stonyfield-Peanut-Butter-Banana-Smoothies-via-Fields-of-Cake-682x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37" y="3271199"/>
            <a:ext cx="2074908" cy="31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5167" y="1117814"/>
            <a:ext cx="84969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While this 300 watt blender ran for 45 seconds, it lost 600 joules of heat to the surroundings, how much heat was added to the frozen vegetables?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560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0_ChSum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64" y="2484608"/>
            <a:ext cx="8546592" cy="2017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010" y="505488"/>
            <a:ext cx="72754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Types of Kinetic Energies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98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Q10_20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3" y="2155926"/>
            <a:ext cx="7000865" cy="3120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372" y="293575"/>
            <a:ext cx="310335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Quiz question 1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48677" y="1242773"/>
            <a:ext cx="7600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Which block will reach the ground first?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81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2" name="Picture 1" descr="10_ChSum_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9" y="1430649"/>
            <a:ext cx="8546592" cy="1133856"/>
          </a:xfrm>
          <a:prstGeom prst="rect">
            <a:avLst/>
          </a:prstGeom>
        </p:spPr>
      </p:pic>
      <p:pic>
        <p:nvPicPr>
          <p:cNvPr id="5" name="Picture 4" descr="10_ChSum_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9" y="2754754"/>
            <a:ext cx="8546592" cy="11826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528" y="364812"/>
            <a:ext cx="7343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Power is energy per time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12231" y="4463339"/>
                <a:ext cx="695288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Watts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J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lang="en-US" sz="3200" dirty="0" smtClean="0"/>
                  <a:t>                     1 H.P. = 760 watts</a:t>
                </a:r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231" y="4463339"/>
                <a:ext cx="6952880" cy="876074"/>
              </a:xfrm>
              <a:prstGeom prst="rect">
                <a:avLst/>
              </a:prstGeom>
              <a:blipFill rotWithShape="0">
                <a:blip r:embed="rId5"/>
                <a:stretch>
                  <a:fillRect l="-2191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16324" y="5865374"/>
            <a:ext cx="227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kW </a:t>
            </a:r>
            <a:r>
              <a:rPr lang="en-US" dirty="0" err="1" smtClean="0"/>
              <a:t>hrs</a:t>
            </a:r>
            <a:r>
              <a:rPr lang="en-US" dirty="0" smtClean="0"/>
              <a:t> 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pic>
        <p:nvPicPr>
          <p:cNvPr id="3" name="Picture 2" descr="11_01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6" y="1455936"/>
            <a:ext cx="4153136" cy="44033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8948" y="242463"/>
            <a:ext cx="6630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Energy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60020" y="2032985"/>
                <a:ext cx="2940933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sz="320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th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020" y="2032985"/>
                <a:ext cx="2940933" cy="52758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77670" y="3028764"/>
                <a:ext cx="239309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=100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75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670" y="3028764"/>
                <a:ext cx="2393091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00023" y="3945016"/>
                <a:ext cx="10950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023" y="3945016"/>
                <a:ext cx="1095043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87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2015 Pearson Education, Inc.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530883" y="242463"/>
            <a:ext cx="5566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Limits to efficiency</a:t>
            </a:r>
          </a:p>
        </p:txBody>
      </p:sp>
      <p:pic>
        <p:nvPicPr>
          <p:cNvPr id="5" name="Picture 4" descr="11_02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" y="1165793"/>
            <a:ext cx="4151638" cy="5200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46955" y="1819922"/>
                <a:ext cx="3287503" cy="764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what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you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get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what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you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had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pay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955" y="1819922"/>
                <a:ext cx="3287503" cy="7647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670094" y="3585042"/>
                <a:ext cx="1850378" cy="1136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094" y="3585042"/>
                <a:ext cx="1850378" cy="11367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40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1409</Words>
  <Application>Microsoft Office PowerPoint</Application>
  <PresentationFormat>On-screen Show (4:3)</PresentationFormat>
  <Paragraphs>246</Paragraphs>
  <Slides>48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Conical Pendulum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Combustion fuels – Hippie Methodologies</vt:lpstr>
      <vt:lpstr>Look for alternatives, bottlenecks, synergies, etc…</vt:lpstr>
      <vt:lpstr>Example: Practical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Hastings</dc:creator>
  <cp:lastModifiedBy>Windows User</cp:lastModifiedBy>
  <cp:revision>69</cp:revision>
  <dcterms:created xsi:type="dcterms:W3CDTF">2013-10-24T17:16:55Z</dcterms:created>
  <dcterms:modified xsi:type="dcterms:W3CDTF">2014-06-16T19:05:19Z</dcterms:modified>
</cp:coreProperties>
</file>