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307" r:id="rId2"/>
    <p:sldId id="329" r:id="rId3"/>
    <p:sldId id="259" r:id="rId4"/>
    <p:sldId id="280" r:id="rId5"/>
    <p:sldId id="264" r:id="rId6"/>
    <p:sldId id="306" r:id="rId7"/>
    <p:sldId id="296" r:id="rId8"/>
    <p:sldId id="299" r:id="rId9"/>
    <p:sldId id="300" r:id="rId10"/>
    <p:sldId id="301" r:id="rId11"/>
    <p:sldId id="292" r:id="rId12"/>
    <p:sldId id="313" r:id="rId13"/>
    <p:sldId id="261" r:id="rId14"/>
    <p:sldId id="330" r:id="rId15"/>
    <p:sldId id="327" r:id="rId16"/>
    <p:sldId id="315" r:id="rId17"/>
    <p:sldId id="312" r:id="rId18"/>
    <p:sldId id="328" r:id="rId19"/>
    <p:sldId id="314" r:id="rId2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FF99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700" autoAdjust="0"/>
  </p:normalViewPr>
  <p:slideViewPr>
    <p:cSldViewPr>
      <p:cViewPr varScale="1">
        <p:scale>
          <a:sx n="97" d="100"/>
          <a:sy n="97" d="100"/>
        </p:scale>
        <p:origin x="-11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E717D-E73F-46AF-B247-53CF8A619694}" type="datetimeFigureOut">
              <a:rPr lang="en-US" smtClean="0"/>
              <a:pPr/>
              <a:t>9/28/2010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910ED-4891-487D-BCBB-1BB0B30438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4525462-BD0F-4B13-9116-522B297BA13B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78CA75-F7A3-4BA6-A975-D6485E43E4FE}" type="slidenum">
              <a:rPr lang="en-US"/>
              <a:pPr/>
              <a:t>3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781DF6-942E-403D-A068-A2DC76B1A30C}" type="slidenum">
              <a:rPr lang="en-US"/>
              <a:pPr/>
              <a:t>5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5052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fld id="{327204EC-FE32-4FBB-80F6-AEC951EFABB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8183F-D025-4BA1-BF60-8EB2DFE75DD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0"/>
            <a:ext cx="22479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5913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84C19-67EB-4AC2-9690-A9526A65A5B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2133600" cy="223838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411480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2133600" cy="223838"/>
          </a:xfrm>
        </p:spPr>
        <p:txBody>
          <a:bodyPr/>
          <a:lstStyle>
            <a:lvl1pPr>
              <a:defRPr/>
            </a:lvl1pPr>
          </a:lstStyle>
          <a:p>
            <a:fld id="{ABECDC88-8806-4965-8C1A-F4F271281EA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52E37-FE11-46FE-9212-A11F90179B0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2181B-A6E7-4AF0-B477-A7CC1D53488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02C75-55A5-46DF-9AC3-D1F1010F81B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9C9FD-BE30-4234-933A-BAE0BE1020E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71760-2A46-4332-A5E3-76FF2A5A3FD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A891A-642B-4A71-9267-7BA5F7459B1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0BCFF-3965-4C93-88C0-404C3CF86D2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EFB1A-1511-4FA7-9CBC-241C6DC1E11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0"/>
            <a:ext cx="899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21336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A98C4B"/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477000"/>
            <a:ext cx="411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A98C4B"/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7000"/>
            <a:ext cx="21336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A98C4B"/>
                </a:solidFill>
              </a:defRPr>
            </a:lvl1pPr>
          </a:lstStyle>
          <a:p>
            <a:fld id="{3AB8EBFE-B86C-4715-B890-00171510C4B8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3079" name="Line 7"/>
          <p:cNvSpPr>
            <a:spLocks noChangeShapeType="1"/>
          </p:cNvSpPr>
          <p:nvPr userDrawn="1"/>
        </p:nvSpPr>
        <p:spPr bwMode="auto">
          <a:xfrm>
            <a:off x="228600" y="1295400"/>
            <a:ext cx="8686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66FF"/>
        </a:buClr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youtube.com/watch?v=4CfREbZ1V5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E:\PS1000\Chapter%2008\Momentum%20Conservation.wm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science.howstuffworks.com/enlarge-image.htm?terms=asteroids&amp;page=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E:\PS1000\Chapter%2008\Angular%20Momentum%20and%20Vortex%20Formation.wmv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220200" cy="6858000"/>
          </a:xfrm>
        </p:spPr>
      </p:pic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2514600" y="18288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dirty="0"/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6705600" y="5562600"/>
            <a:ext cx="2343150" cy="1143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1600" dirty="0"/>
              <a:t>Did you read chapter 8</a:t>
            </a:r>
          </a:p>
          <a:p>
            <a:pPr marL="342900" indent="-342900"/>
            <a:r>
              <a:rPr lang="en-US" sz="1600" dirty="0"/>
              <a:t>before coming to class?</a:t>
            </a:r>
          </a:p>
          <a:p>
            <a:pPr marL="342900" indent="-342900"/>
            <a:r>
              <a:rPr lang="en-US" sz="400" dirty="0"/>
              <a:t> </a:t>
            </a:r>
          </a:p>
          <a:p>
            <a:pPr marL="800100" lvl="1" indent="-342900">
              <a:buFontTx/>
              <a:buAutoNum type="alphaUcPeriod"/>
            </a:pPr>
            <a:r>
              <a:rPr lang="en-US" sz="1600" dirty="0"/>
              <a:t>Yes</a:t>
            </a:r>
          </a:p>
          <a:p>
            <a:pPr marL="800100" lvl="1" indent="-342900">
              <a:buFontTx/>
              <a:buAutoNum type="alphaUcPeriod"/>
            </a:pPr>
            <a:r>
              <a:rPr lang="en-US" sz="1600" dirty="0"/>
              <a:t>No</a:t>
            </a:r>
          </a:p>
        </p:txBody>
      </p:sp>
      <p:sp>
        <p:nvSpPr>
          <p:cNvPr id="8397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96400" cy="838200"/>
          </a:xfrm>
          <a:gradFill rotWithShape="1">
            <a:gsLst>
              <a:gs pos="0">
                <a:schemeClr val="hlink">
                  <a:gamma/>
                  <a:shade val="46275"/>
                  <a:invGamma/>
                  <a:alpha val="49001"/>
                </a:schemeClr>
              </a:gs>
              <a:gs pos="100000">
                <a:schemeClr val="hlink">
                  <a:alpha val="49001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dirty="0">
                <a:solidFill>
                  <a:srgbClr val="FFFF99"/>
                </a:solidFill>
              </a:rPr>
              <a:t>Chapter 8: Conservation Laws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nucleo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1752600"/>
            <a:ext cx="3810000" cy="2405063"/>
          </a:xfrm>
          <a:noFill/>
          <a:ln/>
        </p:spPr>
      </p:pic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Nucleons </a:t>
            </a:r>
            <a:r>
              <a:rPr lang="en-US" dirty="0"/>
              <a:t>have parts (but we never see them separately)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752600"/>
            <a:ext cx="44958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Size </a:t>
            </a:r>
            <a:r>
              <a:rPr lang="en-US" sz="2600">
                <a:cs typeface="Times New Roman" pitchFamily="18" charset="0"/>
              </a:rPr>
              <a:t>~ 10 </a:t>
            </a:r>
            <a:r>
              <a:rPr lang="en-US" sz="2600" baseline="30000">
                <a:cs typeface="Times New Roman" pitchFamily="18" charset="0"/>
              </a:rPr>
              <a:t>-15</a:t>
            </a:r>
            <a:r>
              <a:rPr lang="en-US" sz="2600">
                <a:cs typeface="Times New Roman" pitchFamily="18" charset="0"/>
              </a:rPr>
              <a:t> meters</a:t>
            </a:r>
          </a:p>
          <a:p>
            <a:pPr>
              <a:lnSpc>
                <a:spcPct val="90000"/>
              </a:lnSpc>
            </a:pPr>
            <a:r>
              <a:rPr lang="en-US" sz="2600">
                <a:cs typeface="Times New Roman" pitchFamily="18" charset="0"/>
              </a:rPr>
              <a:t>Only 2 nucleons</a:t>
            </a:r>
          </a:p>
          <a:p>
            <a:pPr lvl="1">
              <a:lnSpc>
                <a:spcPct val="90000"/>
              </a:lnSpc>
            </a:pPr>
            <a:r>
              <a:rPr lang="en-US">
                <a:cs typeface="Times New Roman" pitchFamily="18" charset="0"/>
              </a:rPr>
              <a:t>Protons: charge = +1</a:t>
            </a:r>
          </a:p>
          <a:p>
            <a:pPr lvl="1">
              <a:lnSpc>
                <a:spcPct val="90000"/>
              </a:lnSpc>
            </a:pPr>
            <a:r>
              <a:rPr lang="en-US">
                <a:cs typeface="Times New Roman" pitchFamily="18" charset="0"/>
              </a:rPr>
              <a:t>Neutrons: no charge</a:t>
            </a:r>
          </a:p>
          <a:p>
            <a:pPr>
              <a:lnSpc>
                <a:spcPct val="90000"/>
              </a:lnSpc>
            </a:pPr>
            <a:r>
              <a:rPr lang="en-US" sz="2600">
                <a:cs typeface="Times New Roman" pitchFamily="18" charset="0"/>
              </a:rPr>
              <a:t>Their masses are essentially the same</a:t>
            </a:r>
          </a:p>
          <a:p>
            <a:pPr>
              <a:lnSpc>
                <a:spcPct val="90000"/>
              </a:lnSpc>
            </a:pPr>
            <a:r>
              <a:rPr lang="en-US" sz="2600">
                <a:cs typeface="Times New Roman" pitchFamily="18" charset="0"/>
              </a:rPr>
              <a:t>They are thought to be composed of simpler entities called</a:t>
            </a:r>
            <a:r>
              <a:rPr lang="en-US" sz="2600" i="1">
                <a:cs typeface="Times New Roman" pitchFamily="18" charset="0"/>
              </a:rPr>
              <a:t> quarks. (Nobel Prize in 1990)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are </a:t>
            </a:r>
            <a:r>
              <a:rPr lang="en-US" dirty="0" smtClean="0"/>
              <a:t>we really </a:t>
            </a:r>
            <a:r>
              <a:rPr lang="en-US" dirty="0"/>
              <a:t>made of?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Electrons</a:t>
            </a:r>
          </a:p>
          <a:p>
            <a:r>
              <a:rPr lang="en-US" dirty="0"/>
              <a:t>Quarks</a:t>
            </a:r>
          </a:p>
          <a:p>
            <a:endParaRPr lang="en-US" dirty="0"/>
          </a:p>
          <a:p>
            <a:r>
              <a:rPr lang="en-US" dirty="0" smtClean="0"/>
              <a:t>Mass and charge conservation both relate to the conservation of these fundamental particles.</a:t>
            </a:r>
          </a:p>
          <a:p>
            <a:r>
              <a:rPr lang="en-US" dirty="0" smtClean="0"/>
              <a:t>There </a:t>
            </a:r>
            <a:r>
              <a:rPr lang="en-US" dirty="0"/>
              <a:t>are other fundamental particles too, and in all the processes you experience, fundamental particles are conserved.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65" name="Picture 5" descr="Particle_ch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5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8100"/>
            <a:ext cx="8991600" cy="1144588"/>
          </a:xfrm>
        </p:spPr>
        <p:txBody>
          <a:bodyPr/>
          <a:lstStyle/>
          <a:p>
            <a:r>
              <a:rPr lang="en-US" sz="3300" dirty="0" smtClean="0"/>
              <a:t>Macroscopic properties conserved in motion:</a:t>
            </a:r>
            <a:br>
              <a:rPr lang="en-US" sz="3300" dirty="0" smtClean="0"/>
            </a:br>
            <a:r>
              <a:rPr lang="en-US" sz="3300" dirty="0" smtClean="0"/>
              <a:t>Linear </a:t>
            </a:r>
            <a:r>
              <a:rPr lang="en-US" sz="3300" dirty="0"/>
              <a:t>Momentum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5562600" cy="3581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100" dirty="0"/>
              <a:t>Momentum is (mass) x (velocity)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Conserved in the absence of external net force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For a system with constant mass, this is just of restatement of Newton’s First </a:t>
            </a:r>
            <a:r>
              <a:rPr lang="en-US" sz="2100" dirty="0" smtClean="0"/>
              <a:t>Law</a:t>
            </a:r>
            <a:endParaRPr lang="en-US" sz="2100" dirty="0"/>
          </a:p>
          <a:p>
            <a:pPr>
              <a:lnSpc>
                <a:spcPct val="90000"/>
              </a:lnSpc>
            </a:pPr>
            <a:r>
              <a:rPr lang="en-US" sz="2100" dirty="0"/>
              <a:t>Examples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Collisions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Cannon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657600"/>
            <a:ext cx="34512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5410200" cy="838200"/>
          </a:xfrm>
        </p:spPr>
        <p:txBody>
          <a:bodyPr/>
          <a:lstStyle/>
          <a:p>
            <a:r>
              <a:rPr lang="en-US" sz="4400" dirty="0" smtClean="0"/>
              <a:t>Momentum transfer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1371600" y="6172200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http://www.youtube.com/watch?v=4CfREbZ1V5o</a:t>
            </a:r>
            <a:endParaRPr lang="en-US" dirty="0"/>
          </a:p>
        </p:txBody>
      </p:sp>
      <p:pic>
        <p:nvPicPr>
          <p:cNvPr id="103426" name="Picture 2" descr="http://static.zoovy.com/img/zephyrsports/W640-H480-Bffffff/airsoft/echo1/echo_1_minigun_large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43825">
            <a:off x="4238803" y="3134703"/>
            <a:ext cx="3352800" cy="2514600"/>
          </a:xfrm>
          <a:prstGeom prst="rect">
            <a:avLst/>
          </a:prstGeom>
          <a:noFill/>
        </p:spPr>
      </p:pic>
      <p:sp>
        <p:nvSpPr>
          <p:cNvPr id="8" name="Left Arrow 7"/>
          <p:cNvSpPr/>
          <p:nvPr/>
        </p:nvSpPr>
        <p:spPr>
          <a:xfrm>
            <a:off x="457200" y="2971800"/>
            <a:ext cx="3352800" cy="381000"/>
          </a:xfrm>
          <a:prstGeom prst="leftArrow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28" name="Picture 4" descr="http://ts2.mm.bing.net/images/thumbnail.aspx?q=232897053913&amp;id=dcc391bbc4ec836ab33d984e8e509480&amp;url=http%3a%2f%2fwww.creativeuncut.com%2fgallery-04%2fart%2fnsmb-bullet-bi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4191000"/>
            <a:ext cx="914400" cy="640081"/>
          </a:xfrm>
          <a:prstGeom prst="rect">
            <a:avLst/>
          </a:prstGeom>
          <a:noFill/>
        </p:spPr>
      </p:pic>
      <p:sp>
        <p:nvSpPr>
          <p:cNvPr id="10" name="Left Arrow 9"/>
          <p:cNvSpPr/>
          <p:nvPr/>
        </p:nvSpPr>
        <p:spPr>
          <a:xfrm flipH="1">
            <a:off x="5105400" y="2971800"/>
            <a:ext cx="381000" cy="381000"/>
          </a:xfrm>
          <a:prstGeom prst="lef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2590800"/>
            <a:ext cx="1967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velocity of bullets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53000" y="25908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velocity of gun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90800" y="1524000"/>
            <a:ext cx="31117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mv</a:t>
            </a: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6000" dirty="0" smtClean="0"/>
              <a:t>= </a:t>
            </a:r>
            <a:r>
              <a:rPr lang="en-US" sz="6000" dirty="0" err="1" smtClean="0">
                <a:solidFill>
                  <a:srgbClr val="00B050"/>
                </a:solidFill>
              </a:rPr>
              <a:t>mv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5600" y="4800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4400" y="4267200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</a:t>
            </a:r>
            <a:endParaRPr lang="en-US" sz="96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0" y="2849940"/>
            <a:ext cx="800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endParaRPr lang="en-US" sz="96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3429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v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omentum Conservatio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Momentum is conserved even when the various parts of the system split due to internal forces</a:t>
            </a:r>
          </a:p>
        </p:txBody>
      </p:sp>
      <p:pic>
        <p:nvPicPr>
          <p:cNvPr id="87043" name="Picture 3" descr="An asteroid makes its way to Earth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447800"/>
            <a:ext cx="20320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lowchart: Direct Access Storage 3"/>
          <p:cNvSpPr/>
          <p:nvPr/>
        </p:nvSpPr>
        <p:spPr>
          <a:xfrm>
            <a:off x="609600" y="3581400"/>
            <a:ext cx="990600" cy="68580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irect Access Storage 4"/>
          <p:cNvSpPr/>
          <p:nvPr/>
        </p:nvSpPr>
        <p:spPr>
          <a:xfrm>
            <a:off x="2362200" y="3581400"/>
            <a:ext cx="990600" cy="68580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irect Access Storage 5"/>
          <p:cNvSpPr/>
          <p:nvPr/>
        </p:nvSpPr>
        <p:spPr>
          <a:xfrm>
            <a:off x="6172200" y="3657600"/>
            <a:ext cx="990600" cy="68580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irect Access Storage 6"/>
          <p:cNvSpPr/>
          <p:nvPr/>
        </p:nvSpPr>
        <p:spPr>
          <a:xfrm>
            <a:off x="7620000" y="3657600"/>
            <a:ext cx="990600" cy="68580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76400" y="266700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29400" y="274320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Final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457200" y="3276600"/>
            <a:ext cx="121920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irect Access Storage 11"/>
          <p:cNvSpPr/>
          <p:nvPr/>
        </p:nvSpPr>
        <p:spPr>
          <a:xfrm>
            <a:off x="609600" y="5334000"/>
            <a:ext cx="990600" cy="68580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irect Access Storage 12"/>
          <p:cNvSpPr/>
          <p:nvPr/>
        </p:nvSpPr>
        <p:spPr>
          <a:xfrm>
            <a:off x="2438400" y="5334000"/>
            <a:ext cx="990600" cy="68580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Direct Access Storage 13"/>
          <p:cNvSpPr/>
          <p:nvPr/>
        </p:nvSpPr>
        <p:spPr>
          <a:xfrm>
            <a:off x="6324600" y="5410200"/>
            <a:ext cx="990600" cy="68580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irect Access Storage 14"/>
          <p:cNvSpPr/>
          <p:nvPr/>
        </p:nvSpPr>
        <p:spPr>
          <a:xfrm>
            <a:off x="7010400" y="5410200"/>
            <a:ext cx="990600" cy="68580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57200" y="5029200"/>
            <a:ext cx="121920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7010400" y="5029200"/>
            <a:ext cx="45720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505200" y="3352800"/>
            <a:ext cx="25827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</a:t>
            </a:r>
            <a:r>
              <a:rPr lang="en-US" i="1" dirty="0" smtClean="0"/>
              <a:t>and</a:t>
            </a:r>
            <a:r>
              <a:rPr lang="en-US" dirty="0" smtClean="0"/>
              <a:t> Momentum</a:t>
            </a:r>
          </a:p>
          <a:p>
            <a:r>
              <a:rPr lang="en-US" dirty="0" smtClean="0"/>
              <a:t>are conserved during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elastic </a:t>
            </a:r>
            <a:r>
              <a:rPr lang="en-US" dirty="0" smtClean="0"/>
              <a:t>collisions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81400" y="5334000"/>
            <a:ext cx="22493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momentum</a:t>
            </a:r>
          </a:p>
          <a:p>
            <a:r>
              <a:rPr lang="en-US" dirty="0" smtClean="0"/>
              <a:t>is conserved during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inelastic</a:t>
            </a:r>
            <a:r>
              <a:rPr lang="en-US" dirty="0" smtClean="0"/>
              <a:t> collisions</a:t>
            </a: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7543800" y="3352800"/>
            <a:ext cx="121920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438400" y="373380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At rest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6248400" y="381000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At rest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2514600" y="548640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At rest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Conservation of angular momentum</a:t>
            </a:r>
            <a:endParaRPr lang="en-US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4108450" cy="160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dirty="0"/>
              <a:t>Angular momentum is mass x speed x radius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Examples: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Diver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Ice skater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Riding a bike</a:t>
            </a:r>
          </a:p>
        </p:txBody>
      </p:sp>
      <p:pic>
        <p:nvPicPr>
          <p:cNvPr id="901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1447800"/>
            <a:ext cx="295910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219200" y="2971800"/>
            <a:ext cx="2435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Iw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=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Iw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381000" y="4648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8200" y="4800600"/>
            <a:ext cx="9906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28800" y="4572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00400" y="44958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ircular Arrow 12"/>
          <p:cNvSpPr/>
          <p:nvPr/>
        </p:nvSpPr>
        <p:spPr>
          <a:xfrm>
            <a:off x="1143000" y="4648200"/>
            <a:ext cx="381000" cy="457200"/>
          </a:xfrm>
          <a:prstGeom prst="circular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ular Arrow 13"/>
          <p:cNvSpPr/>
          <p:nvPr/>
        </p:nvSpPr>
        <p:spPr>
          <a:xfrm>
            <a:off x="3429000" y="4724400"/>
            <a:ext cx="381000" cy="457200"/>
          </a:xfrm>
          <a:prstGeom prst="circular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4038600"/>
            <a:ext cx="3719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Equal masses but different shapes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09600" y="5486400"/>
            <a:ext cx="3820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50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*2 = 4*25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8800" y="632460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 speeds up!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ngular Momentum and Vortex Formatio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Newton’s Cradle</a:t>
            </a:r>
            <a:endParaRPr lang="en-US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0"/>
            <a:ext cx="8382000" cy="1066800"/>
          </a:xfrm>
        </p:spPr>
        <p:txBody>
          <a:bodyPr/>
          <a:lstStyle/>
          <a:p>
            <a:r>
              <a:rPr lang="en-US" dirty="0" smtClean="0"/>
              <a:t>To explain this behavior we need something else to be conserved.  This will turn out to be Energy</a:t>
            </a:r>
            <a:endParaRPr lang="en-US" dirty="0"/>
          </a:p>
        </p:txBody>
      </p:sp>
      <p:pic>
        <p:nvPicPr>
          <p:cNvPr id="93189" name="Picture 5" descr="Newtons%20Cradle%20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76400"/>
            <a:ext cx="3124200" cy="34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2514600" y="18288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dirty="0"/>
          </a:p>
        </p:txBody>
      </p:sp>
      <p:sp>
        <p:nvSpPr>
          <p:cNvPr id="8397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96400" cy="838200"/>
          </a:xfrm>
          <a:gradFill rotWithShape="1">
            <a:gsLst>
              <a:gs pos="0">
                <a:schemeClr val="hlink">
                  <a:gamma/>
                  <a:shade val="46275"/>
                  <a:invGamma/>
                  <a:alpha val="49001"/>
                </a:schemeClr>
              </a:gs>
              <a:gs pos="100000">
                <a:schemeClr val="hlink">
                  <a:alpha val="49001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dirty="0" smtClean="0">
                <a:solidFill>
                  <a:srgbClr val="FFFF99"/>
                </a:solidFill>
              </a:rPr>
              <a:t>Conservation of Nonsense</a:t>
            </a:r>
            <a:endParaRPr lang="en-US" dirty="0">
              <a:solidFill>
                <a:srgbClr val="FFFF99"/>
              </a:solidFill>
            </a:endParaRPr>
          </a:p>
        </p:txBody>
      </p:sp>
      <p:graphicFrame>
        <p:nvGraphicFramePr>
          <p:cNvPr id="102402" name="Object 2"/>
          <p:cNvGraphicFramePr>
            <a:graphicFrameLocks noChangeAspect="1"/>
          </p:cNvGraphicFramePr>
          <p:nvPr/>
        </p:nvGraphicFramePr>
        <p:xfrm>
          <a:off x="3725863" y="3086100"/>
          <a:ext cx="1690687" cy="685800"/>
        </p:xfrm>
        <a:graphic>
          <a:graphicData uri="http://schemas.openxmlformats.org/presentationml/2006/ole">
            <p:oleObj spid="_x0000_s102402" name="Packager Shell Object" showAsIcon="1" r:id="rId3" imgW="1690920" imgH="6854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ctr"/>
          <a:lstStyle/>
          <a:p>
            <a:r>
              <a:rPr lang="en-US"/>
              <a:t>Conservation Laws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 dirty="0"/>
              <a:t>What does it mean to conserve something?</a:t>
            </a:r>
          </a:p>
          <a:p>
            <a:r>
              <a:rPr lang="en-US" dirty="0"/>
              <a:t>A conserved quantity: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_______ can neither be created or destroyed, but can be changed from one form to another or transferred from one object to another.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Conservation of Mass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4191000" cy="3200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Mass is neither created nor destroyed.  Mass may change from one form to another, but the total mass after the transformation is always the same as that before.</a:t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>Examples</a:t>
            </a:r>
          </a:p>
          <a:p>
            <a:pPr lvl="1">
              <a:lnSpc>
                <a:spcPct val="80000"/>
              </a:lnSpc>
            </a:pPr>
            <a:r>
              <a:rPr lang="en-US" sz="2500"/>
              <a:t>gasoline in car</a:t>
            </a:r>
          </a:p>
          <a:p>
            <a:pPr lvl="1">
              <a:lnSpc>
                <a:spcPct val="80000"/>
              </a:lnSpc>
            </a:pPr>
            <a:r>
              <a:rPr lang="en-US" sz="2500"/>
              <a:t>forest fire</a:t>
            </a:r>
          </a:p>
          <a:p>
            <a:pPr lvl="1">
              <a:lnSpc>
                <a:spcPct val="80000"/>
              </a:lnSpc>
            </a:pPr>
            <a:r>
              <a:rPr lang="en-US" sz="2500"/>
              <a:t>boiling water</a:t>
            </a:r>
          </a:p>
          <a:p>
            <a:pPr lvl="1">
              <a:lnSpc>
                <a:spcPct val="80000"/>
              </a:lnSpc>
            </a:pPr>
            <a:endParaRPr lang="en-US" sz="1900"/>
          </a:p>
        </p:txBody>
      </p:sp>
      <p:pic>
        <p:nvPicPr>
          <p:cNvPr id="47109" name="Picture 5" descr="davisbu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124200"/>
            <a:ext cx="228600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112" name="Picture 8" descr="spesto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953000"/>
            <a:ext cx="228600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333164"/>
            <a:ext cx="2286000" cy="1714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25" name="Picture 69" descr="41333035017pa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257800"/>
            <a:ext cx="1066800" cy="1066800"/>
          </a:xfrm>
          <a:prstGeom prst="rect">
            <a:avLst/>
          </a:prstGeom>
          <a:noFill/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47688"/>
            <a:ext cx="8961438" cy="747712"/>
          </a:xfrm>
          <a:noFill/>
          <a:ln/>
        </p:spPr>
        <p:txBody>
          <a:bodyPr lIns="90488" tIns="44450" rIns="90488" bIns="44450" anchor="ctr"/>
          <a:lstStyle/>
          <a:p>
            <a:r>
              <a:rPr lang="en-US" sz="3000"/>
              <a:t>Conservation of total Electric Charge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4038600" cy="51816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 sz="2100" dirty="0"/>
              <a:t>The difference between the total amount of positive and negative charges does not change.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6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/>
              <a:t>Examples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Cat fur and rubber rod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Batteries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Power plants</a:t>
            </a:r>
          </a:p>
          <a:p>
            <a:pPr lvl="1"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6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600" dirty="0"/>
          </a:p>
        </p:txBody>
      </p:sp>
      <p:pic>
        <p:nvPicPr>
          <p:cNvPr id="19527" name="Picture 71" descr="Coal-powered Abbott Power Plant, Champaign, Illino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524000"/>
            <a:ext cx="3101975" cy="481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528" name="Picture 72" descr="Friction rod, rubber, 3/8&quot;x10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33813" y="5257800"/>
            <a:ext cx="473075" cy="1022350"/>
          </a:xfrm>
          <a:prstGeom prst="rect">
            <a:avLst/>
          </a:prstGeom>
          <a:noFill/>
        </p:spPr>
      </p:pic>
      <p:pic>
        <p:nvPicPr>
          <p:cNvPr id="19529" name="Picture 73" descr="Friction pad, fur, about 4x5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5181600"/>
            <a:ext cx="1033463" cy="1066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 this point, we’ve reached the limit of what you can see with light.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4648200" cy="5029200"/>
          </a:xfrm>
        </p:spPr>
        <p:txBody>
          <a:bodyPr/>
          <a:lstStyle/>
          <a:p>
            <a:r>
              <a:rPr lang="en-US" dirty="0"/>
              <a:t>We can use other methods to “see” finer details</a:t>
            </a:r>
          </a:p>
          <a:p>
            <a:r>
              <a:rPr lang="en-US" dirty="0"/>
              <a:t>Mostly, we just use hammers to break the particles </a:t>
            </a:r>
            <a:r>
              <a:rPr lang="en-US" dirty="0" smtClean="0"/>
              <a:t>apart and try to detect the pieces.</a:t>
            </a:r>
            <a:endParaRPr lang="en-US" dirty="0"/>
          </a:p>
        </p:txBody>
      </p:sp>
      <p:pic>
        <p:nvPicPr>
          <p:cNvPr id="77826" name="Picture 2" descr="C:\Users\mw22.PHYSICS\AppData\Local\Microsoft\Windows\Temporary Internet Files\Content.IE5\LH4Z82G9\MPPH03412I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133600"/>
            <a:ext cx="3657600" cy="243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Molecules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4267200" cy="4419600"/>
          </a:xfrm>
        </p:spPr>
        <p:txBody>
          <a:bodyPr/>
          <a:lstStyle/>
          <a:p>
            <a:r>
              <a:rPr lang="en-US"/>
              <a:t>Size </a:t>
            </a:r>
            <a:r>
              <a:rPr lang="en-US">
                <a:cs typeface="Times New Roman" pitchFamily="18" charset="0"/>
              </a:rPr>
              <a:t>~ 10</a:t>
            </a:r>
            <a:r>
              <a:rPr lang="en-US" baseline="30000">
                <a:cs typeface="Times New Roman" pitchFamily="18" charset="0"/>
              </a:rPr>
              <a:t>-9</a:t>
            </a:r>
            <a:r>
              <a:rPr lang="en-US">
                <a:cs typeface="Times New Roman" pitchFamily="18" charset="0"/>
              </a:rPr>
              <a:t> – 10</a:t>
            </a:r>
            <a:r>
              <a:rPr lang="en-US" baseline="30000">
                <a:cs typeface="Times New Roman" pitchFamily="18" charset="0"/>
              </a:rPr>
              <a:t>-8</a:t>
            </a:r>
            <a:r>
              <a:rPr lang="en-US">
                <a:cs typeface="Times New Roman" pitchFamily="18" charset="0"/>
              </a:rPr>
              <a:t> meters</a:t>
            </a:r>
          </a:p>
          <a:p>
            <a:r>
              <a:rPr lang="en-US">
                <a:cs typeface="Times New Roman" pitchFamily="18" charset="0"/>
              </a:rPr>
              <a:t>Held together by the electromagnetic force via sharing electrons.</a:t>
            </a:r>
          </a:p>
          <a:p>
            <a:endParaRPr lang="en-US">
              <a:cs typeface="Times New Roman" pitchFamily="18" charset="0"/>
            </a:endParaRPr>
          </a:p>
        </p:txBody>
      </p:sp>
      <p:pic>
        <p:nvPicPr>
          <p:cNvPr id="72708" name="Picture 4" descr="prote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00200"/>
            <a:ext cx="2879725" cy="4495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5867400" y="1447800"/>
          <a:ext cx="2057400" cy="2038350"/>
        </p:xfrm>
        <a:graphic>
          <a:graphicData uri="http://schemas.openxmlformats.org/presentationml/2006/ole">
            <p:oleObj spid="_x0000_s75778" name="PHOTO-PAINT" r:id="rId4" imgW="5485714" imgH="5434921" progId="">
              <p:embed/>
            </p:oleObj>
          </a:graphicData>
        </a:graphic>
      </p:graphicFrame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Atoms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4038600" cy="2895600"/>
          </a:xfrm>
        </p:spPr>
        <p:txBody>
          <a:bodyPr/>
          <a:lstStyle/>
          <a:p>
            <a:r>
              <a:rPr lang="en-US" sz="2200"/>
              <a:t>Size </a:t>
            </a:r>
            <a:r>
              <a:rPr lang="en-US" sz="2200">
                <a:cs typeface="Times New Roman" pitchFamily="18" charset="0"/>
              </a:rPr>
              <a:t>~ 10</a:t>
            </a:r>
            <a:r>
              <a:rPr lang="en-US" sz="2200" baseline="30000">
                <a:cs typeface="Times New Roman" pitchFamily="18" charset="0"/>
              </a:rPr>
              <a:t>-10</a:t>
            </a:r>
            <a:r>
              <a:rPr lang="en-US" sz="2200">
                <a:cs typeface="Times New Roman" pitchFamily="18" charset="0"/>
              </a:rPr>
              <a:t> meters.  An atom is mostly empty space!</a:t>
            </a:r>
          </a:p>
          <a:p>
            <a:r>
              <a:rPr lang="en-US" sz="2200">
                <a:cs typeface="Times New Roman" pitchFamily="18" charset="0"/>
              </a:rPr>
              <a:t>The only relevant force is the electromagnetic one which holds the electrons to the nucleus.</a:t>
            </a:r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733800"/>
            <a:ext cx="3733800" cy="2471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5410200" y="6248400"/>
            <a:ext cx="3140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Hans Geiger and Ernest Rutherford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Electrons seem fundamental (we can’t break them into pieces), but the </a:t>
            </a:r>
            <a:r>
              <a:rPr lang="en-US" sz="2800" dirty="0"/>
              <a:t>nucleus comes </a:t>
            </a:r>
            <a:r>
              <a:rPr lang="en-US" sz="2800" dirty="0" smtClean="0"/>
              <a:t>apart.</a:t>
            </a:r>
            <a:endParaRPr lang="en-US" sz="2800" dirty="0"/>
          </a:p>
        </p:txBody>
      </p:sp>
      <p:pic>
        <p:nvPicPr>
          <p:cNvPr id="76803" name="Picture 3" descr="Nagasakibom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524000"/>
            <a:ext cx="3509963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Edge">
  <a:themeElements>
    <a:clrScheme name="Edge 9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009999"/>
      </a:accent1>
      <a:accent2>
        <a:srgbClr val="4C6D4E"/>
      </a:accent2>
      <a:accent3>
        <a:srgbClr val="FFFFFF"/>
      </a:accent3>
      <a:accent4>
        <a:srgbClr val="000000"/>
      </a:accent4>
      <a:accent5>
        <a:srgbClr val="AACACA"/>
      </a:accent5>
      <a:accent6>
        <a:srgbClr val="446246"/>
      </a:accent6>
      <a:hlink>
        <a:srgbClr val="4C6D80"/>
      </a:hlink>
      <a:folHlink>
        <a:srgbClr val="B2B2B2"/>
      </a:folHlink>
    </a:clrScheme>
    <a:fontScheme name="Edge">
      <a:majorFont>
        <a:latin typeface="Arial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5718</TotalTime>
  <Words>492</Words>
  <Application>Microsoft Office PowerPoint</Application>
  <PresentationFormat>On-screen Show (4:3)</PresentationFormat>
  <Paragraphs>90</Paragraphs>
  <Slides>19</Slides>
  <Notes>2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Edge</vt:lpstr>
      <vt:lpstr>PHOTO-PAINT</vt:lpstr>
      <vt:lpstr>Package</vt:lpstr>
      <vt:lpstr>Chapter 8: Conservation Laws</vt:lpstr>
      <vt:lpstr>Conservation of Nonsense</vt:lpstr>
      <vt:lpstr>Conservation Laws</vt:lpstr>
      <vt:lpstr>Conservation of Mass</vt:lpstr>
      <vt:lpstr>Conservation of total Electric Charge</vt:lpstr>
      <vt:lpstr>At this point, we’ve reached the limit of what you can see with light.</vt:lpstr>
      <vt:lpstr>Molecules</vt:lpstr>
      <vt:lpstr>Atoms</vt:lpstr>
      <vt:lpstr>Electrons seem fundamental (we can’t break them into pieces), but the nucleus comes apart.</vt:lpstr>
      <vt:lpstr>Nucleons have parts (but we never see them separately)</vt:lpstr>
      <vt:lpstr>So what are we really made of?</vt:lpstr>
      <vt:lpstr>Slide 12</vt:lpstr>
      <vt:lpstr>Macroscopic properties conserved in motion: Linear Momentum</vt:lpstr>
      <vt:lpstr>Momentum transfer</vt:lpstr>
      <vt:lpstr>Slide 15</vt:lpstr>
      <vt:lpstr>Momentum is conserved even when the various parts of the system split due to internal forces</vt:lpstr>
      <vt:lpstr>Conservation of angular momentum</vt:lpstr>
      <vt:lpstr>Slide 18</vt:lpstr>
      <vt:lpstr>Newton’s Cradle</vt:lpstr>
    </vt:vector>
  </TitlesOfParts>
  <Company>BYU Physics Department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Ware</dc:creator>
  <cp:lastModifiedBy>Windows User</cp:lastModifiedBy>
  <cp:revision>68</cp:revision>
  <dcterms:created xsi:type="dcterms:W3CDTF">2005-01-11T04:20:06Z</dcterms:created>
  <dcterms:modified xsi:type="dcterms:W3CDTF">2010-09-28T23:06:49Z</dcterms:modified>
</cp:coreProperties>
</file>