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3"/>
  </p:notesMasterIdLst>
  <p:sldIdLst>
    <p:sldId id="290" r:id="rId3"/>
    <p:sldId id="281" r:id="rId4"/>
    <p:sldId id="283" r:id="rId5"/>
    <p:sldId id="284" r:id="rId6"/>
    <p:sldId id="297" r:id="rId7"/>
    <p:sldId id="285" r:id="rId8"/>
    <p:sldId id="282" r:id="rId9"/>
    <p:sldId id="292" r:id="rId10"/>
    <p:sldId id="287" r:id="rId11"/>
    <p:sldId id="273" r:id="rId12"/>
    <p:sldId id="274" r:id="rId13"/>
    <p:sldId id="293" r:id="rId14"/>
    <p:sldId id="303" r:id="rId15"/>
    <p:sldId id="286" r:id="rId16"/>
    <p:sldId id="276" r:id="rId17"/>
    <p:sldId id="298" r:id="rId18"/>
    <p:sldId id="296" r:id="rId19"/>
    <p:sldId id="277" r:id="rId20"/>
    <p:sldId id="288" r:id="rId21"/>
    <p:sldId id="289"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B03E"/>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9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C562D4A7-6E17-4A6B-8E0A-2559F88CA0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5E5158-C39D-42AB-BDAC-2EFE89DE5E4F}" type="slidenum">
              <a:rPr lang="en-US"/>
              <a:pPr/>
              <a:t>10</a:t>
            </a:fld>
            <a:endParaRPr lang="en-US"/>
          </a:p>
        </p:txBody>
      </p:sp>
      <p:sp>
        <p:nvSpPr>
          <p:cNvPr id="29699" name="Rectangle 2"/>
          <p:cNvSpPr>
            <a:spLocks noGrp="1" noRot="1" noChangeAspect="1" noChangeArrowheads="1" noTextEdit="1"/>
          </p:cNvSpPr>
          <p:nvPr>
            <p:ph type="sldImg"/>
          </p:nvPr>
        </p:nvSpPr>
        <p:spPr>
          <a:xfrm>
            <a:off x="1266825" y="727075"/>
            <a:ext cx="4781550" cy="3586163"/>
          </a:xfrm>
          <a:ln/>
        </p:spPr>
      </p:sp>
      <p:sp>
        <p:nvSpPr>
          <p:cNvPr id="29700"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6EC464C-2615-4203-A0D8-60D812658F55}" type="slidenum">
              <a:rPr lang="en-US"/>
              <a:pPr/>
              <a:t>11</a:t>
            </a:fld>
            <a:endParaRPr lang="en-US"/>
          </a:p>
        </p:txBody>
      </p:sp>
      <p:sp>
        <p:nvSpPr>
          <p:cNvPr id="30723" name="Rectangle 2"/>
          <p:cNvSpPr>
            <a:spLocks noGrp="1" noRot="1" noChangeAspect="1" noChangeArrowheads="1" noTextEdit="1"/>
          </p:cNvSpPr>
          <p:nvPr>
            <p:ph type="sldImg"/>
          </p:nvPr>
        </p:nvSpPr>
        <p:spPr>
          <a:xfrm>
            <a:off x="1266825" y="727075"/>
            <a:ext cx="4781550" cy="3586163"/>
          </a:xfrm>
          <a:ln/>
        </p:spPr>
      </p:sp>
      <p:sp>
        <p:nvSpPr>
          <p:cNvPr id="30724"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E567317-ABD4-4AF7-90F4-07519E7A36DC}" type="slidenum">
              <a:rPr lang="en-US"/>
              <a:pPr/>
              <a:t>15</a:t>
            </a:fld>
            <a:endParaRPr lang="en-US"/>
          </a:p>
        </p:txBody>
      </p:sp>
      <p:sp>
        <p:nvSpPr>
          <p:cNvPr id="31747" name="Rectangle 2"/>
          <p:cNvSpPr>
            <a:spLocks noGrp="1" noRot="1" noChangeAspect="1" noChangeArrowheads="1" noTextEdit="1"/>
          </p:cNvSpPr>
          <p:nvPr>
            <p:ph type="sldImg"/>
          </p:nvPr>
        </p:nvSpPr>
        <p:spPr>
          <a:xfrm>
            <a:off x="1266825" y="727075"/>
            <a:ext cx="4781550" cy="3586163"/>
          </a:xfrm>
          <a:ln/>
        </p:spPr>
      </p:sp>
      <p:sp>
        <p:nvSpPr>
          <p:cNvPr id="31748"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9A115A9-758F-4DD1-A9A7-78EC06AFF5D9}" type="slidenum">
              <a:rPr lang="en-US"/>
              <a:pPr/>
              <a:t>20</a:t>
            </a:fld>
            <a:endParaRPr lang="en-US"/>
          </a:p>
        </p:txBody>
      </p:sp>
      <p:sp>
        <p:nvSpPr>
          <p:cNvPr id="32771" name="Rectangle 2"/>
          <p:cNvSpPr>
            <a:spLocks noGrp="1" noChangeArrowheads="1"/>
          </p:cNvSpPr>
          <p:nvPr>
            <p:ph type="body" idx="1"/>
          </p:nvPr>
        </p:nvSpPr>
        <p:spPr>
          <a:xfrm>
            <a:off x="974725" y="4560888"/>
            <a:ext cx="5365750" cy="4319587"/>
          </a:xfrm>
          <a:noFill/>
          <a:ln/>
        </p:spPr>
        <p:txBody>
          <a:bodyPr lIns="95645" tIns="46983" rIns="95645" bIns="46983"/>
          <a:lstStyle/>
          <a:p>
            <a:pPr eaLnBrk="1" hangingPunct="1"/>
            <a:r>
              <a:rPr lang="en-US" smtClean="0"/>
              <a:t>Resolution of problem with conservation of mass and conservation of energy.</a:t>
            </a:r>
          </a:p>
        </p:txBody>
      </p:sp>
      <p:sp>
        <p:nvSpPr>
          <p:cNvPr id="32772"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524000"/>
            <a:ext cx="7623175" cy="1752600"/>
          </a:xfrm>
        </p:spPr>
        <p:txBody>
          <a:bodyPr anchor="t"/>
          <a:lstStyle>
            <a:lvl1pPr>
              <a:defRPr sz="4400"/>
            </a:lvl1pPr>
          </a:lstStyle>
          <a:p>
            <a:r>
              <a:rPr lang="en-US" altLang="en-US"/>
              <a:t>Click to edit Master title style</a:t>
            </a:r>
          </a:p>
        </p:txBody>
      </p:sp>
      <p:sp>
        <p:nvSpPr>
          <p:cNvPr id="4099"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4"/>
          <p:cNvSpPr>
            <a:spLocks noGrp="1" noChangeArrowheads="1"/>
          </p:cNvSpPr>
          <p:nvPr>
            <p:ph type="dt" sz="half" idx="10"/>
          </p:nvPr>
        </p:nvSpPr>
        <p:spPr>
          <a:xfrm>
            <a:off x="457200" y="6243638"/>
            <a:ext cx="2133600" cy="457200"/>
          </a:xfrm>
        </p:spPr>
        <p:txBody>
          <a:bodyPr/>
          <a:lstStyle>
            <a:lvl1pPr>
              <a:defRPr sz="1200" smtClean="0">
                <a:solidFill>
                  <a:schemeClr val="tx1"/>
                </a:solidFill>
                <a:latin typeface="Garamond" pitchFamily="18" charset="0"/>
              </a:defRPr>
            </a:lvl1pPr>
          </a:lstStyle>
          <a:p>
            <a:pPr>
              <a:defRPr/>
            </a:pPr>
            <a:endParaRPr lang="en-US" altLang="en-US"/>
          </a:p>
        </p:txBody>
      </p:sp>
      <p:sp>
        <p:nvSpPr>
          <p:cNvPr id="5" name="Rectangle 5"/>
          <p:cNvSpPr>
            <a:spLocks noGrp="1" noChangeArrowheads="1"/>
          </p:cNvSpPr>
          <p:nvPr>
            <p:ph type="ftr" sz="quarter" idx="11"/>
          </p:nvPr>
        </p:nvSpPr>
        <p:spPr>
          <a:xfrm>
            <a:off x="3124200" y="6243638"/>
            <a:ext cx="2895600" cy="457200"/>
          </a:xfrm>
        </p:spPr>
        <p:txBody>
          <a:bodyPr/>
          <a:lstStyle>
            <a:lvl1pPr>
              <a:defRPr sz="1200" smtClean="0">
                <a:solidFill>
                  <a:schemeClr val="tx1"/>
                </a:solidFill>
                <a:latin typeface="Garamond" pitchFamily="18" charset="0"/>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p:spPr>
        <p:txBody>
          <a:bodyPr/>
          <a:lstStyle>
            <a:lvl1pPr>
              <a:defRPr sz="1200" smtClean="0">
                <a:solidFill>
                  <a:schemeClr val="tx1"/>
                </a:solidFill>
                <a:latin typeface="Garamond" pitchFamily="18" charset="0"/>
              </a:defRPr>
            </a:lvl1pPr>
          </a:lstStyle>
          <a:p>
            <a:pPr>
              <a:defRPr/>
            </a:pPr>
            <a:fld id="{AFF63B93-6AC0-4B00-9FF2-9743C085034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AD09C8-3BD5-4E7B-8EDA-AD9109F528F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55ACA9-A561-4A35-8ADD-A4BBD61DF3A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85802-84AF-4216-9900-212A48E567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6C107-3E1D-4BEC-B448-51889AE96F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80FBB-330A-474F-9E1C-8F5DD349983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43F86-883D-4DE4-8A56-5F8E27F5250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5FE05A-91C0-428C-8A0E-81112CD557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69B094-4E56-4F57-9117-02A0747C4BF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C23E0D-0198-4F56-BA21-75F8778191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412661-F80B-4146-85D6-11E217EBD2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E10106-FB73-49F3-A146-B90BBE1653E3}"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8F7DE-13FD-4F5B-B320-4081A7BEB3E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AF641-91D8-4C9A-85CA-0FBBE756FD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02B5B2-81C0-4193-96F3-6010627BDA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8E24918-413A-44D9-B3AC-25942D1A84C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34D1748-BFFE-4DBE-9CC1-6B0574F497A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EE22ECE-A53D-4B57-8029-839D1DF3A25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6AB7478-7113-46D9-A850-7D4611A5070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0F88332-F764-48FF-9E90-F5CD0E14D80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81C5E4B-C52D-4D7D-B0EF-CAF9BEDD7E3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21D1F3-B075-42D3-A95E-0B93A23860F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smtClean="0">
                <a:solidFill>
                  <a:srgbClr val="A98C4B"/>
                </a:solidFill>
              </a:defRPr>
            </a:lvl1pPr>
          </a:lstStyle>
          <a:p>
            <a:pPr>
              <a:defRPr/>
            </a:pPr>
            <a:endParaRPr lang="en-US" altLang="en-US"/>
          </a:p>
        </p:txBody>
      </p:sp>
      <p:sp>
        <p:nvSpPr>
          <p:cNvPr id="3077"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smtClean="0">
                <a:solidFill>
                  <a:srgbClr val="A98C4B"/>
                </a:solidFill>
              </a:defRPr>
            </a:lvl1pPr>
          </a:lstStyle>
          <a:p>
            <a:pPr>
              <a:defRPr/>
            </a:pPr>
            <a:endParaRPr lang="en-US" altLang="en-US"/>
          </a:p>
        </p:txBody>
      </p:sp>
      <p:sp>
        <p:nvSpPr>
          <p:cNvPr id="3078"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smtClean="0">
                <a:solidFill>
                  <a:srgbClr val="A98C4B"/>
                </a:solidFill>
              </a:defRPr>
            </a:lvl1pPr>
          </a:lstStyle>
          <a:p>
            <a:pPr>
              <a:defRPr/>
            </a:pPr>
            <a:fld id="{CAF19708-192F-4A7B-B816-B4B163FB3156}" type="slidenum">
              <a:rPr lang="en-US" altLang="en-US"/>
              <a:pPr>
                <a:defRPr/>
              </a:pPr>
              <a:t>‹#›</a:t>
            </a:fld>
            <a:endParaRPr lang="en-US" altLang="en-US"/>
          </a:p>
        </p:txBody>
      </p:sp>
      <p:sp>
        <p:nvSpPr>
          <p:cNvPr id="3079" name="Line 7"/>
          <p:cNvSpPr>
            <a:spLocks noChangeShapeType="1"/>
          </p:cNvSpPr>
          <p:nvPr userDrawn="1"/>
        </p:nvSpPr>
        <p:spPr bwMode="auto">
          <a:xfrm>
            <a:off x="228600" y="1295400"/>
            <a:ext cx="8686800" cy="0"/>
          </a:xfrm>
          <a:prstGeom prst="line">
            <a:avLst/>
          </a:prstGeom>
          <a:noFill/>
          <a:ln w="19050">
            <a:solidFill>
              <a:srgbClr val="FF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charset="0"/>
        </a:defRPr>
      </a:lvl2pPr>
      <a:lvl3pPr algn="l" rtl="0" eaLnBrk="0" fontAlgn="base" hangingPunct="0">
        <a:spcBef>
          <a:spcPct val="0"/>
        </a:spcBef>
        <a:spcAft>
          <a:spcPct val="0"/>
        </a:spcAft>
        <a:defRPr sz="3600">
          <a:solidFill>
            <a:srgbClr val="0000CC"/>
          </a:solidFill>
          <a:latin typeface="Arial" charset="0"/>
        </a:defRPr>
      </a:lvl3pPr>
      <a:lvl4pPr algn="l" rtl="0" eaLnBrk="0" fontAlgn="base" hangingPunct="0">
        <a:spcBef>
          <a:spcPct val="0"/>
        </a:spcBef>
        <a:spcAft>
          <a:spcPct val="0"/>
        </a:spcAft>
        <a:defRPr sz="3600">
          <a:solidFill>
            <a:srgbClr val="0000CC"/>
          </a:solidFill>
          <a:latin typeface="Arial" charset="0"/>
        </a:defRPr>
      </a:lvl4pPr>
      <a:lvl5pPr algn="l" rtl="0" eaLnBrk="0" fontAlgn="base" hangingPunct="0">
        <a:spcBef>
          <a:spcPct val="0"/>
        </a:spcBef>
        <a:spcAft>
          <a:spcPct val="0"/>
        </a:spcAft>
        <a:defRPr sz="3600">
          <a:solidFill>
            <a:srgbClr val="0000CC"/>
          </a:solidFill>
          <a:latin typeface="Arial" charset="0"/>
        </a:defRPr>
      </a:lvl5pPr>
      <a:lvl6pPr marL="457200" algn="l" rtl="0" fontAlgn="base">
        <a:spcBef>
          <a:spcPct val="0"/>
        </a:spcBef>
        <a:spcAft>
          <a:spcPct val="0"/>
        </a:spcAft>
        <a:defRPr sz="3600">
          <a:solidFill>
            <a:srgbClr val="0000CC"/>
          </a:solidFill>
          <a:latin typeface="Arial" charset="0"/>
        </a:defRPr>
      </a:lvl6pPr>
      <a:lvl7pPr marL="914400" algn="l" rtl="0" fontAlgn="base">
        <a:spcBef>
          <a:spcPct val="0"/>
        </a:spcBef>
        <a:spcAft>
          <a:spcPct val="0"/>
        </a:spcAft>
        <a:defRPr sz="3600">
          <a:solidFill>
            <a:srgbClr val="0000CC"/>
          </a:solidFill>
          <a:latin typeface="Arial" charset="0"/>
        </a:defRPr>
      </a:lvl7pPr>
      <a:lvl8pPr marL="1371600" algn="l" rtl="0" fontAlgn="base">
        <a:spcBef>
          <a:spcPct val="0"/>
        </a:spcBef>
        <a:spcAft>
          <a:spcPct val="0"/>
        </a:spcAft>
        <a:defRPr sz="3600">
          <a:solidFill>
            <a:srgbClr val="0000CC"/>
          </a:solidFill>
          <a:latin typeface="Arial" charset="0"/>
        </a:defRPr>
      </a:lvl8pPr>
      <a:lvl9pPr marL="1828800" algn="l" rtl="0" fontAlgn="base">
        <a:spcBef>
          <a:spcPct val="0"/>
        </a:spcBef>
        <a:spcAft>
          <a:spcPct val="0"/>
        </a:spcAft>
        <a:defRPr sz="3600">
          <a:solidFill>
            <a:srgbClr val="0000CC"/>
          </a:solidFill>
          <a:latin typeface="Arial"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pPr>
              <a:defRPr/>
            </a:pPr>
            <a:endParaRPr lang="en-US"/>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bg1"/>
                </a:solidFill>
              </a:defRPr>
            </a:lvl1pPr>
          </a:lstStyle>
          <a:p>
            <a:pPr>
              <a:defRPr/>
            </a:pPr>
            <a:endParaRPr lang="en-US"/>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4EF0C861-1245-49A8-8FD8-5A751DDD1C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youtube.com/watch?v=THNPmhBl-8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IWGyzPNXI_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amazon.com/exec/obidos/ASIN/B00006IUWB/ref=nosim/shophub2-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youtube.com/watch?v=bHBN7Cds07I&amp;feature=relat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Pa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cstate="print"/>
          <a:srcRect/>
          <a:stretch>
            <a:fillRect/>
          </a:stretch>
        </p:blipFill>
        <p:spPr>
          <a:xfrm>
            <a:off x="0" y="0"/>
            <a:ext cx="9144000" cy="6858000"/>
          </a:xfrm>
        </p:spPr>
      </p:pic>
      <p:sp>
        <p:nvSpPr>
          <p:cNvPr id="4099" name="Rectangle 8"/>
          <p:cNvSpPr>
            <a:spLocks noGrp="1" noChangeArrowheads="1"/>
          </p:cNvSpPr>
          <p:nvPr>
            <p:ph type="title"/>
          </p:nvPr>
        </p:nvSpPr>
        <p:spPr/>
        <p:txBody>
          <a:bodyPr/>
          <a:lstStyle/>
          <a:p>
            <a:pPr eaLnBrk="1" hangingPunct="1"/>
            <a:r>
              <a:rPr lang="en-US" smtClean="0">
                <a:solidFill>
                  <a:schemeClr val="bg1"/>
                </a:solidFill>
              </a:rPr>
              <a:t>Chapter 9</a:t>
            </a:r>
            <a:br>
              <a:rPr lang="en-US" smtClean="0">
                <a:solidFill>
                  <a:schemeClr val="bg1"/>
                </a:solidFill>
              </a:rPr>
            </a:br>
            <a:r>
              <a:rPr lang="en-US" smtClean="0">
                <a:solidFill>
                  <a:schemeClr val="bg1"/>
                </a:solidFill>
              </a:rPr>
              <a:t>Energy</a:t>
            </a:r>
          </a:p>
        </p:txBody>
      </p:sp>
      <p:sp>
        <p:nvSpPr>
          <p:cNvPr id="4100" name="Text Box 3"/>
          <p:cNvSpPr txBox="1">
            <a:spLocks noChangeArrowheads="1"/>
          </p:cNvSpPr>
          <p:nvPr/>
        </p:nvSpPr>
        <p:spPr bwMode="auto">
          <a:xfrm>
            <a:off x="2514600" y="1828800"/>
            <a:ext cx="3962400" cy="366713"/>
          </a:xfrm>
          <a:prstGeom prst="rect">
            <a:avLst/>
          </a:prstGeom>
          <a:noFill/>
          <a:ln w="9525">
            <a:noFill/>
            <a:miter lim="800000"/>
            <a:headEnd/>
            <a:tailEnd/>
          </a:ln>
        </p:spPr>
        <p:txBody>
          <a:bodyPr>
            <a:spAutoFit/>
          </a:bodyPr>
          <a:lstStyle/>
          <a:p>
            <a:pPr eaLnBrk="0" hangingPunct="0"/>
            <a:endParaRPr lang="en-US"/>
          </a:p>
        </p:txBody>
      </p:sp>
      <p:sp>
        <p:nvSpPr>
          <p:cNvPr id="4101" name="Text Box 7"/>
          <p:cNvSpPr txBox="1">
            <a:spLocks noChangeArrowheads="1"/>
          </p:cNvSpPr>
          <p:nvPr/>
        </p:nvSpPr>
        <p:spPr bwMode="auto">
          <a:xfrm>
            <a:off x="6629400" y="5562600"/>
            <a:ext cx="2343150" cy="1143000"/>
          </a:xfrm>
          <a:prstGeom prst="rect">
            <a:avLst/>
          </a:prstGeom>
          <a:solidFill>
            <a:schemeClr val="bg1"/>
          </a:solidFill>
          <a:ln w="12700">
            <a:solidFill>
              <a:schemeClr val="tx1"/>
            </a:solidFill>
            <a:miter lim="800000"/>
            <a:headEnd/>
            <a:tailEnd/>
          </a:ln>
        </p:spPr>
        <p:txBody>
          <a:bodyPr wrap="none">
            <a:spAutoFit/>
          </a:bodyPr>
          <a:lstStyle/>
          <a:p>
            <a:pPr marL="342900" indent="-342900"/>
            <a:r>
              <a:rPr lang="en-US" sz="1600" dirty="0"/>
              <a:t>Did you read chapter 9</a:t>
            </a:r>
          </a:p>
          <a:p>
            <a:pPr marL="342900" indent="-342900"/>
            <a:r>
              <a:rPr lang="en-US" sz="1600" dirty="0"/>
              <a:t>before coming to class?</a:t>
            </a:r>
          </a:p>
          <a:p>
            <a:pPr marL="342900" indent="-342900"/>
            <a:r>
              <a:rPr lang="en-US" sz="400" dirty="0"/>
              <a:t> </a:t>
            </a:r>
          </a:p>
          <a:p>
            <a:pPr marL="800100" lvl="1" indent="-342900">
              <a:buFontTx/>
              <a:buAutoNum type="alphaUcPeriod"/>
            </a:pPr>
            <a:r>
              <a:rPr lang="en-US" sz="1600" dirty="0"/>
              <a:t>Yes</a:t>
            </a:r>
          </a:p>
          <a:p>
            <a:pPr marL="800100" lvl="1" indent="-342900">
              <a:buFontTx/>
              <a:buAutoNum type="alphaUcPeriod"/>
            </a:pPr>
            <a:r>
              <a:rPr lang="en-US" sz="1600" dirty="0"/>
              <a:t>No</a:t>
            </a:r>
          </a:p>
        </p:txBody>
      </p:sp>
      <p:pic>
        <p:nvPicPr>
          <p:cNvPr id="1026" name="Picture 2">
            <a:hlinkClick r:id="rId4"/>
          </p:cNvPr>
          <p:cNvPicPr>
            <a:picLocks noChangeAspect="1" noChangeArrowheads="1"/>
          </p:cNvPicPr>
          <p:nvPr/>
        </p:nvPicPr>
        <p:blipFill>
          <a:blip r:embed="rId5" cstate="print"/>
          <a:srcRect/>
          <a:stretch>
            <a:fillRect/>
          </a:stretch>
        </p:blipFill>
        <p:spPr bwMode="auto">
          <a:xfrm>
            <a:off x="4419600" y="2971800"/>
            <a:ext cx="576262" cy="467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0488" tIns="44450" rIns="90488" bIns="44450" anchor="ctr"/>
          <a:lstStyle/>
          <a:p>
            <a:pPr eaLnBrk="1" hangingPunct="1"/>
            <a:r>
              <a:rPr lang="en-US" smtClean="0"/>
              <a:t>Thermal Energy</a:t>
            </a:r>
          </a:p>
        </p:txBody>
      </p:sp>
      <p:sp>
        <p:nvSpPr>
          <p:cNvPr id="16387" name="Rectangle 3"/>
          <p:cNvSpPr>
            <a:spLocks noGrp="1" noChangeArrowheads="1"/>
          </p:cNvSpPr>
          <p:nvPr>
            <p:ph type="body" idx="1"/>
          </p:nvPr>
        </p:nvSpPr>
        <p:spPr>
          <a:xfrm>
            <a:off x="381000" y="1371600"/>
            <a:ext cx="4876800" cy="5181600"/>
          </a:xfrm>
          <a:noFill/>
        </p:spPr>
        <p:txBody>
          <a:bodyPr lIns="90488" tIns="44450" rIns="90488" bIns="44450"/>
          <a:lstStyle/>
          <a:p>
            <a:pPr eaLnBrk="1" hangingPunct="1">
              <a:lnSpc>
                <a:spcPct val="80000"/>
              </a:lnSpc>
              <a:buFont typeface="Wingdings" pitchFamily="2" charset="2"/>
              <a:buNone/>
            </a:pPr>
            <a:r>
              <a:rPr lang="en-US" sz="2600" dirty="0" smtClean="0"/>
              <a:t>Internal energy associated with kinetic energy of individual particles.</a:t>
            </a:r>
          </a:p>
          <a:p>
            <a:pPr eaLnBrk="1" hangingPunct="1">
              <a:lnSpc>
                <a:spcPct val="80000"/>
              </a:lnSpc>
            </a:pPr>
            <a:r>
              <a:rPr lang="en-US" sz="2600" dirty="0" smtClean="0"/>
              <a:t>Related to temperature (average KE of atoms and molecules)</a:t>
            </a:r>
          </a:p>
          <a:p>
            <a:pPr eaLnBrk="1" hangingPunct="1">
              <a:lnSpc>
                <a:spcPct val="80000"/>
              </a:lnSpc>
            </a:pPr>
            <a:r>
              <a:rPr lang="en-US" sz="2600" dirty="0" smtClean="0"/>
              <a:t>A warm object has more internal energy than when it is cold</a:t>
            </a:r>
          </a:p>
          <a:p>
            <a:pPr eaLnBrk="1" hangingPunct="1">
              <a:lnSpc>
                <a:spcPct val="80000"/>
              </a:lnSpc>
            </a:pPr>
            <a:r>
              <a:rPr lang="en-US" sz="2600" dirty="0" smtClean="0"/>
              <a:t>Two objects at the same temperature may have different amounts of thermal energy, why?</a:t>
            </a:r>
          </a:p>
          <a:p>
            <a:pPr lvl="1" eaLnBrk="1" hangingPunct="1">
              <a:lnSpc>
                <a:spcPct val="80000"/>
              </a:lnSpc>
            </a:pPr>
            <a:r>
              <a:rPr lang="en-US" sz="2200" dirty="0" smtClean="0"/>
              <a:t>water 1 cal/</a:t>
            </a:r>
            <a:r>
              <a:rPr lang="en-US" sz="2200" dirty="0" err="1" smtClean="0"/>
              <a:t>g</a:t>
            </a:r>
            <a:r>
              <a:rPr lang="en-US" sz="2200" baseline="30000" dirty="0" err="1" smtClean="0"/>
              <a:t>o</a:t>
            </a:r>
            <a:r>
              <a:rPr lang="en-US" sz="2200" dirty="0" err="1" smtClean="0"/>
              <a:t>C</a:t>
            </a:r>
            <a:endParaRPr lang="en-US" sz="2200" dirty="0" smtClean="0"/>
          </a:p>
          <a:p>
            <a:pPr lvl="1" eaLnBrk="1" hangingPunct="1">
              <a:lnSpc>
                <a:spcPct val="80000"/>
              </a:lnSpc>
            </a:pPr>
            <a:r>
              <a:rPr lang="en-US" sz="2200" dirty="0" smtClean="0"/>
              <a:t>gold   .03 cal/</a:t>
            </a:r>
            <a:r>
              <a:rPr lang="en-US" sz="2200" dirty="0" err="1" smtClean="0"/>
              <a:t>g</a:t>
            </a:r>
            <a:r>
              <a:rPr lang="en-US" sz="2200" baseline="30000" dirty="0" err="1" smtClean="0"/>
              <a:t>o</a:t>
            </a:r>
            <a:r>
              <a:rPr lang="en-US" sz="2200" dirty="0" err="1" smtClean="0"/>
              <a:t>C</a:t>
            </a:r>
            <a:endParaRPr lang="en-US" sz="2200" dirty="0" smtClean="0"/>
          </a:p>
        </p:txBody>
      </p:sp>
      <p:pic>
        <p:nvPicPr>
          <p:cNvPr id="35846" name="Picture 6" descr="C:\Users\mw22.PHYSICS\Desktop\Picture1.png"/>
          <p:cNvPicPr>
            <a:picLocks noChangeAspect="1" noChangeArrowheads="1"/>
          </p:cNvPicPr>
          <p:nvPr/>
        </p:nvPicPr>
        <p:blipFill>
          <a:blip r:embed="rId3" cstate="print"/>
          <a:srcRect/>
          <a:stretch>
            <a:fillRect/>
          </a:stretch>
        </p:blipFill>
        <p:spPr bwMode="auto">
          <a:xfrm>
            <a:off x="5562600" y="1447800"/>
            <a:ext cx="3114675" cy="4675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lIns="90488" tIns="44450" rIns="90488" bIns="44450" anchor="ctr"/>
          <a:lstStyle/>
          <a:p>
            <a:pPr eaLnBrk="1" hangingPunct="1"/>
            <a:r>
              <a:rPr lang="en-US" smtClean="0"/>
              <a:t>Chemical Potential Energy</a:t>
            </a:r>
          </a:p>
        </p:txBody>
      </p:sp>
      <p:sp>
        <p:nvSpPr>
          <p:cNvPr id="17411" name="Rectangle 3"/>
          <p:cNvSpPr>
            <a:spLocks noGrp="1" noChangeArrowheads="1"/>
          </p:cNvSpPr>
          <p:nvPr>
            <p:ph type="body" idx="1"/>
          </p:nvPr>
        </p:nvSpPr>
        <p:spPr>
          <a:noFill/>
        </p:spPr>
        <p:txBody>
          <a:bodyPr lIns="90488" tIns="44450" rIns="90488" bIns="44450"/>
          <a:lstStyle/>
          <a:p>
            <a:pPr eaLnBrk="1" hangingPunct="1">
              <a:buFont typeface="Wingdings" pitchFamily="2" charset="2"/>
              <a:buNone/>
            </a:pPr>
            <a:r>
              <a:rPr lang="en-US" sz="2100" dirty="0" smtClean="0"/>
              <a:t>Internal electrical potential energy of atoms in a material</a:t>
            </a:r>
          </a:p>
          <a:p>
            <a:pPr eaLnBrk="1" hangingPunct="1">
              <a:buFont typeface="Wingdings" pitchFamily="2" charset="2"/>
              <a:buNone/>
            </a:pPr>
            <a:r>
              <a:rPr lang="en-US" sz="2100" dirty="0" smtClean="0"/>
              <a:t>Examples</a:t>
            </a:r>
          </a:p>
          <a:p>
            <a:pPr lvl="1" eaLnBrk="1" hangingPunct="1"/>
            <a:r>
              <a:rPr lang="en-US" sz="2200" dirty="0" smtClean="0"/>
              <a:t>change of state (rearrangement of atoms)</a:t>
            </a:r>
          </a:p>
          <a:p>
            <a:pPr lvl="1" eaLnBrk="1" hangingPunct="1"/>
            <a:r>
              <a:rPr lang="en-US" sz="2200" dirty="0" smtClean="0"/>
              <a:t>chemical bonds</a:t>
            </a:r>
          </a:p>
          <a:p>
            <a:pPr lvl="2" eaLnBrk="1" hangingPunct="1"/>
            <a:r>
              <a:rPr lang="en-US" sz="2000" dirty="0" smtClean="0"/>
              <a:t>burning gasoline, natural gas, or wood</a:t>
            </a:r>
          </a:p>
          <a:p>
            <a:pPr lvl="2" eaLnBrk="1" hangingPunct="1"/>
            <a:r>
              <a:rPr lang="en-US" sz="2000" dirty="0" smtClean="0"/>
              <a:t>exploding firecracker</a:t>
            </a:r>
          </a:p>
        </p:txBody>
      </p:sp>
      <p:pic>
        <p:nvPicPr>
          <p:cNvPr id="37894" name="Picture 6" descr="campfire"/>
          <p:cNvPicPr>
            <a:picLocks noChangeAspect="1" noChangeArrowheads="1"/>
          </p:cNvPicPr>
          <p:nvPr/>
        </p:nvPicPr>
        <p:blipFill>
          <a:blip r:embed="rId3" cstate="print"/>
          <a:srcRect/>
          <a:stretch>
            <a:fillRect/>
          </a:stretch>
        </p:blipFill>
        <p:spPr bwMode="auto">
          <a:xfrm>
            <a:off x="4038600" y="3886200"/>
            <a:ext cx="3124200" cy="2343150"/>
          </a:xfrm>
          <a:prstGeom prst="rect">
            <a:avLst/>
          </a:prstGeom>
          <a:ln>
            <a:noFill/>
          </a:ln>
          <a:effectLst>
            <a:outerShdw blurRad="292100" dist="139700" dir="2700000" algn="tl" rotWithShape="0">
              <a:srgbClr val="333333">
                <a:alpha val="65000"/>
              </a:srgbClr>
            </a:outerShdw>
          </a:effectLst>
        </p:spPr>
      </p:pic>
      <p:pic>
        <p:nvPicPr>
          <p:cNvPr id="37896" name="Picture 8" descr="s4"/>
          <p:cNvPicPr>
            <a:picLocks noChangeAspect="1" noChangeArrowheads="1"/>
          </p:cNvPicPr>
          <p:nvPr/>
        </p:nvPicPr>
        <p:blipFill>
          <a:blip r:embed="rId4" cstate="print"/>
          <a:srcRect/>
          <a:stretch>
            <a:fillRect/>
          </a:stretch>
        </p:blipFill>
        <p:spPr bwMode="auto">
          <a:xfrm>
            <a:off x="1219200" y="3886200"/>
            <a:ext cx="23622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Elastic Potential Energy</a:t>
            </a:r>
          </a:p>
        </p:txBody>
      </p:sp>
      <p:sp>
        <p:nvSpPr>
          <p:cNvPr id="18435" name="Rectangle 3"/>
          <p:cNvSpPr>
            <a:spLocks noGrp="1" noChangeArrowheads="1"/>
          </p:cNvSpPr>
          <p:nvPr>
            <p:ph type="body" idx="1"/>
          </p:nvPr>
        </p:nvSpPr>
        <p:spPr>
          <a:xfrm>
            <a:off x="381000" y="1371600"/>
            <a:ext cx="4724400" cy="5029200"/>
          </a:xfrm>
        </p:spPr>
        <p:txBody>
          <a:bodyPr/>
          <a:lstStyle/>
          <a:p>
            <a:pPr eaLnBrk="1" hangingPunct="1"/>
            <a:r>
              <a:rPr lang="en-US" sz="2600" smtClean="0"/>
              <a:t>Energy stored in a material by deforming it in such a way that its molecules are displaced from their equilibrium positions.</a:t>
            </a:r>
          </a:p>
          <a:p>
            <a:pPr eaLnBrk="1" hangingPunct="1"/>
            <a:r>
              <a:rPr lang="en-US" sz="2600" smtClean="0"/>
              <a:t>A form of internal electrical potential energy</a:t>
            </a:r>
          </a:p>
          <a:p>
            <a:pPr eaLnBrk="1" hangingPunct="1"/>
            <a:r>
              <a:rPr lang="en-US" sz="2600" smtClean="0"/>
              <a:t>Examples:</a:t>
            </a:r>
          </a:p>
          <a:p>
            <a:pPr lvl="1" eaLnBrk="1" hangingPunct="1"/>
            <a:r>
              <a:rPr lang="en-US" sz="2200" smtClean="0"/>
              <a:t>deformation (springs, balls)</a:t>
            </a:r>
          </a:p>
          <a:p>
            <a:pPr lvl="1" eaLnBrk="1" hangingPunct="1"/>
            <a:r>
              <a:rPr lang="en-US" sz="2200" smtClean="0"/>
              <a:t>Rubber band</a:t>
            </a:r>
          </a:p>
          <a:p>
            <a:pPr lvl="1" eaLnBrk="1" hangingPunct="1"/>
            <a:r>
              <a:rPr lang="en-US" sz="2200" smtClean="0"/>
              <a:t>Trampoline</a:t>
            </a:r>
          </a:p>
          <a:p>
            <a:pPr lvl="1" eaLnBrk="1" hangingPunct="1"/>
            <a:endParaRPr lang="en-US" sz="2200" smtClean="0"/>
          </a:p>
        </p:txBody>
      </p:sp>
      <p:pic>
        <p:nvPicPr>
          <p:cNvPr id="63493" name="Picture 5" descr="Racketball"/>
          <p:cNvPicPr>
            <a:picLocks noChangeAspect="1" noChangeArrowheads="1" noCrop="1"/>
          </p:cNvPicPr>
          <p:nvPr/>
        </p:nvPicPr>
        <p:blipFill>
          <a:blip r:embed="rId3" cstate="print"/>
          <a:srcRect/>
          <a:stretch>
            <a:fillRect/>
          </a:stretch>
        </p:blipFill>
        <p:spPr bwMode="auto">
          <a:xfrm>
            <a:off x="6248400" y="2438400"/>
            <a:ext cx="1743075"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Radiant Energy</a:t>
            </a:r>
            <a:endParaRPr lang="en-US" dirty="0"/>
          </a:p>
        </p:txBody>
      </p:sp>
      <p:pic>
        <p:nvPicPr>
          <p:cNvPr id="4" name="Picture 2" descr="http://www.portaec.net/library/energy/solar_power.jpg"/>
          <p:cNvPicPr>
            <a:picLocks noGrp="1" noChangeAspect="1" noChangeArrowheads="1"/>
          </p:cNvPicPr>
          <p:nvPr>
            <p:ph idx="1"/>
          </p:nvPr>
        </p:nvPicPr>
        <p:blipFill>
          <a:blip r:embed="rId3" cstate="print"/>
          <a:srcRect/>
          <a:stretch>
            <a:fillRect/>
          </a:stretch>
        </p:blipFill>
        <p:spPr bwMode="auto">
          <a:xfrm>
            <a:off x="457200" y="2362200"/>
            <a:ext cx="3886200" cy="2336347"/>
          </a:xfrm>
          <a:prstGeom prst="rect">
            <a:avLst/>
          </a:prstGeom>
          <a:ln>
            <a:noFill/>
          </a:ln>
          <a:effectLst>
            <a:outerShdw blurRad="292100" dist="139700" dir="2700000" algn="tl" rotWithShape="0">
              <a:srgbClr val="333333">
                <a:alpha val="65000"/>
              </a:srgbClr>
            </a:outerShdw>
          </a:effectLst>
        </p:spPr>
      </p:pic>
      <p:pic>
        <p:nvPicPr>
          <p:cNvPr id="58372" name="Picture 4" descr="http://www.porchfans.com/wp-content/uploads/2009/08/porch_heaters.jpg"/>
          <p:cNvPicPr>
            <a:picLocks noChangeAspect="1" noChangeArrowheads="1"/>
          </p:cNvPicPr>
          <p:nvPr/>
        </p:nvPicPr>
        <p:blipFill>
          <a:blip r:embed="rId4" cstate="print"/>
          <a:srcRect/>
          <a:stretch>
            <a:fillRect/>
          </a:stretch>
        </p:blipFill>
        <p:spPr bwMode="auto">
          <a:xfrm>
            <a:off x="5410200" y="2133600"/>
            <a:ext cx="2667000"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Summary: Forms of energy</a:t>
            </a:r>
          </a:p>
        </p:txBody>
      </p:sp>
      <p:sp>
        <p:nvSpPr>
          <p:cNvPr id="19459" name="Rectangle 3"/>
          <p:cNvSpPr>
            <a:spLocks noGrp="1" noChangeArrowheads="1"/>
          </p:cNvSpPr>
          <p:nvPr>
            <p:ph type="body" idx="1"/>
          </p:nvPr>
        </p:nvSpPr>
        <p:spPr>
          <a:xfrm>
            <a:off x="1219200" y="1371600"/>
            <a:ext cx="6781800" cy="5029200"/>
          </a:xfrm>
        </p:spPr>
        <p:txBody>
          <a:bodyPr/>
          <a:lstStyle/>
          <a:p>
            <a:pPr eaLnBrk="1" hangingPunct="1"/>
            <a:r>
              <a:rPr lang="en-US" dirty="0" smtClean="0"/>
              <a:t>Kinetic Energy</a:t>
            </a:r>
          </a:p>
          <a:p>
            <a:pPr eaLnBrk="1" hangingPunct="1"/>
            <a:r>
              <a:rPr lang="en-US" dirty="0" smtClean="0"/>
              <a:t>Gravitational Potential Energy</a:t>
            </a:r>
          </a:p>
          <a:p>
            <a:pPr eaLnBrk="1" hangingPunct="1"/>
            <a:r>
              <a:rPr lang="en-US" dirty="0" smtClean="0"/>
              <a:t>Electrical Potential Energy</a:t>
            </a:r>
          </a:p>
          <a:p>
            <a:pPr eaLnBrk="1" hangingPunct="1"/>
            <a:r>
              <a:rPr lang="en-US" dirty="0" smtClean="0"/>
              <a:t>Internal Energy</a:t>
            </a:r>
          </a:p>
          <a:p>
            <a:pPr lvl="1" eaLnBrk="1" hangingPunct="1"/>
            <a:r>
              <a:rPr lang="en-US" dirty="0" smtClean="0"/>
              <a:t>Thermal (internal kinetic)</a:t>
            </a:r>
          </a:p>
          <a:p>
            <a:pPr lvl="1" eaLnBrk="1" hangingPunct="1"/>
            <a:r>
              <a:rPr lang="en-US" dirty="0" smtClean="0"/>
              <a:t>Elastic potential (internal electrical)</a:t>
            </a:r>
          </a:p>
          <a:p>
            <a:pPr lvl="1" eaLnBrk="1" hangingPunct="1"/>
            <a:r>
              <a:rPr lang="en-US" dirty="0" smtClean="0"/>
              <a:t>Chemical Potential (internal electrical)</a:t>
            </a:r>
          </a:p>
          <a:p>
            <a:pPr eaLnBrk="1" hangingPunct="1"/>
            <a:r>
              <a:rPr lang="en-US" dirty="0" smtClean="0"/>
              <a:t>Radiant Energy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0488" tIns="44450" rIns="90488" bIns="44450" anchor="ctr"/>
          <a:lstStyle/>
          <a:p>
            <a:pPr eaLnBrk="1" hangingPunct="1"/>
            <a:r>
              <a:rPr lang="en-US" smtClean="0"/>
              <a:t>Energy Transfer and Transformation</a:t>
            </a:r>
          </a:p>
        </p:txBody>
      </p:sp>
      <p:sp>
        <p:nvSpPr>
          <p:cNvPr id="21507" name="Rectangle 3"/>
          <p:cNvSpPr>
            <a:spLocks noGrp="1" noChangeArrowheads="1"/>
          </p:cNvSpPr>
          <p:nvPr>
            <p:ph type="body" idx="1"/>
          </p:nvPr>
        </p:nvSpPr>
        <p:spPr>
          <a:noFill/>
        </p:spPr>
        <p:txBody>
          <a:bodyPr lIns="90488" tIns="44450" rIns="90488" bIns="44450"/>
          <a:lstStyle/>
          <a:p>
            <a:pPr eaLnBrk="1" hangingPunct="1">
              <a:lnSpc>
                <a:spcPct val="90000"/>
              </a:lnSpc>
            </a:pPr>
            <a:r>
              <a:rPr lang="en-US" sz="2000" dirty="0" smtClean="0"/>
              <a:t>Radiation:  energy is transmitted by visible light, infrared radiation, ultraviolet radiation, X-rays, or radio waves. (sun, space heater)</a:t>
            </a:r>
          </a:p>
          <a:p>
            <a:pPr eaLnBrk="1" hangingPunct="1">
              <a:lnSpc>
                <a:spcPct val="90000"/>
              </a:lnSpc>
            </a:pPr>
            <a:r>
              <a:rPr lang="en-US" sz="2000" dirty="0" smtClean="0"/>
              <a:t>Conduction (Heat Flow ):  a process in which internal energy is transferred because of a difference in temperature. (electric stove, soldering iron)</a:t>
            </a:r>
          </a:p>
          <a:p>
            <a:pPr eaLnBrk="1" hangingPunct="1">
              <a:lnSpc>
                <a:spcPct val="90000"/>
              </a:lnSpc>
            </a:pPr>
            <a:r>
              <a:rPr lang="en-US" sz="2000" dirty="0" smtClean="0"/>
              <a:t>Convection:  internal energy is transferred because matter moves from one place to another. (hot air furnace)</a:t>
            </a:r>
          </a:p>
          <a:p>
            <a:pPr eaLnBrk="1" hangingPunct="1">
              <a:lnSpc>
                <a:spcPct val="90000"/>
              </a:lnSpc>
            </a:pPr>
            <a:r>
              <a:rPr lang="en-US" sz="2000" dirty="0" smtClean="0"/>
              <a:t>Work:  energy is transferred or transformed by forces acting on an object.  (friction, muscles, electric motor)</a:t>
            </a:r>
          </a:p>
          <a:p>
            <a:pPr eaLnBrk="1" hangingPunct="1">
              <a:lnSpc>
                <a:spcPct val="90000"/>
              </a:lnSpc>
            </a:pPr>
            <a:r>
              <a:rPr lang="en-US" sz="2000" dirty="0" smtClean="0"/>
              <a:t>Combustion:  chemical potential energy is transformed into another form (gasoline engine, dynamite, light stick)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733800"/>
            <a:ext cx="2242922" cy="206210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6.15m</a:t>
            </a:r>
          </a:p>
          <a:p>
            <a:pPr algn="ctr"/>
            <a:r>
              <a:rPr lang="en-US" sz="5400" b="1" spc="150" dirty="0" smtClean="0">
                <a:ln w="11430"/>
                <a:solidFill>
                  <a:srgbClr val="F8F8F8"/>
                </a:solidFill>
                <a:effectLst>
                  <a:outerShdw blurRad="25400" algn="tl" rotWithShape="0">
                    <a:srgbClr val="000000">
                      <a:alpha val="43000"/>
                    </a:srgbClr>
                  </a:outerShdw>
                </a:effectLst>
              </a:rPr>
              <a:t>7:25</a:t>
            </a:r>
          </a:p>
          <a:p>
            <a:pPr algn="ctr"/>
            <a:r>
              <a:rPr lang="en-US" sz="2000" b="1" cap="none" spc="150" dirty="0" smtClean="0">
                <a:ln w="11430"/>
                <a:solidFill>
                  <a:srgbClr val="F8F8F8"/>
                </a:solidFill>
                <a:effectLst>
                  <a:outerShdw blurRad="25400" algn="tl" rotWithShape="0">
                    <a:srgbClr val="000000">
                      <a:alpha val="43000"/>
                    </a:srgbClr>
                  </a:outerShdw>
                </a:effectLst>
              </a:rPr>
              <a:t>Sergei </a:t>
            </a:r>
            <a:r>
              <a:rPr lang="en-US" sz="2000" b="1" cap="none" spc="150" dirty="0" err="1" smtClean="0">
                <a:ln w="11430"/>
                <a:solidFill>
                  <a:srgbClr val="F8F8F8"/>
                </a:solidFill>
                <a:effectLst>
                  <a:outerShdw blurRad="25400" algn="tl" rotWithShape="0">
                    <a:srgbClr val="000000">
                      <a:alpha val="43000"/>
                    </a:srgbClr>
                  </a:outerShdw>
                </a:effectLst>
              </a:rPr>
              <a:t>Bubka</a:t>
            </a:r>
            <a:endParaRPr lang="en-US" sz="2000" b="1" cap="none" spc="150" dirty="0">
              <a:ln w="11430"/>
              <a:solidFill>
                <a:srgbClr val="F8F8F8"/>
              </a:solidFill>
              <a:effectLst>
                <a:outerShdw blurRad="25400" algn="tl" rotWithShape="0">
                  <a:srgbClr val="000000">
                    <a:alpha val="43000"/>
                  </a:srgbClr>
                </a:outerShdw>
              </a:effectLst>
            </a:endParaRPr>
          </a:p>
        </p:txBody>
      </p:sp>
      <p:sp>
        <p:nvSpPr>
          <p:cNvPr id="4" name="TextBox 3"/>
          <p:cNvSpPr txBox="1"/>
          <p:nvPr/>
        </p:nvSpPr>
        <p:spPr>
          <a:xfrm>
            <a:off x="1828800" y="5867400"/>
            <a:ext cx="5205336" cy="369332"/>
          </a:xfrm>
          <a:prstGeom prst="rect">
            <a:avLst/>
          </a:prstGeom>
          <a:noFill/>
        </p:spPr>
        <p:txBody>
          <a:bodyPr wrap="none" rtlCol="0">
            <a:spAutoFit/>
          </a:bodyPr>
          <a:lstStyle/>
          <a:p>
            <a:r>
              <a:rPr lang="en-US" dirty="0" smtClean="0">
                <a:solidFill>
                  <a:schemeClr val="bg1"/>
                </a:solidFill>
                <a:hlinkClick r:id="rId3"/>
              </a:rPr>
              <a:t>http://www.youtube.com/watch?v=IWGyzPNXI_U</a:t>
            </a:r>
            <a:endParaRPr lang="en-US"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3352800" y="381000"/>
            <a:ext cx="2117490" cy="252888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1" y="381000"/>
            <a:ext cx="1905000" cy="257643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019800" y="381000"/>
            <a:ext cx="1690687" cy="2545976"/>
          </a:xfrm>
          <a:prstGeom prst="rect">
            <a:avLst/>
          </a:prstGeom>
          <a:noFill/>
          <a:ln w="9525">
            <a:noFill/>
            <a:miter lim="800000"/>
            <a:headEnd/>
            <a:tailEnd/>
          </a:ln>
        </p:spPr>
      </p:pic>
      <p:sp>
        <p:nvSpPr>
          <p:cNvPr id="8" name="TextBox 7"/>
          <p:cNvSpPr txBox="1"/>
          <p:nvPr/>
        </p:nvSpPr>
        <p:spPr>
          <a:xfrm>
            <a:off x="1447800" y="3124200"/>
            <a:ext cx="877163" cy="369332"/>
          </a:xfrm>
          <a:prstGeom prst="rect">
            <a:avLst/>
          </a:prstGeom>
          <a:noFill/>
        </p:spPr>
        <p:txBody>
          <a:bodyPr wrap="none" rtlCol="0">
            <a:spAutoFit/>
          </a:bodyPr>
          <a:lstStyle/>
          <a:p>
            <a:r>
              <a:rPr lang="en-US" dirty="0" smtClean="0">
                <a:solidFill>
                  <a:srgbClr val="FFFF00"/>
                </a:solidFill>
              </a:rPr>
              <a:t>Kinetic</a:t>
            </a:r>
            <a:endParaRPr lang="en-US" dirty="0">
              <a:solidFill>
                <a:srgbClr val="FFFF00"/>
              </a:solidFill>
            </a:endParaRPr>
          </a:p>
        </p:txBody>
      </p:sp>
      <p:sp>
        <p:nvSpPr>
          <p:cNvPr id="9" name="TextBox 8"/>
          <p:cNvSpPr txBox="1"/>
          <p:nvPr/>
        </p:nvSpPr>
        <p:spPr>
          <a:xfrm>
            <a:off x="3962400" y="3124200"/>
            <a:ext cx="864339" cy="369332"/>
          </a:xfrm>
          <a:prstGeom prst="rect">
            <a:avLst/>
          </a:prstGeom>
          <a:noFill/>
        </p:spPr>
        <p:txBody>
          <a:bodyPr wrap="none" rtlCol="0">
            <a:spAutoFit/>
          </a:bodyPr>
          <a:lstStyle/>
          <a:p>
            <a:r>
              <a:rPr lang="en-US" dirty="0" smtClean="0">
                <a:solidFill>
                  <a:srgbClr val="FFFF00"/>
                </a:solidFill>
              </a:rPr>
              <a:t>Elastic</a:t>
            </a:r>
            <a:endParaRPr lang="en-US" dirty="0">
              <a:solidFill>
                <a:srgbClr val="FFFF00"/>
              </a:solidFill>
            </a:endParaRPr>
          </a:p>
        </p:txBody>
      </p:sp>
      <p:sp>
        <p:nvSpPr>
          <p:cNvPr id="10" name="TextBox 9"/>
          <p:cNvSpPr txBox="1"/>
          <p:nvPr/>
        </p:nvSpPr>
        <p:spPr>
          <a:xfrm>
            <a:off x="6400800" y="3048000"/>
            <a:ext cx="1082348" cy="369332"/>
          </a:xfrm>
          <a:prstGeom prst="rect">
            <a:avLst/>
          </a:prstGeom>
          <a:noFill/>
        </p:spPr>
        <p:txBody>
          <a:bodyPr wrap="none" rtlCol="0">
            <a:spAutoFit/>
          </a:bodyPr>
          <a:lstStyle/>
          <a:p>
            <a:r>
              <a:rPr lang="en-US" dirty="0" smtClean="0">
                <a:solidFill>
                  <a:srgbClr val="FFFF00"/>
                </a:solidFill>
              </a:rPr>
              <a:t>Potential</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PQuestion"/>
          <p:cNvSpPr>
            <a:spLocks noGrp="1" noChangeArrowheads="1"/>
          </p:cNvSpPr>
          <p:nvPr>
            <p:ph type="title"/>
          </p:nvPr>
        </p:nvSpPr>
        <p:spPr/>
        <p:txBody>
          <a:bodyPr/>
          <a:lstStyle/>
          <a:p>
            <a:pPr eaLnBrk="1" hangingPunct="1"/>
            <a:r>
              <a:rPr lang="en-US" smtClean="0"/>
              <a:t>The method of heat transfer used to cook microwave popcorn is</a:t>
            </a:r>
          </a:p>
        </p:txBody>
      </p:sp>
      <p:sp>
        <p:nvSpPr>
          <p:cNvPr id="22531" name="TPAnswers"/>
          <p:cNvSpPr>
            <a:spLocks noGrp="1" noChangeArrowheads="1"/>
          </p:cNvSpPr>
          <p:nvPr>
            <p:ph type="body" idx="1"/>
            <p:custDataLst>
              <p:tags r:id="rId2"/>
            </p:custDataLst>
          </p:nvPr>
        </p:nvSpPr>
        <p:spPr>
          <a:xfrm>
            <a:off x="2590800" y="1676400"/>
            <a:ext cx="4343400" cy="1905000"/>
          </a:xfrm>
        </p:spPr>
        <p:txBody>
          <a:bodyPr/>
          <a:lstStyle/>
          <a:p>
            <a:pPr marL="571500" indent="-571500" eaLnBrk="1" hangingPunct="1">
              <a:buFont typeface="Wingdings" pitchFamily="2" charset="2"/>
              <a:buAutoNum type="alphaLcParenR"/>
            </a:pPr>
            <a:r>
              <a:rPr lang="en-US" dirty="0" smtClean="0"/>
              <a:t>radiation</a:t>
            </a:r>
          </a:p>
          <a:p>
            <a:pPr marL="571500" indent="-571500" eaLnBrk="1" hangingPunct="1">
              <a:buFont typeface="Wingdings" pitchFamily="2" charset="2"/>
              <a:buAutoNum type="alphaLcParenR"/>
            </a:pPr>
            <a:r>
              <a:rPr lang="en-US" dirty="0" smtClean="0"/>
              <a:t>conduction</a:t>
            </a:r>
          </a:p>
          <a:p>
            <a:pPr marL="571500" indent="-571500" eaLnBrk="1" hangingPunct="1">
              <a:buFont typeface="Wingdings" pitchFamily="2" charset="2"/>
              <a:buAutoNum type="alphaLcParenR"/>
            </a:pPr>
            <a:r>
              <a:rPr lang="en-US" dirty="0" smtClean="0"/>
              <a:t>convection</a:t>
            </a:r>
          </a:p>
        </p:txBody>
      </p:sp>
      <p:pic>
        <p:nvPicPr>
          <p:cNvPr id="1026" name="Picture 2"/>
          <p:cNvPicPr>
            <a:picLocks noChangeAspect="1" noChangeArrowheads="1"/>
          </p:cNvPicPr>
          <p:nvPr/>
        </p:nvPicPr>
        <p:blipFill>
          <a:blip r:embed="rId5" cstate="print"/>
          <a:srcRect/>
          <a:stretch>
            <a:fillRect/>
          </a:stretch>
        </p:blipFill>
        <p:spPr bwMode="auto">
          <a:xfrm>
            <a:off x="2819400" y="4191000"/>
            <a:ext cx="2647950" cy="17335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76200"/>
            <a:ext cx="7092950" cy="1219200"/>
          </a:xfrm>
        </p:spPr>
        <p:txBody>
          <a:bodyPr/>
          <a:lstStyle/>
          <a:p>
            <a:pPr eaLnBrk="1" hangingPunct="1"/>
            <a:r>
              <a:rPr lang="en-US" smtClean="0"/>
              <a:t>Popcorn</a:t>
            </a:r>
          </a:p>
        </p:txBody>
      </p:sp>
      <p:sp>
        <p:nvSpPr>
          <p:cNvPr id="23555" name="Rectangle 3"/>
          <p:cNvSpPr>
            <a:spLocks noGrp="1" noChangeArrowheads="1"/>
          </p:cNvSpPr>
          <p:nvPr>
            <p:ph type="body" idx="1"/>
          </p:nvPr>
        </p:nvSpPr>
        <p:spPr/>
        <p:txBody>
          <a:bodyPr/>
          <a:lstStyle/>
          <a:p>
            <a:pPr eaLnBrk="1" hangingPunct="1"/>
            <a:r>
              <a:rPr lang="en-US" smtClean="0"/>
              <a:t>Three methods for popping popcorn</a:t>
            </a:r>
          </a:p>
          <a:p>
            <a:pPr lvl="1" eaLnBrk="1" hangingPunct="1"/>
            <a:r>
              <a:rPr lang="en-US" smtClean="0"/>
              <a:t>Microwave -- </a:t>
            </a:r>
          </a:p>
          <a:p>
            <a:pPr lvl="1" eaLnBrk="1" hangingPunct="1"/>
            <a:r>
              <a:rPr lang="en-US" smtClean="0"/>
              <a:t>Hot air -- </a:t>
            </a:r>
          </a:p>
          <a:p>
            <a:pPr lvl="1" eaLnBrk="1" hangingPunct="1"/>
            <a:r>
              <a:rPr lang="en-US" smtClean="0"/>
              <a:t>Stove top -- </a:t>
            </a:r>
          </a:p>
          <a:p>
            <a:pPr eaLnBrk="1" hangingPunct="1"/>
            <a:r>
              <a:rPr lang="en-US" smtClean="0"/>
              <a:t>Identify the method of heat transfer for each.</a:t>
            </a:r>
          </a:p>
        </p:txBody>
      </p:sp>
      <p:sp>
        <p:nvSpPr>
          <p:cNvPr id="43012" name="Text Box 4"/>
          <p:cNvSpPr txBox="1">
            <a:spLocks noChangeArrowheads="1"/>
          </p:cNvSpPr>
          <p:nvPr/>
        </p:nvSpPr>
        <p:spPr bwMode="auto">
          <a:xfrm>
            <a:off x="3352800" y="1905000"/>
            <a:ext cx="4257675" cy="1552575"/>
          </a:xfrm>
          <a:prstGeom prst="rect">
            <a:avLst/>
          </a:prstGeom>
          <a:noFill/>
          <a:ln w="9525">
            <a:noFill/>
            <a:miter lim="800000"/>
            <a:headEnd/>
            <a:tailEnd/>
          </a:ln>
        </p:spPr>
        <p:txBody>
          <a:bodyPr>
            <a:spAutoFit/>
          </a:bodyPr>
          <a:lstStyle/>
          <a:p>
            <a:pPr>
              <a:spcBef>
                <a:spcPct val="50000"/>
              </a:spcBef>
            </a:pPr>
            <a:r>
              <a:rPr lang="en-US" sz="2400">
                <a:latin typeface="Comic Sans MS" pitchFamily="66" charset="0"/>
              </a:rPr>
              <a:t>Radiation</a:t>
            </a:r>
          </a:p>
          <a:p>
            <a:pPr>
              <a:spcBef>
                <a:spcPct val="50000"/>
              </a:spcBef>
            </a:pPr>
            <a:r>
              <a:rPr lang="en-US" sz="2400">
                <a:latin typeface="Comic Sans MS" pitchFamily="66" charset="0"/>
              </a:rPr>
              <a:t>Convection</a:t>
            </a:r>
          </a:p>
          <a:p>
            <a:pPr>
              <a:spcBef>
                <a:spcPct val="50000"/>
              </a:spcBef>
            </a:pPr>
            <a:r>
              <a:rPr lang="en-US" sz="2400">
                <a:latin typeface="Comic Sans MS" pitchFamily="66" charset="0"/>
              </a:rPr>
              <a:t>Conduction</a:t>
            </a:r>
          </a:p>
        </p:txBody>
      </p:sp>
      <p:pic>
        <p:nvPicPr>
          <p:cNvPr id="23557" name="Picture 6" descr="Presto 04821 Redenbacher Hot Air Popcorn Popper">
            <a:hlinkClick r:id="rId3"/>
          </p:cNvPr>
          <p:cNvPicPr>
            <a:picLocks noChangeAspect="1" noChangeArrowheads="1"/>
          </p:cNvPicPr>
          <p:nvPr/>
        </p:nvPicPr>
        <p:blipFill>
          <a:blip r:embed="rId4" cstate="print"/>
          <a:srcRect/>
          <a:stretch>
            <a:fillRect/>
          </a:stretch>
        </p:blipFill>
        <p:spPr bwMode="auto">
          <a:xfrm>
            <a:off x="3810000" y="4724400"/>
            <a:ext cx="1381125" cy="1428750"/>
          </a:xfrm>
          <a:prstGeom prst="rect">
            <a:avLst/>
          </a:prstGeom>
          <a:noFill/>
          <a:ln w="9525">
            <a:noFill/>
            <a:miter lim="800000"/>
            <a:headEnd/>
            <a:tailEnd/>
          </a:ln>
        </p:spPr>
      </p:pic>
      <p:pic>
        <p:nvPicPr>
          <p:cNvPr id="23558" name="Picture 8" descr="microwave"/>
          <p:cNvPicPr>
            <a:picLocks noChangeAspect="1" noChangeArrowheads="1"/>
          </p:cNvPicPr>
          <p:nvPr/>
        </p:nvPicPr>
        <p:blipFill>
          <a:blip r:embed="rId5" cstate="print"/>
          <a:srcRect/>
          <a:stretch>
            <a:fillRect/>
          </a:stretch>
        </p:blipFill>
        <p:spPr bwMode="auto">
          <a:xfrm>
            <a:off x="990600" y="5105400"/>
            <a:ext cx="1905000" cy="1123950"/>
          </a:xfrm>
          <a:prstGeom prst="rect">
            <a:avLst/>
          </a:prstGeom>
          <a:noFill/>
          <a:ln w="9525">
            <a:noFill/>
            <a:miter lim="800000"/>
            <a:headEnd/>
            <a:tailEnd/>
          </a:ln>
        </p:spPr>
      </p:pic>
      <p:pic>
        <p:nvPicPr>
          <p:cNvPr id="23559" name="Picture 10" descr="(AA-014)%20Stove%20Top%20Popcorn%20Maker"/>
          <p:cNvPicPr>
            <a:picLocks noChangeAspect="1" noChangeArrowheads="1"/>
          </p:cNvPicPr>
          <p:nvPr/>
        </p:nvPicPr>
        <p:blipFill>
          <a:blip r:embed="rId6" cstate="print"/>
          <a:srcRect/>
          <a:stretch>
            <a:fillRect/>
          </a:stretch>
        </p:blipFill>
        <p:spPr bwMode="auto">
          <a:xfrm>
            <a:off x="5943600" y="4343400"/>
            <a:ext cx="2038350" cy="203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0488" tIns="44450" rIns="90488" bIns="44450" anchor="ctr"/>
          <a:lstStyle/>
          <a:p>
            <a:pPr eaLnBrk="1" hangingPunct="1"/>
            <a:r>
              <a:rPr lang="en-US" dirty="0" smtClean="0"/>
              <a:t>Kinetic energy from Chemical Potential</a:t>
            </a:r>
          </a:p>
        </p:txBody>
      </p:sp>
      <p:sp>
        <p:nvSpPr>
          <p:cNvPr id="24579" name="Rectangle 3"/>
          <p:cNvSpPr>
            <a:spLocks noGrp="1" noChangeArrowheads="1"/>
          </p:cNvSpPr>
          <p:nvPr>
            <p:ph type="body" idx="1"/>
          </p:nvPr>
        </p:nvSpPr>
        <p:spPr>
          <a:xfrm>
            <a:off x="381000" y="1371600"/>
            <a:ext cx="8382000" cy="1752600"/>
          </a:xfrm>
          <a:noFill/>
        </p:spPr>
        <p:txBody>
          <a:bodyPr lIns="90488" tIns="44450" rIns="90488" bIns="44450"/>
          <a:lstStyle/>
          <a:p>
            <a:pPr eaLnBrk="1" hangingPunct="1">
              <a:lnSpc>
                <a:spcPct val="90000"/>
              </a:lnSpc>
            </a:pPr>
            <a:r>
              <a:rPr lang="en-US" sz="2600" dirty="0" smtClean="0"/>
              <a:t>The engine is running, doing work on the car.</a:t>
            </a:r>
          </a:p>
          <a:p>
            <a:pPr eaLnBrk="1" hangingPunct="1">
              <a:lnSpc>
                <a:spcPct val="90000"/>
              </a:lnSpc>
            </a:pPr>
            <a:r>
              <a:rPr lang="en-US" sz="2600" dirty="0" smtClean="0"/>
              <a:t>There is a lot </a:t>
            </a:r>
            <a:r>
              <a:rPr lang="en-US" sz="2600" smtClean="0"/>
              <a:t>of energy </a:t>
            </a:r>
            <a:r>
              <a:rPr lang="en-US" sz="2600" dirty="0" smtClean="0"/>
              <a:t>in the fuel but we can only get so much work out of it.</a:t>
            </a:r>
          </a:p>
          <a:p>
            <a:pPr eaLnBrk="1" hangingPunct="1">
              <a:lnSpc>
                <a:spcPct val="90000"/>
              </a:lnSpc>
            </a:pPr>
            <a:r>
              <a:rPr lang="en-US" sz="2600" dirty="0" smtClean="0"/>
              <a:t>We are in a power crisis not an energy crisis</a:t>
            </a:r>
          </a:p>
          <a:p>
            <a:pPr eaLnBrk="1" hangingPunct="1">
              <a:lnSpc>
                <a:spcPct val="90000"/>
              </a:lnSpc>
            </a:pPr>
            <a:endParaRPr lang="en-US" sz="2600" dirty="0" smtClean="0"/>
          </a:p>
        </p:txBody>
      </p:sp>
      <p:pic>
        <p:nvPicPr>
          <p:cNvPr id="24580" name="Picture 4" descr="ctsvrace04_02_800"/>
          <p:cNvPicPr>
            <a:picLocks noChangeAspect="1" noChangeArrowheads="1"/>
          </p:cNvPicPr>
          <p:nvPr/>
        </p:nvPicPr>
        <p:blipFill>
          <a:blip r:embed="rId3" cstate="print"/>
          <a:srcRect/>
          <a:stretch>
            <a:fillRect/>
          </a:stretch>
        </p:blipFill>
        <p:spPr bwMode="auto">
          <a:xfrm>
            <a:off x="762000" y="3657600"/>
            <a:ext cx="3886200" cy="2914650"/>
          </a:xfrm>
          <a:prstGeom prst="rect">
            <a:avLst/>
          </a:prstGeom>
          <a:ln>
            <a:noFill/>
          </a:ln>
          <a:effectLst>
            <a:outerShdw blurRad="292100" dist="139700" dir="2700000" algn="tl" rotWithShape="0">
              <a:srgbClr val="333333">
                <a:alpha val="65000"/>
              </a:srgbClr>
            </a:outerShdw>
          </a:effectLst>
        </p:spPr>
      </p:pic>
      <p:pic>
        <p:nvPicPr>
          <p:cNvPr id="24581" name="Picture 6" descr="rocket"/>
          <p:cNvPicPr>
            <a:picLocks noChangeAspect="1" noChangeArrowheads="1"/>
          </p:cNvPicPr>
          <p:nvPr/>
        </p:nvPicPr>
        <p:blipFill>
          <a:blip r:embed="rId4" cstate="print"/>
          <a:srcRect/>
          <a:stretch>
            <a:fillRect/>
          </a:stretch>
        </p:blipFill>
        <p:spPr bwMode="auto">
          <a:xfrm>
            <a:off x="4953000" y="3657600"/>
            <a:ext cx="3581400" cy="2876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ounded Rectangle 73"/>
          <p:cNvSpPr/>
          <p:nvPr/>
        </p:nvSpPr>
        <p:spPr>
          <a:xfrm>
            <a:off x="1524000" y="1447800"/>
            <a:ext cx="5562600" cy="2590800"/>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p:txBody>
          <a:bodyPr/>
          <a:lstStyle/>
          <a:p>
            <a:pPr eaLnBrk="1" hangingPunct="1"/>
            <a:r>
              <a:rPr lang="en-US" sz="3200" smtClean="0"/>
              <a:t>Sometimes it is hard to describe all of the motion in a system, and we want something simpler</a:t>
            </a:r>
          </a:p>
        </p:txBody>
      </p:sp>
      <p:sp>
        <p:nvSpPr>
          <p:cNvPr id="7225" name="Oval 4"/>
          <p:cNvSpPr>
            <a:spLocks noChangeArrowheads="1"/>
          </p:cNvSpPr>
          <p:nvPr/>
        </p:nvSpPr>
        <p:spPr bwMode="auto">
          <a:xfrm>
            <a:off x="5362575" y="26860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6" name="Oval 5"/>
          <p:cNvSpPr>
            <a:spLocks noChangeArrowheads="1"/>
          </p:cNvSpPr>
          <p:nvPr/>
        </p:nvSpPr>
        <p:spPr bwMode="auto">
          <a:xfrm>
            <a:off x="5562600" y="28003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7" name="Oval 6"/>
          <p:cNvSpPr>
            <a:spLocks noChangeArrowheads="1"/>
          </p:cNvSpPr>
          <p:nvPr/>
        </p:nvSpPr>
        <p:spPr bwMode="auto">
          <a:xfrm>
            <a:off x="5562600" y="25717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8" name="Oval 7"/>
          <p:cNvSpPr>
            <a:spLocks noChangeArrowheads="1"/>
          </p:cNvSpPr>
          <p:nvPr/>
        </p:nvSpPr>
        <p:spPr bwMode="auto">
          <a:xfrm>
            <a:off x="5764213" y="290512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9" name="Oval 8"/>
          <p:cNvSpPr>
            <a:spLocks noChangeArrowheads="1"/>
          </p:cNvSpPr>
          <p:nvPr/>
        </p:nvSpPr>
        <p:spPr bwMode="auto">
          <a:xfrm>
            <a:off x="5764213" y="267652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0" name="Oval 9"/>
          <p:cNvSpPr>
            <a:spLocks noChangeArrowheads="1"/>
          </p:cNvSpPr>
          <p:nvPr/>
        </p:nvSpPr>
        <p:spPr bwMode="auto">
          <a:xfrm>
            <a:off x="5764213" y="244792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1" name="Oval 10"/>
          <p:cNvSpPr>
            <a:spLocks noChangeArrowheads="1"/>
          </p:cNvSpPr>
          <p:nvPr/>
        </p:nvSpPr>
        <p:spPr bwMode="auto">
          <a:xfrm>
            <a:off x="5962650" y="30226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2" name="Oval 11"/>
          <p:cNvSpPr>
            <a:spLocks noChangeArrowheads="1"/>
          </p:cNvSpPr>
          <p:nvPr/>
        </p:nvSpPr>
        <p:spPr bwMode="auto">
          <a:xfrm>
            <a:off x="5962650" y="27940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3" name="Oval 12"/>
          <p:cNvSpPr>
            <a:spLocks noChangeArrowheads="1"/>
          </p:cNvSpPr>
          <p:nvPr/>
        </p:nvSpPr>
        <p:spPr bwMode="auto">
          <a:xfrm>
            <a:off x="5962650" y="25654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4" name="Oval 13"/>
          <p:cNvSpPr>
            <a:spLocks noChangeArrowheads="1"/>
          </p:cNvSpPr>
          <p:nvPr/>
        </p:nvSpPr>
        <p:spPr bwMode="auto">
          <a:xfrm>
            <a:off x="5962650" y="23368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5" name="Oval 14"/>
          <p:cNvSpPr>
            <a:spLocks noChangeArrowheads="1"/>
          </p:cNvSpPr>
          <p:nvPr/>
        </p:nvSpPr>
        <p:spPr bwMode="auto">
          <a:xfrm>
            <a:off x="6146800" y="28956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6" name="Oval 15"/>
          <p:cNvSpPr>
            <a:spLocks noChangeArrowheads="1"/>
          </p:cNvSpPr>
          <p:nvPr/>
        </p:nvSpPr>
        <p:spPr bwMode="auto">
          <a:xfrm>
            <a:off x="6146800" y="26670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7" name="Oval 16"/>
          <p:cNvSpPr>
            <a:spLocks noChangeArrowheads="1"/>
          </p:cNvSpPr>
          <p:nvPr/>
        </p:nvSpPr>
        <p:spPr bwMode="auto">
          <a:xfrm>
            <a:off x="6146800" y="24384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8" name="Oval 17"/>
          <p:cNvSpPr>
            <a:spLocks noChangeArrowheads="1"/>
          </p:cNvSpPr>
          <p:nvPr/>
        </p:nvSpPr>
        <p:spPr bwMode="auto">
          <a:xfrm>
            <a:off x="6146800" y="22098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9" name="Oval 18"/>
          <p:cNvSpPr>
            <a:spLocks noChangeArrowheads="1"/>
          </p:cNvSpPr>
          <p:nvPr/>
        </p:nvSpPr>
        <p:spPr bwMode="auto">
          <a:xfrm>
            <a:off x="6146800" y="31242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40" name="Oval 19"/>
          <p:cNvSpPr>
            <a:spLocks noChangeArrowheads="1"/>
          </p:cNvSpPr>
          <p:nvPr/>
        </p:nvSpPr>
        <p:spPr bwMode="auto">
          <a:xfrm>
            <a:off x="2667000" y="27241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41" name="Line 20"/>
          <p:cNvSpPr>
            <a:spLocks noChangeShapeType="1"/>
          </p:cNvSpPr>
          <p:nvPr/>
        </p:nvSpPr>
        <p:spPr bwMode="auto">
          <a:xfrm>
            <a:off x="2743200" y="3028950"/>
            <a:ext cx="990600" cy="0"/>
          </a:xfrm>
          <a:prstGeom prst="line">
            <a:avLst/>
          </a:prstGeom>
          <a:noFill/>
          <a:ln w="9525">
            <a:solidFill>
              <a:schemeClr val="tx1"/>
            </a:solidFill>
            <a:round/>
            <a:headEnd/>
            <a:tailEnd type="triangle" w="med" len="med"/>
          </a:ln>
        </p:spPr>
        <p:txBody>
          <a:bodyPr/>
          <a:lstStyle/>
          <a:p>
            <a:endParaRPr lang="en-US"/>
          </a:p>
        </p:txBody>
      </p:sp>
      <p:grpSp>
        <p:nvGrpSpPr>
          <p:cNvPr id="77" name="Group 76"/>
          <p:cNvGrpSpPr/>
          <p:nvPr/>
        </p:nvGrpSpPr>
        <p:grpSpPr>
          <a:xfrm>
            <a:off x="1524000" y="4191000"/>
            <a:ext cx="5562600" cy="2514600"/>
            <a:chOff x="1524000" y="4191000"/>
            <a:chExt cx="5562600" cy="2514600"/>
          </a:xfrm>
        </p:grpSpPr>
        <p:sp>
          <p:nvSpPr>
            <p:cNvPr id="75" name="Rounded Rectangle 74"/>
            <p:cNvSpPr/>
            <p:nvPr/>
          </p:nvSpPr>
          <p:spPr>
            <a:xfrm>
              <a:off x="1524000" y="4191000"/>
              <a:ext cx="5562600" cy="2514600"/>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223" name="Oval 41"/>
            <p:cNvSpPr>
              <a:spLocks noChangeArrowheads="1"/>
            </p:cNvSpPr>
            <p:nvPr/>
          </p:nvSpPr>
          <p:spPr bwMode="auto">
            <a:xfrm rot="12938346">
              <a:off x="3373435" y="5878094"/>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4" name="Line 42"/>
            <p:cNvSpPr>
              <a:spLocks noChangeShapeType="1"/>
            </p:cNvSpPr>
            <p:nvPr/>
          </p:nvSpPr>
          <p:spPr bwMode="auto">
            <a:xfrm rot="12991001">
              <a:off x="3649182" y="5614511"/>
              <a:ext cx="0" cy="304800"/>
            </a:xfrm>
            <a:prstGeom prst="line">
              <a:avLst/>
            </a:prstGeom>
            <a:noFill/>
            <a:ln w="9525">
              <a:solidFill>
                <a:schemeClr val="tx1"/>
              </a:solidFill>
              <a:round/>
              <a:headEnd/>
              <a:tailEnd type="triangle" w="med" len="med"/>
            </a:ln>
          </p:spPr>
          <p:txBody>
            <a:bodyPr/>
            <a:lstStyle/>
            <a:p>
              <a:endParaRPr lang="en-US"/>
            </a:p>
          </p:txBody>
        </p:sp>
        <p:sp>
          <p:nvSpPr>
            <p:cNvPr id="7221" name="Oval 45"/>
            <p:cNvSpPr>
              <a:spLocks noChangeArrowheads="1"/>
            </p:cNvSpPr>
            <p:nvPr/>
          </p:nvSpPr>
          <p:spPr bwMode="auto">
            <a:xfrm rot="7009156">
              <a:off x="3520103" y="499494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2" name="Line 46"/>
            <p:cNvSpPr>
              <a:spLocks noChangeShapeType="1"/>
            </p:cNvSpPr>
            <p:nvPr/>
          </p:nvSpPr>
          <p:spPr bwMode="auto">
            <a:xfrm rot="7061811">
              <a:off x="3386832" y="4831881"/>
              <a:ext cx="0" cy="304800"/>
            </a:xfrm>
            <a:prstGeom prst="line">
              <a:avLst/>
            </a:prstGeom>
            <a:noFill/>
            <a:ln w="9525">
              <a:solidFill>
                <a:schemeClr val="tx1"/>
              </a:solidFill>
              <a:round/>
              <a:headEnd/>
              <a:tailEnd type="triangle" w="med" len="med"/>
            </a:ln>
          </p:spPr>
          <p:txBody>
            <a:bodyPr/>
            <a:lstStyle/>
            <a:p>
              <a:endParaRPr lang="en-US"/>
            </a:p>
          </p:txBody>
        </p:sp>
        <p:sp>
          <p:nvSpPr>
            <p:cNvPr id="7219" name="Oval 48"/>
            <p:cNvSpPr>
              <a:spLocks noChangeArrowheads="1"/>
            </p:cNvSpPr>
            <p:nvPr/>
          </p:nvSpPr>
          <p:spPr bwMode="auto">
            <a:xfrm rot="8032602">
              <a:off x="4352131" y="5869781"/>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0" name="Line 49"/>
            <p:cNvSpPr>
              <a:spLocks noChangeShapeType="1"/>
            </p:cNvSpPr>
            <p:nvPr/>
          </p:nvSpPr>
          <p:spPr bwMode="auto">
            <a:xfrm rot="8085257">
              <a:off x="4266407" y="5639594"/>
              <a:ext cx="0" cy="304800"/>
            </a:xfrm>
            <a:prstGeom prst="line">
              <a:avLst/>
            </a:prstGeom>
            <a:noFill/>
            <a:ln w="9525">
              <a:solidFill>
                <a:schemeClr val="tx1"/>
              </a:solidFill>
              <a:round/>
              <a:headEnd/>
              <a:tailEnd type="triangle" w="med" len="med"/>
            </a:ln>
          </p:spPr>
          <p:txBody>
            <a:bodyPr/>
            <a:lstStyle/>
            <a:p>
              <a:endParaRPr lang="en-US"/>
            </a:p>
          </p:txBody>
        </p:sp>
        <p:sp>
          <p:nvSpPr>
            <p:cNvPr id="7217" name="Oval 51"/>
            <p:cNvSpPr>
              <a:spLocks noChangeArrowheads="1"/>
            </p:cNvSpPr>
            <p:nvPr/>
          </p:nvSpPr>
          <p:spPr bwMode="auto">
            <a:xfrm rot="6158003">
              <a:off x="5498037" y="549758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8" name="Line 52"/>
            <p:cNvSpPr>
              <a:spLocks noChangeShapeType="1"/>
            </p:cNvSpPr>
            <p:nvPr/>
          </p:nvSpPr>
          <p:spPr bwMode="auto">
            <a:xfrm rot="6210658">
              <a:off x="5341691" y="5399004"/>
              <a:ext cx="0" cy="304800"/>
            </a:xfrm>
            <a:prstGeom prst="line">
              <a:avLst/>
            </a:prstGeom>
            <a:noFill/>
            <a:ln w="9525">
              <a:solidFill>
                <a:schemeClr val="tx1"/>
              </a:solidFill>
              <a:round/>
              <a:headEnd/>
              <a:tailEnd type="triangle" w="med" len="med"/>
            </a:ln>
          </p:spPr>
          <p:txBody>
            <a:bodyPr/>
            <a:lstStyle/>
            <a:p>
              <a:endParaRPr lang="en-US"/>
            </a:p>
          </p:txBody>
        </p:sp>
        <p:sp>
          <p:nvSpPr>
            <p:cNvPr id="7215" name="Oval 54"/>
            <p:cNvSpPr>
              <a:spLocks noChangeArrowheads="1"/>
            </p:cNvSpPr>
            <p:nvPr/>
          </p:nvSpPr>
          <p:spPr bwMode="auto">
            <a:xfrm rot="19042891">
              <a:off x="5031007" y="4565588"/>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6" name="Line 55"/>
            <p:cNvSpPr>
              <a:spLocks noChangeShapeType="1"/>
            </p:cNvSpPr>
            <p:nvPr/>
          </p:nvSpPr>
          <p:spPr bwMode="auto">
            <a:xfrm rot="19095546">
              <a:off x="5333215" y="4731444"/>
              <a:ext cx="0" cy="304800"/>
            </a:xfrm>
            <a:prstGeom prst="line">
              <a:avLst/>
            </a:prstGeom>
            <a:noFill/>
            <a:ln w="9525">
              <a:solidFill>
                <a:schemeClr val="tx1"/>
              </a:solidFill>
              <a:round/>
              <a:headEnd/>
              <a:tailEnd type="triangle" w="med" len="med"/>
            </a:ln>
          </p:spPr>
          <p:txBody>
            <a:bodyPr/>
            <a:lstStyle/>
            <a:p>
              <a:endParaRPr lang="en-US"/>
            </a:p>
          </p:txBody>
        </p:sp>
        <p:sp>
          <p:nvSpPr>
            <p:cNvPr id="7213" name="Oval 57"/>
            <p:cNvSpPr>
              <a:spLocks noChangeArrowheads="1"/>
            </p:cNvSpPr>
            <p:nvPr/>
          </p:nvSpPr>
          <p:spPr bwMode="auto">
            <a:xfrm rot="14258453">
              <a:off x="5157564" y="6013477"/>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4" name="Line 58"/>
            <p:cNvSpPr>
              <a:spLocks noChangeShapeType="1"/>
            </p:cNvSpPr>
            <p:nvPr/>
          </p:nvSpPr>
          <p:spPr bwMode="auto">
            <a:xfrm rot="14311108">
              <a:off x="5506027" y="5826799"/>
              <a:ext cx="0" cy="304800"/>
            </a:xfrm>
            <a:prstGeom prst="line">
              <a:avLst/>
            </a:prstGeom>
            <a:noFill/>
            <a:ln w="9525">
              <a:solidFill>
                <a:schemeClr val="tx1"/>
              </a:solidFill>
              <a:round/>
              <a:headEnd/>
              <a:tailEnd type="triangle" w="med" len="med"/>
            </a:ln>
          </p:spPr>
          <p:txBody>
            <a:bodyPr/>
            <a:lstStyle/>
            <a:p>
              <a:endParaRPr lang="en-US"/>
            </a:p>
          </p:txBody>
        </p:sp>
        <p:sp>
          <p:nvSpPr>
            <p:cNvPr id="7211" name="Oval 60"/>
            <p:cNvSpPr>
              <a:spLocks noChangeArrowheads="1"/>
            </p:cNvSpPr>
            <p:nvPr/>
          </p:nvSpPr>
          <p:spPr bwMode="auto">
            <a:xfrm rot="4093737">
              <a:off x="4469997" y="619565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2" name="Line 61"/>
            <p:cNvSpPr>
              <a:spLocks noChangeShapeType="1"/>
            </p:cNvSpPr>
            <p:nvPr/>
          </p:nvSpPr>
          <p:spPr bwMode="auto">
            <a:xfrm rot="4146392">
              <a:off x="4326821" y="6260578"/>
              <a:ext cx="0" cy="304800"/>
            </a:xfrm>
            <a:prstGeom prst="line">
              <a:avLst/>
            </a:prstGeom>
            <a:noFill/>
            <a:ln w="9525">
              <a:solidFill>
                <a:schemeClr val="tx1"/>
              </a:solidFill>
              <a:round/>
              <a:headEnd/>
              <a:tailEnd type="triangle" w="med" len="med"/>
            </a:ln>
          </p:spPr>
          <p:txBody>
            <a:bodyPr/>
            <a:lstStyle/>
            <a:p>
              <a:endParaRPr lang="en-US"/>
            </a:p>
          </p:txBody>
        </p:sp>
        <p:sp>
          <p:nvSpPr>
            <p:cNvPr id="7209" name="Oval 63"/>
            <p:cNvSpPr>
              <a:spLocks noChangeArrowheads="1"/>
            </p:cNvSpPr>
            <p:nvPr/>
          </p:nvSpPr>
          <p:spPr bwMode="auto">
            <a:xfrm rot="15990838">
              <a:off x="4962009" y="5130132"/>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0" name="Line 64"/>
            <p:cNvSpPr>
              <a:spLocks noChangeShapeType="1"/>
            </p:cNvSpPr>
            <p:nvPr/>
          </p:nvSpPr>
          <p:spPr bwMode="auto">
            <a:xfrm rot="16043493">
              <a:off x="5353108" y="5074994"/>
              <a:ext cx="0" cy="304800"/>
            </a:xfrm>
            <a:prstGeom prst="line">
              <a:avLst/>
            </a:prstGeom>
            <a:noFill/>
            <a:ln w="9525">
              <a:solidFill>
                <a:schemeClr val="tx1"/>
              </a:solidFill>
              <a:round/>
              <a:headEnd/>
              <a:tailEnd type="triangle" w="med" len="med"/>
            </a:ln>
          </p:spPr>
          <p:txBody>
            <a:bodyPr/>
            <a:lstStyle/>
            <a:p>
              <a:endParaRPr lang="en-US"/>
            </a:p>
          </p:txBody>
        </p:sp>
        <p:sp>
          <p:nvSpPr>
            <p:cNvPr id="7207" name="Oval 66"/>
            <p:cNvSpPr>
              <a:spLocks noChangeArrowheads="1"/>
            </p:cNvSpPr>
            <p:nvPr/>
          </p:nvSpPr>
          <p:spPr bwMode="auto">
            <a:xfrm rot="13667635">
              <a:off x="4109932" y="503261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8" name="Line 67"/>
            <p:cNvSpPr>
              <a:spLocks noChangeShapeType="1"/>
            </p:cNvSpPr>
            <p:nvPr/>
          </p:nvSpPr>
          <p:spPr bwMode="auto">
            <a:xfrm rot="13720290">
              <a:off x="4429536" y="4808080"/>
              <a:ext cx="0" cy="304800"/>
            </a:xfrm>
            <a:prstGeom prst="line">
              <a:avLst/>
            </a:prstGeom>
            <a:noFill/>
            <a:ln w="9525">
              <a:solidFill>
                <a:schemeClr val="tx1"/>
              </a:solidFill>
              <a:round/>
              <a:headEnd/>
              <a:tailEnd type="triangle" w="med" len="med"/>
            </a:ln>
          </p:spPr>
          <p:txBody>
            <a:bodyPr/>
            <a:lstStyle/>
            <a:p>
              <a:endParaRPr lang="en-US"/>
            </a:p>
          </p:txBody>
        </p:sp>
        <p:sp>
          <p:nvSpPr>
            <p:cNvPr id="7205" name="Oval 69"/>
            <p:cNvSpPr>
              <a:spLocks noChangeArrowheads="1"/>
            </p:cNvSpPr>
            <p:nvPr/>
          </p:nvSpPr>
          <p:spPr bwMode="auto">
            <a:xfrm rot="2352757">
              <a:off x="4643152" y="5175657"/>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6" name="Line 70"/>
            <p:cNvSpPr>
              <a:spLocks noChangeShapeType="1"/>
            </p:cNvSpPr>
            <p:nvPr/>
          </p:nvSpPr>
          <p:spPr bwMode="auto">
            <a:xfrm rot="2405412">
              <a:off x="4582266" y="5352539"/>
              <a:ext cx="0" cy="304800"/>
            </a:xfrm>
            <a:prstGeom prst="line">
              <a:avLst/>
            </a:prstGeom>
            <a:noFill/>
            <a:ln w="9525">
              <a:solidFill>
                <a:schemeClr val="tx1"/>
              </a:solidFill>
              <a:round/>
              <a:headEnd/>
              <a:tailEnd type="triangle" w="med" len="med"/>
            </a:ln>
          </p:spPr>
          <p:txBody>
            <a:bodyPr/>
            <a:lstStyle/>
            <a:p>
              <a:endParaRPr lang="en-US"/>
            </a:p>
          </p:txBody>
        </p:sp>
        <p:sp>
          <p:nvSpPr>
            <p:cNvPr id="7203" name="Oval 72"/>
            <p:cNvSpPr>
              <a:spLocks noChangeArrowheads="1"/>
            </p:cNvSpPr>
            <p:nvPr/>
          </p:nvSpPr>
          <p:spPr bwMode="auto">
            <a:xfrm rot="11055612">
              <a:off x="3821827" y="640460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4" name="Line 73"/>
            <p:cNvSpPr>
              <a:spLocks noChangeShapeType="1"/>
            </p:cNvSpPr>
            <p:nvPr/>
          </p:nvSpPr>
          <p:spPr bwMode="auto">
            <a:xfrm rot="11108267">
              <a:off x="3956553" y="6089936"/>
              <a:ext cx="0" cy="304800"/>
            </a:xfrm>
            <a:prstGeom prst="line">
              <a:avLst/>
            </a:prstGeom>
            <a:noFill/>
            <a:ln w="9525">
              <a:solidFill>
                <a:schemeClr val="tx1"/>
              </a:solidFill>
              <a:round/>
              <a:headEnd/>
              <a:tailEnd type="triangle" w="med" len="med"/>
            </a:ln>
          </p:spPr>
          <p:txBody>
            <a:bodyPr/>
            <a:lstStyle/>
            <a:p>
              <a:endParaRPr lang="en-US"/>
            </a:p>
          </p:txBody>
        </p:sp>
        <p:sp>
          <p:nvSpPr>
            <p:cNvPr id="7201" name="Oval 75"/>
            <p:cNvSpPr>
              <a:spLocks noChangeArrowheads="1"/>
            </p:cNvSpPr>
            <p:nvPr/>
          </p:nvSpPr>
          <p:spPr bwMode="auto">
            <a:xfrm rot="12402086">
              <a:off x="5831268" y="565132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2" name="Line 76"/>
            <p:cNvSpPr>
              <a:spLocks noChangeShapeType="1"/>
            </p:cNvSpPr>
            <p:nvPr/>
          </p:nvSpPr>
          <p:spPr bwMode="auto">
            <a:xfrm rot="12454741">
              <a:off x="6070024" y="5365398"/>
              <a:ext cx="0" cy="304800"/>
            </a:xfrm>
            <a:prstGeom prst="line">
              <a:avLst/>
            </a:prstGeom>
            <a:noFill/>
            <a:ln w="9525">
              <a:solidFill>
                <a:schemeClr val="tx1"/>
              </a:solidFill>
              <a:round/>
              <a:headEnd/>
              <a:tailEnd type="triangle" w="med" len="med"/>
            </a:ln>
          </p:spPr>
          <p:txBody>
            <a:bodyPr/>
            <a:lstStyle/>
            <a:p>
              <a:endParaRPr lang="en-US"/>
            </a:p>
          </p:txBody>
        </p:sp>
        <p:sp>
          <p:nvSpPr>
            <p:cNvPr id="7199" name="Oval 78"/>
            <p:cNvSpPr>
              <a:spLocks noChangeArrowheads="1"/>
            </p:cNvSpPr>
            <p:nvPr/>
          </p:nvSpPr>
          <p:spPr bwMode="auto">
            <a:xfrm rot="15607301">
              <a:off x="5960107" y="483711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0" name="Line 79"/>
            <p:cNvSpPr>
              <a:spLocks noChangeShapeType="1"/>
            </p:cNvSpPr>
            <p:nvPr/>
          </p:nvSpPr>
          <p:spPr bwMode="auto">
            <a:xfrm rot="15659956">
              <a:off x="6347588" y="4751266"/>
              <a:ext cx="0" cy="304800"/>
            </a:xfrm>
            <a:prstGeom prst="line">
              <a:avLst/>
            </a:prstGeom>
            <a:noFill/>
            <a:ln w="9525">
              <a:solidFill>
                <a:schemeClr val="tx1"/>
              </a:solidFill>
              <a:round/>
              <a:headEnd/>
              <a:tailEnd type="triangle" w="med" len="med"/>
            </a:ln>
          </p:spPr>
          <p:txBody>
            <a:bodyPr/>
            <a:lstStyle/>
            <a:p>
              <a:endParaRPr lang="en-US"/>
            </a:p>
          </p:txBody>
        </p:sp>
        <p:sp>
          <p:nvSpPr>
            <p:cNvPr id="7197" name="Oval 81"/>
            <p:cNvSpPr>
              <a:spLocks noChangeArrowheads="1"/>
            </p:cNvSpPr>
            <p:nvPr/>
          </p:nvSpPr>
          <p:spPr bwMode="auto">
            <a:xfrm rot="8032602">
              <a:off x="4809331" y="5869781"/>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8" name="Line 82"/>
            <p:cNvSpPr>
              <a:spLocks noChangeShapeType="1"/>
            </p:cNvSpPr>
            <p:nvPr/>
          </p:nvSpPr>
          <p:spPr bwMode="auto">
            <a:xfrm rot="8085257">
              <a:off x="4723607" y="5639594"/>
              <a:ext cx="0" cy="304800"/>
            </a:xfrm>
            <a:prstGeom prst="line">
              <a:avLst/>
            </a:prstGeom>
            <a:noFill/>
            <a:ln w="9525">
              <a:solidFill>
                <a:schemeClr val="tx1"/>
              </a:solidFill>
              <a:round/>
              <a:headEnd/>
              <a:tailEnd type="triangle" w="med" len="med"/>
            </a:ln>
          </p:spPr>
          <p:txBody>
            <a:bodyPr/>
            <a:lstStyle/>
            <a:p>
              <a:endParaRPr lang="en-US"/>
            </a:p>
          </p:txBody>
        </p:sp>
        <p:sp>
          <p:nvSpPr>
            <p:cNvPr id="7195" name="Oval 84"/>
            <p:cNvSpPr>
              <a:spLocks noChangeArrowheads="1"/>
            </p:cNvSpPr>
            <p:nvPr/>
          </p:nvSpPr>
          <p:spPr bwMode="auto">
            <a:xfrm rot="5157875">
              <a:off x="4189337" y="5235198"/>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6" name="Line 85"/>
            <p:cNvSpPr>
              <a:spLocks noChangeShapeType="1"/>
            </p:cNvSpPr>
            <p:nvPr/>
          </p:nvSpPr>
          <p:spPr bwMode="auto">
            <a:xfrm rot="5210530">
              <a:off x="4027014" y="5216790"/>
              <a:ext cx="0" cy="304800"/>
            </a:xfrm>
            <a:prstGeom prst="line">
              <a:avLst/>
            </a:prstGeom>
            <a:noFill/>
            <a:ln w="9525">
              <a:solidFill>
                <a:schemeClr val="tx1"/>
              </a:solidFill>
              <a:round/>
              <a:headEnd/>
              <a:tailEnd type="triangle" w="med" len="med"/>
            </a:ln>
          </p:spPr>
          <p:txBody>
            <a:bodyPr/>
            <a:lstStyle/>
            <a:p>
              <a:endParaRPr lang="en-US"/>
            </a:p>
          </p:txBody>
        </p:sp>
        <p:sp>
          <p:nvSpPr>
            <p:cNvPr id="7193" name="Oval 87"/>
            <p:cNvSpPr>
              <a:spLocks noChangeArrowheads="1"/>
            </p:cNvSpPr>
            <p:nvPr/>
          </p:nvSpPr>
          <p:spPr bwMode="auto">
            <a:xfrm rot="8032602">
              <a:off x="4199731" y="4421981"/>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4" name="Line 88"/>
            <p:cNvSpPr>
              <a:spLocks noChangeShapeType="1"/>
            </p:cNvSpPr>
            <p:nvPr/>
          </p:nvSpPr>
          <p:spPr bwMode="auto">
            <a:xfrm rot="8085257">
              <a:off x="4114007" y="4191794"/>
              <a:ext cx="0" cy="304800"/>
            </a:xfrm>
            <a:prstGeom prst="line">
              <a:avLst/>
            </a:prstGeom>
            <a:noFill/>
            <a:ln w="9525">
              <a:solidFill>
                <a:schemeClr val="tx1"/>
              </a:solidFill>
              <a:round/>
              <a:headEnd/>
              <a:tailEnd type="triangle" w="med" len="med"/>
            </a:ln>
          </p:spPr>
          <p:txBody>
            <a:bodyPr/>
            <a:lstStyle/>
            <a:p>
              <a:endParaRPr lang="en-US"/>
            </a:p>
          </p:txBody>
        </p:sp>
        <p:sp>
          <p:nvSpPr>
            <p:cNvPr id="7191" name="Oval 90"/>
            <p:cNvSpPr>
              <a:spLocks noChangeArrowheads="1"/>
            </p:cNvSpPr>
            <p:nvPr/>
          </p:nvSpPr>
          <p:spPr bwMode="auto">
            <a:xfrm rot="11239097">
              <a:off x="4650571" y="473366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2" name="Line 91"/>
            <p:cNvSpPr>
              <a:spLocks noChangeShapeType="1"/>
            </p:cNvSpPr>
            <p:nvPr/>
          </p:nvSpPr>
          <p:spPr bwMode="auto">
            <a:xfrm rot="11291752">
              <a:off x="4800022" y="4420481"/>
              <a:ext cx="0" cy="30480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0488" tIns="44450" rIns="90488" bIns="44450" anchor="ctr"/>
          <a:lstStyle/>
          <a:p>
            <a:pPr eaLnBrk="1" hangingPunct="1"/>
            <a:r>
              <a:rPr lang="en-US" smtClean="0"/>
              <a:t>Conservation of Mass-Energy</a:t>
            </a:r>
          </a:p>
        </p:txBody>
      </p:sp>
      <p:sp>
        <p:nvSpPr>
          <p:cNvPr id="25603" name="Rectangle 3"/>
          <p:cNvSpPr>
            <a:spLocks noGrp="1" noChangeArrowheads="1"/>
          </p:cNvSpPr>
          <p:nvPr>
            <p:ph type="body" idx="1"/>
          </p:nvPr>
        </p:nvSpPr>
        <p:spPr>
          <a:xfrm>
            <a:off x="381000" y="1524000"/>
            <a:ext cx="8382000" cy="2743200"/>
          </a:xfrm>
          <a:noFill/>
        </p:spPr>
        <p:txBody>
          <a:bodyPr lIns="90488" tIns="44450" rIns="90488" bIns="44450"/>
          <a:lstStyle/>
          <a:p>
            <a:pPr eaLnBrk="1" hangingPunct="1">
              <a:lnSpc>
                <a:spcPct val="80000"/>
              </a:lnSpc>
            </a:pPr>
            <a:r>
              <a:rPr lang="en-US" sz="2600" dirty="0" smtClean="0"/>
              <a:t>Mass and energy are two manifestations of the same quantity</a:t>
            </a:r>
          </a:p>
          <a:p>
            <a:pPr eaLnBrk="1" hangingPunct="1">
              <a:lnSpc>
                <a:spcPct val="80000"/>
              </a:lnSpc>
            </a:pPr>
            <a:r>
              <a:rPr lang="en-US" sz="2600" dirty="0" smtClean="0"/>
              <a:t>The total amount of mass-energy in an isolated system is constant</a:t>
            </a:r>
          </a:p>
          <a:p>
            <a:pPr eaLnBrk="1" hangingPunct="1">
              <a:lnSpc>
                <a:spcPct val="80000"/>
              </a:lnSpc>
            </a:pPr>
            <a:r>
              <a:rPr lang="en-US" sz="2600" dirty="0" smtClean="0"/>
              <a:t>Mass and energy can be converted from one form to the other</a:t>
            </a:r>
          </a:p>
        </p:txBody>
      </p:sp>
      <p:pic>
        <p:nvPicPr>
          <p:cNvPr id="58372" name="Picture 4"/>
          <p:cNvPicPr>
            <a:picLocks noChangeAspect="1" noChangeArrowheads="1"/>
          </p:cNvPicPr>
          <p:nvPr/>
        </p:nvPicPr>
        <p:blipFill>
          <a:blip r:embed="rId3" cstate="print"/>
          <a:srcRect b="60440"/>
          <a:stretch>
            <a:fillRect/>
          </a:stretch>
        </p:blipFill>
        <p:spPr bwMode="auto">
          <a:xfrm>
            <a:off x="1371600" y="4495800"/>
            <a:ext cx="5867400" cy="1143000"/>
          </a:xfrm>
          <a:prstGeom prst="rect">
            <a:avLst/>
          </a:prstGeom>
          <a:noFill/>
          <a:ln w="9525">
            <a:noFill/>
            <a:miter lim="800000"/>
            <a:headEnd/>
            <a:tailEnd/>
          </a:ln>
          <a:effectLst>
            <a:outerShdw dist="25399" dir="16200000" algn="ctr" rotWithShape="0">
              <a:srgbClr val="FFFFFF">
                <a:alpha val="75000"/>
              </a:srgbClr>
            </a:outerShdw>
          </a:effectLst>
        </p:spPr>
      </p:pic>
      <p:sp>
        <p:nvSpPr>
          <p:cNvPr id="5" name="TextBox 4"/>
          <p:cNvSpPr txBox="1"/>
          <p:nvPr/>
        </p:nvSpPr>
        <p:spPr>
          <a:xfrm>
            <a:off x="2819400" y="3276600"/>
            <a:ext cx="3215945" cy="1600438"/>
          </a:xfrm>
          <a:prstGeom prst="rect">
            <a:avLst/>
          </a:prstGeom>
          <a:noFill/>
        </p:spPr>
        <p:txBody>
          <a:bodyPr wrap="none" rtlCol="0">
            <a:spAutoFit/>
          </a:bodyPr>
          <a:lstStyle/>
          <a:p>
            <a:r>
              <a:rPr lang="en-US" sz="8000" dirty="0" smtClean="0"/>
              <a:t>E=mc</a:t>
            </a:r>
            <a:r>
              <a:rPr lang="en-US" sz="8000" baseline="30000" dirty="0" smtClean="0"/>
              <a:t>2</a:t>
            </a:r>
            <a:endParaRPr lang="en-US" sz="8000" dirty="0" smtClean="0"/>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smtClean="0"/>
              <a:t>Sometimes it is hard to describe all of the motion in a system, and we want something simpler</a:t>
            </a:r>
          </a:p>
        </p:txBody>
      </p:sp>
      <p:sp>
        <p:nvSpPr>
          <p:cNvPr id="8195" name="Rectangle 73"/>
          <p:cNvSpPr>
            <a:spLocks noGrp="1" noChangeArrowheads="1"/>
          </p:cNvSpPr>
          <p:nvPr>
            <p:ph type="body" idx="1"/>
          </p:nvPr>
        </p:nvSpPr>
        <p:spPr>
          <a:xfrm>
            <a:off x="381000" y="1371600"/>
            <a:ext cx="8382000" cy="609600"/>
          </a:xfrm>
        </p:spPr>
        <p:txBody>
          <a:bodyPr/>
          <a:lstStyle/>
          <a:p>
            <a:pPr eaLnBrk="1" hangingPunct="1"/>
            <a:r>
              <a:rPr lang="en-US" smtClean="0"/>
              <a:t>A more complicated example: Power plant</a:t>
            </a:r>
          </a:p>
        </p:txBody>
      </p:sp>
      <p:pic>
        <p:nvPicPr>
          <p:cNvPr id="8196" name="Picture 74" descr="power_plant_diagra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057400"/>
            <a:ext cx="7381875" cy="43290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Energy</a:t>
            </a:r>
          </a:p>
        </p:txBody>
      </p:sp>
      <p:sp>
        <p:nvSpPr>
          <p:cNvPr id="9219" name="Rectangle 3"/>
          <p:cNvSpPr>
            <a:spLocks noGrp="1" noChangeArrowheads="1"/>
          </p:cNvSpPr>
          <p:nvPr>
            <p:ph type="body" idx="1"/>
          </p:nvPr>
        </p:nvSpPr>
        <p:spPr>
          <a:xfrm>
            <a:off x="381000" y="1371600"/>
            <a:ext cx="8382000" cy="609600"/>
          </a:xfrm>
        </p:spPr>
        <p:txBody>
          <a:bodyPr/>
          <a:lstStyle/>
          <a:p>
            <a:pPr eaLnBrk="1" hangingPunct="1"/>
            <a:r>
              <a:rPr lang="en-US" smtClean="0"/>
              <a:t>A more complicated example: Power plant</a:t>
            </a:r>
          </a:p>
        </p:txBody>
      </p:sp>
      <p:pic>
        <p:nvPicPr>
          <p:cNvPr id="9220" name="Picture 4" descr="power_plant_diagra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1905000"/>
            <a:ext cx="5019675" cy="2943225"/>
          </a:xfrm>
          <a:prstGeom prst="rect">
            <a:avLst/>
          </a:prstGeom>
          <a:ln>
            <a:noFill/>
          </a:ln>
          <a:effectLst>
            <a:outerShdw blurRad="292100" dist="139700" dir="2700000" algn="tl" rotWithShape="0">
              <a:srgbClr val="333333">
                <a:alpha val="65000"/>
              </a:srgbClr>
            </a:outerShdw>
          </a:effectLst>
        </p:spPr>
      </p:pic>
      <p:grpSp>
        <p:nvGrpSpPr>
          <p:cNvPr id="9221" name="Group 29"/>
          <p:cNvGrpSpPr>
            <a:grpSpLocks/>
          </p:cNvGrpSpPr>
          <p:nvPr/>
        </p:nvGrpSpPr>
        <p:grpSpPr bwMode="auto">
          <a:xfrm>
            <a:off x="2819400" y="4953000"/>
            <a:ext cx="4283075" cy="1417638"/>
            <a:chOff x="1776" y="3120"/>
            <a:chExt cx="2698" cy="893"/>
          </a:xfrm>
        </p:grpSpPr>
        <p:sp>
          <p:nvSpPr>
            <p:cNvPr id="9227" name="Line 5"/>
            <p:cNvSpPr>
              <a:spLocks noChangeShapeType="1"/>
            </p:cNvSpPr>
            <p:nvPr/>
          </p:nvSpPr>
          <p:spPr bwMode="auto">
            <a:xfrm>
              <a:off x="1776" y="3120"/>
              <a:ext cx="144" cy="288"/>
            </a:xfrm>
            <a:prstGeom prst="line">
              <a:avLst/>
            </a:prstGeom>
            <a:noFill/>
            <a:ln w="9525">
              <a:solidFill>
                <a:schemeClr val="tx1"/>
              </a:solidFill>
              <a:round/>
              <a:headEnd/>
              <a:tailEnd/>
            </a:ln>
          </p:spPr>
          <p:txBody>
            <a:bodyPr/>
            <a:lstStyle/>
            <a:p>
              <a:endParaRPr lang="en-US"/>
            </a:p>
          </p:txBody>
        </p:sp>
        <p:sp>
          <p:nvSpPr>
            <p:cNvPr id="9228" name="Line 6"/>
            <p:cNvSpPr>
              <a:spLocks noChangeShapeType="1"/>
            </p:cNvSpPr>
            <p:nvPr/>
          </p:nvSpPr>
          <p:spPr bwMode="auto">
            <a:xfrm flipV="1">
              <a:off x="2064" y="3120"/>
              <a:ext cx="144" cy="288"/>
            </a:xfrm>
            <a:prstGeom prst="line">
              <a:avLst/>
            </a:prstGeom>
            <a:noFill/>
            <a:ln w="9525">
              <a:solidFill>
                <a:schemeClr val="tx1"/>
              </a:solidFill>
              <a:round/>
              <a:headEnd/>
              <a:tailEnd/>
            </a:ln>
          </p:spPr>
          <p:txBody>
            <a:bodyPr/>
            <a:lstStyle/>
            <a:p>
              <a:endParaRPr lang="en-US"/>
            </a:p>
          </p:txBody>
        </p:sp>
        <p:sp>
          <p:nvSpPr>
            <p:cNvPr id="9229" name="Line 7"/>
            <p:cNvSpPr>
              <a:spLocks noChangeShapeType="1"/>
            </p:cNvSpPr>
            <p:nvPr/>
          </p:nvSpPr>
          <p:spPr bwMode="auto">
            <a:xfrm>
              <a:off x="1920" y="3408"/>
              <a:ext cx="0" cy="432"/>
            </a:xfrm>
            <a:prstGeom prst="line">
              <a:avLst/>
            </a:prstGeom>
            <a:noFill/>
            <a:ln w="9525">
              <a:solidFill>
                <a:schemeClr val="tx1"/>
              </a:solidFill>
              <a:round/>
              <a:headEnd/>
              <a:tailEnd/>
            </a:ln>
          </p:spPr>
          <p:txBody>
            <a:bodyPr/>
            <a:lstStyle/>
            <a:p>
              <a:endParaRPr lang="en-US"/>
            </a:p>
          </p:txBody>
        </p:sp>
        <p:sp>
          <p:nvSpPr>
            <p:cNvPr id="9230" name="Line 8"/>
            <p:cNvSpPr>
              <a:spLocks noChangeShapeType="1"/>
            </p:cNvSpPr>
            <p:nvPr/>
          </p:nvSpPr>
          <p:spPr bwMode="auto">
            <a:xfrm>
              <a:off x="1920" y="3840"/>
              <a:ext cx="2016" cy="0"/>
            </a:xfrm>
            <a:prstGeom prst="line">
              <a:avLst/>
            </a:prstGeom>
            <a:noFill/>
            <a:ln w="9525">
              <a:solidFill>
                <a:schemeClr val="tx1"/>
              </a:solidFill>
              <a:round/>
              <a:headEnd/>
              <a:tailEnd/>
            </a:ln>
          </p:spPr>
          <p:txBody>
            <a:bodyPr/>
            <a:lstStyle/>
            <a:p>
              <a:endParaRPr lang="en-US"/>
            </a:p>
          </p:txBody>
        </p:sp>
        <p:sp>
          <p:nvSpPr>
            <p:cNvPr id="9231" name="Line 9"/>
            <p:cNvSpPr>
              <a:spLocks noChangeShapeType="1"/>
            </p:cNvSpPr>
            <p:nvPr/>
          </p:nvSpPr>
          <p:spPr bwMode="auto">
            <a:xfrm>
              <a:off x="2064" y="3408"/>
              <a:ext cx="0" cy="336"/>
            </a:xfrm>
            <a:prstGeom prst="line">
              <a:avLst/>
            </a:prstGeom>
            <a:noFill/>
            <a:ln w="9525">
              <a:solidFill>
                <a:schemeClr val="tx1"/>
              </a:solidFill>
              <a:round/>
              <a:headEnd/>
              <a:tailEnd/>
            </a:ln>
          </p:spPr>
          <p:txBody>
            <a:bodyPr/>
            <a:lstStyle/>
            <a:p>
              <a:endParaRPr lang="en-US"/>
            </a:p>
          </p:txBody>
        </p:sp>
        <p:sp>
          <p:nvSpPr>
            <p:cNvPr id="9232" name="Line 10"/>
            <p:cNvSpPr>
              <a:spLocks noChangeShapeType="1"/>
            </p:cNvSpPr>
            <p:nvPr/>
          </p:nvSpPr>
          <p:spPr bwMode="auto">
            <a:xfrm>
              <a:off x="2064" y="3744"/>
              <a:ext cx="384" cy="0"/>
            </a:xfrm>
            <a:prstGeom prst="line">
              <a:avLst/>
            </a:prstGeom>
            <a:noFill/>
            <a:ln w="9525">
              <a:solidFill>
                <a:schemeClr val="tx1"/>
              </a:solidFill>
              <a:round/>
              <a:headEnd/>
              <a:tailEnd/>
            </a:ln>
          </p:spPr>
          <p:txBody>
            <a:bodyPr/>
            <a:lstStyle/>
            <a:p>
              <a:endParaRPr lang="en-US"/>
            </a:p>
          </p:txBody>
        </p:sp>
        <p:sp>
          <p:nvSpPr>
            <p:cNvPr id="9233" name="Line 11"/>
            <p:cNvSpPr>
              <a:spLocks noChangeShapeType="1"/>
            </p:cNvSpPr>
            <p:nvPr/>
          </p:nvSpPr>
          <p:spPr bwMode="auto">
            <a:xfrm flipV="1">
              <a:off x="2448" y="3360"/>
              <a:ext cx="0" cy="384"/>
            </a:xfrm>
            <a:prstGeom prst="line">
              <a:avLst/>
            </a:prstGeom>
            <a:noFill/>
            <a:ln w="9525">
              <a:solidFill>
                <a:schemeClr val="tx1"/>
              </a:solidFill>
              <a:round/>
              <a:headEnd/>
              <a:tailEnd/>
            </a:ln>
          </p:spPr>
          <p:txBody>
            <a:bodyPr/>
            <a:lstStyle/>
            <a:p>
              <a:endParaRPr lang="en-US"/>
            </a:p>
          </p:txBody>
        </p:sp>
        <p:sp>
          <p:nvSpPr>
            <p:cNvPr id="9234" name="Line 12"/>
            <p:cNvSpPr>
              <a:spLocks noChangeShapeType="1"/>
            </p:cNvSpPr>
            <p:nvPr/>
          </p:nvSpPr>
          <p:spPr bwMode="auto">
            <a:xfrm>
              <a:off x="2544" y="3360"/>
              <a:ext cx="0" cy="384"/>
            </a:xfrm>
            <a:prstGeom prst="line">
              <a:avLst/>
            </a:prstGeom>
            <a:noFill/>
            <a:ln w="9525">
              <a:solidFill>
                <a:schemeClr val="tx1"/>
              </a:solidFill>
              <a:round/>
              <a:headEnd/>
              <a:tailEnd/>
            </a:ln>
          </p:spPr>
          <p:txBody>
            <a:bodyPr/>
            <a:lstStyle/>
            <a:p>
              <a:endParaRPr lang="en-US"/>
            </a:p>
          </p:txBody>
        </p:sp>
        <p:sp>
          <p:nvSpPr>
            <p:cNvPr id="9235" name="Line 13"/>
            <p:cNvSpPr>
              <a:spLocks noChangeShapeType="1"/>
            </p:cNvSpPr>
            <p:nvPr/>
          </p:nvSpPr>
          <p:spPr bwMode="auto">
            <a:xfrm>
              <a:off x="2544" y="3744"/>
              <a:ext cx="384" cy="0"/>
            </a:xfrm>
            <a:prstGeom prst="line">
              <a:avLst/>
            </a:prstGeom>
            <a:noFill/>
            <a:ln w="9525">
              <a:solidFill>
                <a:schemeClr val="tx1"/>
              </a:solidFill>
              <a:round/>
              <a:headEnd/>
              <a:tailEnd/>
            </a:ln>
          </p:spPr>
          <p:txBody>
            <a:bodyPr/>
            <a:lstStyle/>
            <a:p>
              <a:endParaRPr lang="en-US"/>
            </a:p>
          </p:txBody>
        </p:sp>
        <p:sp>
          <p:nvSpPr>
            <p:cNvPr id="9236" name="Line 14"/>
            <p:cNvSpPr>
              <a:spLocks noChangeShapeType="1"/>
            </p:cNvSpPr>
            <p:nvPr/>
          </p:nvSpPr>
          <p:spPr bwMode="auto">
            <a:xfrm flipV="1">
              <a:off x="2928" y="3360"/>
              <a:ext cx="0" cy="384"/>
            </a:xfrm>
            <a:prstGeom prst="line">
              <a:avLst/>
            </a:prstGeom>
            <a:noFill/>
            <a:ln w="9525">
              <a:solidFill>
                <a:schemeClr val="tx1"/>
              </a:solidFill>
              <a:round/>
              <a:headEnd/>
              <a:tailEnd/>
            </a:ln>
          </p:spPr>
          <p:txBody>
            <a:bodyPr/>
            <a:lstStyle/>
            <a:p>
              <a:endParaRPr lang="en-US"/>
            </a:p>
          </p:txBody>
        </p:sp>
        <p:sp>
          <p:nvSpPr>
            <p:cNvPr id="9237" name="Line 15"/>
            <p:cNvSpPr>
              <a:spLocks noChangeShapeType="1"/>
            </p:cNvSpPr>
            <p:nvPr/>
          </p:nvSpPr>
          <p:spPr bwMode="auto">
            <a:xfrm>
              <a:off x="3024" y="3360"/>
              <a:ext cx="0" cy="384"/>
            </a:xfrm>
            <a:prstGeom prst="line">
              <a:avLst/>
            </a:prstGeom>
            <a:noFill/>
            <a:ln w="9525">
              <a:solidFill>
                <a:schemeClr val="tx1"/>
              </a:solidFill>
              <a:round/>
              <a:headEnd/>
              <a:tailEnd/>
            </a:ln>
          </p:spPr>
          <p:txBody>
            <a:bodyPr/>
            <a:lstStyle/>
            <a:p>
              <a:endParaRPr lang="en-US"/>
            </a:p>
          </p:txBody>
        </p:sp>
        <p:sp>
          <p:nvSpPr>
            <p:cNvPr id="9238" name="Line 16"/>
            <p:cNvSpPr>
              <a:spLocks noChangeShapeType="1"/>
            </p:cNvSpPr>
            <p:nvPr/>
          </p:nvSpPr>
          <p:spPr bwMode="auto">
            <a:xfrm>
              <a:off x="3024" y="3744"/>
              <a:ext cx="384" cy="0"/>
            </a:xfrm>
            <a:prstGeom prst="line">
              <a:avLst/>
            </a:prstGeom>
            <a:noFill/>
            <a:ln w="9525">
              <a:solidFill>
                <a:schemeClr val="tx1"/>
              </a:solidFill>
              <a:round/>
              <a:headEnd/>
              <a:tailEnd/>
            </a:ln>
          </p:spPr>
          <p:txBody>
            <a:bodyPr/>
            <a:lstStyle/>
            <a:p>
              <a:endParaRPr lang="en-US"/>
            </a:p>
          </p:txBody>
        </p:sp>
        <p:sp>
          <p:nvSpPr>
            <p:cNvPr id="9239" name="Line 17"/>
            <p:cNvSpPr>
              <a:spLocks noChangeShapeType="1"/>
            </p:cNvSpPr>
            <p:nvPr/>
          </p:nvSpPr>
          <p:spPr bwMode="auto">
            <a:xfrm flipV="1">
              <a:off x="3408" y="3360"/>
              <a:ext cx="0" cy="384"/>
            </a:xfrm>
            <a:prstGeom prst="line">
              <a:avLst/>
            </a:prstGeom>
            <a:noFill/>
            <a:ln w="9525">
              <a:solidFill>
                <a:schemeClr val="tx1"/>
              </a:solidFill>
              <a:round/>
              <a:headEnd/>
              <a:tailEnd/>
            </a:ln>
          </p:spPr>
          <p:txBody>
            <a:bodyPr/>
            <a:lstStyle/>
            <a:p>
              <a:endParaRPr lang="en-US"/>
            </a:p>
          </p:txBody>
        </p:sp>
        <p:sp>
          <p:nvSpPr>
            <p:cNvPr id="9240" name="Line 18"/>
            <p:cNvSpPr>
              <a:spLocks noChangeShapeType="1"/>
            </p:cNvSpPr>
            <p:nvPr/>
          </p:nvSpPr>
          <p:spPr bwMode="auto">
            <a:xfrm>
              <a:off x="3504" y="3360"/>
              <a:ext cx="0" cy="384"/>
            </a:xfrm>
            <a:prstGeom prst="line">
              <a:avLst/>
            </a:prstGeom>
            <a:noFill/>
            <a:ln w="9525">
              <a:solidFill>
                <a:schemeClr val="tx1"/>
              </a:solidFill>
              <a:round/>
              <a:headEnd/>
              <a:tailEnd/>
            </a:ln>
          </p:spPr>
          <p:txBody>
            <a:bodyPr/>
            <a:lstStyle/>
            <a:p>
              <a:endParaRPr lang="en-US"/>
            </a:p>
          </p:txBody>
        </p:sp>
        <p:sp>
          <p:nvSpPr>
            <p:cNvPr id="9241" name="Text Box 19"/>
            <p:cNvSpPr txBox="1">
              <a:spLocks noChangeArrowheads="1"/>
            </p:cNvSpPr>
            <p:nvPr/>
          </p:nvSpPr>
          <p:spPr bwMode="auto">
            <a:xfrm>
              <a:off x="1872" y="3168"/>
              <a:ext cx="228"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in</a:t>
              </a:r>
            </a:p>
          </p:txBody>
        </p:sp>
        <p:sp>
          <p:nvSpPr>
            <p:cNvPr id="9242" name="Text Box 20"/>
            <p:cNvSpPr txBox="1">
              <a:spLocks noChangeArrowheads="1"/>
            </p:cNvSpPr>
            <p:nvPr/>
          </p:nvSpPr>
          <p:spPr bwMode="auto">
            <a:xfrm>
              <a:off x="2352" y="3169"/>
              <a:ext cx="338"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stack</a:t>
              </a:r>
            </a:p>
          </p:txBody>
        </p:sp>
        <p:sp>
          <p:nvSpPr>
            <p:cNvPr id="9243" name="Text Box 21"/>
            <p:cNvSpPr txBox="1">
              <a:spLocks noChangeArrowheads="1"/>
            </p:cNvSpPr>
            <p:nvPr/>
          </p:nvSpPr>
          <p:spPr bwMode="auto">
            <a:xfrm>
              <a:off x="2880" y="3169"/>
              <a:ext cx="407"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friction</a:t>
              </a:r>
            </a:p>
          </p:txBody>
        </p:sp>
        <p:sp>
          <p:nvSpPr>
            <p:cNvPr id="9244" name="Text Box 23"/>
            <p:cNvSpPr txBox="1">
              <a:spLocks noChangeArrowheads="1"/>
            </p:cNvSpPr>
            <p:nvPr/>
          </p:nvSpPr>
          <p:spPr bwMode="auto">
            <a:xfrm>
              <a:off x="3360" y="3169"/>
              <a:ext cx="407"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friction</a:t>
              </a:r>
            </a:p>
          </p:txBody>
        </p:sp>
        <p:sp>
          <p:nvSpPr>
            <p:cNvPr id="9245" name="Text Box 24"/>
            <p:cNvSpPr txBox="1">
              <a:spLocks noChangeArrowheads="1"/>
            </p:cNvSpPr>
            <p:nvPr/>
          </p:nvSpPr>
          <p:spPr bwMode="auto">
            <a:xfrm>
              <a:off x="3984" y="3697"/>
              <a:ext cx="490"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electricity</a:t>
              </a:r>
            </a:p>
          </p:txBody>
        </p:sp>
        <p:sp>
          <p:nvSpPr>
            <p:cNvPr id="9246" name="Line 25"/>
            <p:cNvSpPr>
              <a:spLocks noChangeShapeType="1"/>
            </p:cNvSpPr>
            <p:nvPr/>
          </p:nvSpPr>
          <p:spPr bwMode="auto">
            <a:xfrm>
              <a:off x="3504" y="3744"/>
              <a:ext cx="432" cy="0"/>
            </a:xfrm>
            <a:prstGeom prst="line">
              <a:avLst/>
            </a:prstGeom>
            <a:noFill/>
            <a:ln w="9525">
              <a:solidFill>
                <a:schemeClr val="tx1"/>
              </a:solidFill>
              <a:round/>
              <a:headEnd/>
              <a:tailEnd/>
            </a:ln>
          </p:spPr>
          <p:txBody>
            <a:bodyPr/>
            <a:lstStyle/>
            <a:p>
              <a:endParaRPr lang="en-US"/>
            </a:p>
          </p:txBody>
        </p:sp>
        <p:sp>
          <p:nvSpPr>
            <p:cNvPr id="9247" name="Text Box 26"/>
            <p:cNvSpPr txBox="1">
              <a:spLocks noChangeArrowheads="1"/>
            </p:cNvSpPr>
            <p:nvPr/>
          </p:nvSpPr>
          <p:spPr bwMode="auto">
            <a:xfrm>
              <a:off x="2352" y="3840"/>
              <a:ext cx="375" cy="173"/>
            </a:xfrm>
            <a:prstGeom prst="rect">
              <a:avLst/>
            </a:prstGeom>
            <a:noFill/>
            <a:ln w="9525">
              <a:noFill/>
              <a:miter lim="800000"/>
              <a:headEnd/>
              <a:tailEnd/>
            </a:ln>
          </p:spPr>
          <p:txBody>
            <a:bodyPr wrap="none">
              <a:spAutoFit/>
            </a:bodyPr>
            <a:lstStyle/>
            <a:p>
              <a:r>
                <a:rPr lang="en-US" sz="1200">
                  <a:latin typeface="Comic Sans MS" pitchFamily="66" charset="0"/>
                </a:rPr>
                <a:t>boiler</a:t>
              </a:r>
            </a:p>
          </p:txBody>
        </p:sp>
        <p:sp>
          <p:nvSpPr>
            <p:cNvPr id="9248" name="Text Box 27"/>
            <p:cNvSpPr txBox="1">
              <a:spLocks noChangeArrowheads="1"/>
            </p:cNvSpPr>
            <p:nvPr/>
          </p:nvSpPr>
          <p:spPr bwMode="auto">
            <a:xfrm>
              <a:off x="2784" y="3840"/>
              <a:ext cx="444" cy="173"/>
            </a:xfrm>
            <a:prstGeom prst="rect">
              <a:avLst/>
            </a:prstGeom>
            <a:noFill/>
            <a:ln w="9525">
              <a:noFill/>
              <a:miter lim="800000"/>
              <a:headEnd/>
              <a:tailEnd/>
            </a:ln>
          </p:spPr>
          <p:txBody>
            <a:bodyPr wrap="none">
              <a:spAutoFit/>
            </a:bodyPr>
            <a:lstStyle/>
            <a:p>
              <a:r>
                <a:rPr lang="en-US" sz="1200">
                  <a:latin typeface="Comic Sans MS" pitchFamily="66" charset="0"/>
                </a:rPr>
                <a:t>turbine</a:t>
              </a:r>
            </a:p>
          </p:txBody>
        </p:sp>
        <p:sp>
          <p:nvSpPr>
            <p:cNvPr id="9249" name="Text Box 28"/>
            <p:cNvSpPr txBox="1">
              <a:spLocks noChangeArrowheads="1"/>
            </p:cNvSpPr>
            <p:nvPr/>
          </p:nvSpPr>
          <p:spPr bwMode="auto">
            <a:xfrm>
              <a:off x="3264" y="3840"/>
              <a:ext cx="559" cy="173"/>
            </a:xfrm>
            <a:prstGeom prst="rect">
              <a:avLst/>
            </a:prstGeom>
            <a:noFill/>
            <a:ln w="9525">
              <a:noFill/>
              <a:miter lim="800000"/>
              <a:headEnd/>
              <a:tailEnd/>
            </a:ln>
          </p:spPr>
          <p:txBody>
            <a:bodyPr wrap="none">
              <a:spAutoFit/>
            </a:bodyPr>
            <a:lstStyle/>
            <a:p>
              <a:r>
                <a:rPr lang="en-US" sz="1200">
                  <a:latin typeface="Comic Sans MS" pitchFamily="66" charset="0"/>
                </a:rPr>
                <a:t>generator</a:t>
              </a:r>
            </a:p>
          </p:txBody>
        </p:sp>
      </p:grpSp>
      <p:sp>
        <p:nvSpPr>
          <p:cNvPr id="9222" name="Line 30"/>
          <p:cNvSpPr>
            <a:spLocks noChangeShapeType="1"/>
          </p:cNvSpPr>
          <p:nvPr/>
        </p:nvSpPr>
        <p:spPr bwMode="auto">
          <a:xfrm>
            <a:off x="3162300" y="5386388"/>
            <a:ext cx="0" cy="533400"/>
          </a:xfrm>
          <a:prstGeom prst="line">
            <a:avLst/>
          </a:prstGeom>
          <a:noFill/>
          <a:ln w="76200">
            <a:solidFill>
              <a:srgbClr val="FF3300"/>
            </a:solidFill>
            <a:round/>
            <a:headEnd/>
            <a:tailEnd type="triangle" w="med" len="med"/>
          </a:ln>
        </p:spPr>
        <p:txBody>
          <a:bodyPr/>
          <a:lstStyle/>
          <a:p>
            <a:endParaRPr lang="en-US"/>
          </a:p>
        </p:txBody>
      </p:sp>
      <p:sp>
        <p:nvSpPr>
          <p:cNvPr id="9223" name="Line 31"/>
          <p:cNvSpPr>
            <a:spLocks noChangeShapeType="1"/>
          </p:cNvSpPr>
          <p:nvPr/>
        </p:nvSpPr>
        <p:spPr bwMode="auto">
          <a:xfrm flipV="1">
            <a:off x="3962400" y="5486400"/>
            <a:ext cx="0" cy="457200"/>
          </a:xfrm>
          <a:prstGeom prst="line">
            <a:avLst/>
          </a:prstGeom>
          <a:noFill/>
          <a:ln w="9525">
            <a:solidFill>
              <a:srgbClr val="FF3300"/>
            </a:solidFill>
            <a:round/>
            <a:headEnd/>
            <a:tailEnd type="triangle" w="med" len="med"/>
          </a:ln>
        </p:spPr>
        <p:txBody>
          <a:bodyPr/>
          <a:lstStyle/>
          <a:p>
            <a:endParaRPr lang="en-US"/>
          </a:p>
        </p:txBody>
      </p:sp>
      <p:sp>
        <p:nvSpPr>
          <p:cNvPr id="9224" name="Line 32"/>
          <p:cNvSpPr>
            <a:spLocks noChangeShapeType="1"/>
          </p:cNvSpPr>
          <p:nvPr/>
        </p:nvSpPr>
        <p:spPr bwMode="auto">
          <a:xfrm flipV="1">
            <a:off x="5486400" y="5486400"/>
            <a:ext cx="0" cy="457200"/>
          </a:xfrm>
          <a:prstGeom prst="line">
            <a:avLst/>
          </a:prstGeom>
          <a:noFill/>
          <a:ln w="9525">
            <a:solidFill>
              <a:srgbClr val="FF3300"/>
            </a:solidFill>
            <a:round/>
            <a:headEnd/>
            <a:tailEnd type="triangle" w="med" len="med"/>
          </a:ln>
        </p:spPr>
        <p:txBody>
          <a:bodyPr/>
          <a:lstStyle/>
          <a:p>
            <a:endParaRPr lang="en-US"/>
          </a:p>
        </p:txBody>
      </p:sp>
      <p:sp>
        <p:nvSpPr>
          <p:cNvPr id="9225" name="Line 33"/>
          <p:cNvSpPr>
            <a:spLocks noChangeShapeType="1"/>
          </p:cNvSpPr>
          <p:nvPr/>
        </p:nvSpPr>
        <p:spPr bwMode="auto">
          <a:xfrm flipV="1">
            <a:off x="4724400" y="5486400"/>
            <a:ext cx="0" cy="457200"/>
          </a:xfrm>
          <a:prstGeom prst="line">
            <a:avLst/>
          </a:prstGeom>
          <a:noFill/>
          <a:ln w="9525">
            <a:solidFill>
              <a:srgbClr val="FF3300"/>
            </a:solidFill>
            <a:round/>
            <a:headEnd/>
            <a:tailEnd type="triangle" w="med" len="med"/>
          </a:ln>
        </p:spPr>
        <p:txBody>
          <a:bodyPr/>
          <a:lstStyle/>
          <a:p>
            <a:endParaRPr lang="en-US"/>
          </a:p>
        </p:txBody>
      </p:sp>
      <p:sp>
        <p:nvSpPr>
          <p:cNvPr id="9226" name="Line 35"/>
          <p:cNvSpPr>
            <a:spLocks noChangeShapeType="1"/>
          </p:cNvSpPr>
          <p:nvPr/>
        </p:nvSpPr>
        <p:spPr bwMode="auto">
          <a:xfrm>
            <a:off x="5638800" y="6019800"/>
            <a:ext cx="533400" cy="0"/>
          </a:xfrm>
          <a:prstGeom prst="line">
            <a:avLst/>
          </a:prstGeom>
          <a:noFill/>
          <a:ln w="28575">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Energy</a:t>
            </a:r>
          </a:p>
        </p:txBody>
      </p:sp>
      <p:sp>
        <p:nvSpPr>
          <p:cNvPr id="10243" name="Rectangle 3"/>
          <p:cNvSpPr>
            <a:spLocks noGrp="1" noChangeArrowheads="1"/>
          </p:cNvSpPr>
          <p:nvPr>
            <p:ph type="body" idx="1"/>
          </p:nvPr>
        </p:nvSpPr>
        <p:spPr/>
        <p:txBody>
          <a:bodyPr/>
          <a:lstStyle/>
          <a:p>
            <a:pPr eaLnBrk="1" hangingPunct="1"/>
            <a:r>
              <a:rPr lang="en-US" sz="2600" smtClean="0"/>
              <a:t>Energy is </a:t>
            </a:r>
          </a:p>
          <a:p>
            <a:pPr lvl="1" eaLnBrk="1" hangingPunct="1"/>
            <a:r>
              <a:rPr lang="en-US" sz="2200" smtClean="0"/>
              <a:t>the capacity “to do something”</a:t>
            </a:r>
          </a:p>
          <a:p>
            <a:pPr lvl="1" eaLnBrk="1" hangingPunct="1"/>
            <a:r>
              <a:rPr lang="en-US" sz="2200" smtClean="0"/>
              <a:t>Ability to exert a force on an object while moving it through a distance</a:t>
            </a:r>
          </a:p>
          <a:p>
            <a:pPr eaLnBrk="1" hangingPunct="1"/>
            <a:r>
              <a:rPr lang="en-US" sz="2600" smtClean="0"/>
              <a:t>Energy can either be associated with an objects position (potential) or its motion (kinetic)</a:t>
            </a:r>
          </a:p>
          <a:p>
            <a:pPr eaLnBrk="1" hangingPunct="1"/>
            <a:r>
              <a:rPr lang="en-US" sz="2600" smtClean="0"/>
              <a:t>Total energy is conserved: Energy can be neither created nor destroyed.  The total amount of energy in the universe never changes.  However, energy can change from one form to another, or be transferred from one object to another.</a:t>
            </a:r>
          </a:p>
          <a:p>
            <a:pPr eaLnBrk="1" hangingPunct="1"/>
            <a:endParaRPr lang="en-US" sz="26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Kinetic Energy</a:t>
            </a:r>
          </a:p>
        </p:txBody>
      </p:sp>
      <p:grpSp>
        <p:nvGrpSpPr>
          <p:cNvPr id="11267" name="Group 3"/>
          <p:cNvGrpSpPr>
            <a:grpSpLocks/>
          </p:cNvGrpSpPr>
          <p:nvPr/>
        </p:nvGrpSpPr>
        <p:grpSpPr bwMode="auto">
          <a:xfrm>
            <a:off x="762000" y="3048000"/>
            <a:ext cx="2227263" cy="685800"/>
            <a:chOff x="960" y="1932"/>
            <a:chExt cx="2336" cy="720"/>
          </a:xfrm>
        </p:grpSpPr>
        <p:sp>
          <p:nvSpPr>
            <p:cNvPr id="11325" name="Oval 4"/>
            <p:cNvSpPr>
              <a:spLocks noChangeArrowheads="1"/>
            </p:cNvSpPr>
            <p:nvPr/>
          </p:nvSpPr>
          <p:spPr bwMode="auto">
            <a:xfrm>
              <a:off x="2658" y="223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6" name="Oval 5"/>
            <p:cNvSpPr>
              <a:spLocks noChangeArrowheads="1"/>
            </p:cNvSpPr>
            <p:nvPr/>
          </p:nvSpPr>
          <p:spPr bwMode="auto">
            <a:xfrm>
              <a:off x="2784" y="2304"/>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7" name="Oval 6"/>
            <p:cNvSpPr>
              <a:spLocks noChangeArrowheads="1"/>
            </p:cNvSpPr>
            <p:nvPr/>
          </p:nvSpPr>
          <p:spPr bwMode="auto">
            <a:xfrm>
              <a:off x="2784" y="216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8" name="Oval 7"/>
            <p:cNvSpPr>
              <a:spLocks noChangeArrowheads="1"/>
            </p:cNvSpPr>
            <p:nvPr/>
          </p:nvSpPr>
          <p:spPr bwMode="auto">
            <a:xfrm>
              <a:off x="2911" y="237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9" name="Oval 8"/>
            <p:cNvSpPr>
              <a:spLocks noChangeArrowheads="1"/>
            </p:cNvSpPr>
            <p:nvPr/>
          </p:nvSpPr>
          <p:spPr bwMode="auto">
            <a:xfrm>
              <a:off x="2911" y="222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0" name="Oval 9"/>
            <p:cNvSpPr>
              <a:spLocks noChangeArrowheads="1"/>
            </p:cNvSpPr>
            <p:nvPr/>
          </p:nvSpPr>
          <p:spPr bwMode="auto">
            <a:xfrm>
              <a:off x="2911" y="208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1" name="Oval 10"/>
            <p:cNvSpPr>
              <a:spLocks noChangeArrowheads="1"/>
            </p:cNvSpPr>
            <p:nvPr/>
          </p:nvSpPr>
          <p:spPr bwMode="auto">
            <a:xfrm>
              <a:off x="3036" y="2444"/>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2" name="Oval 11"/>
            <p:cNvSpPr>
              <a:spLocks noChangeArrowheads="1"/>
            </p:cNvSpPr>
            <p:nvPr/>
          </p:nvSpPr>
          <p:spPr bwMode="auto">
            <a:xfrm>
              <a:off x="3036" y="230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3" name="Oval 12"/>
            <p:cNvSpPr>
              <a:spLocks noChangeArrowheads="1"/>
            </p:cNvSpPr>
            <p:nvPr/>
          </p:nvSpPr>
          <p:spPr bwMode="auto">
            <a:xfrm>
              <a:off x="3036" y="215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4" name="Oval 13"/>
            <p:cNvSpPr>
              <a:spLocks noChangeArrowheads="1"/>
            </p:cNvSpPr>
            <p:nvPr/>
          </p:nvSpPr>
          <p:spPr bwMode="auto">
            <a:xfrm>
              <a:off x="3036" y="20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5" name="Oval 14"/>
            <p:cNvSpPr>
              <a:spLocks noChangeArrowheads="1"/>
            </p:cNvSpPr>
            <p:nvPr/>
          </p:nvSpPr>
          <p:spPr bwMode="auto">
            <a:xfrm>
              <a:off x="3152" y="2364"/>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6" name="Oval 15"/>
            <p:cNvSpPr>
              <a:spLocks noChangeArrowheads="1"/>
            </p:cNvSpPr>
            <p:nvPr/>
          </p:nvSpPr>
          <p:spPr bwMode="auto">
            <a:xfrm>
              <a:off x="3152" y="222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7" name="Oval 16"/>
            <p:cNvSpPr>
              <a:spLocks noChangeArrowheads="1"/>
            </p:cNvSpPr>
            <p:nvPr/>
          </p:nvSpPr>
          <p:spPr bwMode="auto">
            <a:xfrm>
              <a:off x="3152" y="207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8" name="Oval 17"/>
            <p:cNvSpPr>
              <a:spLocks noChangeArrowheads="1"/>
            </p:cNvSpPr>
            <p:nvPr/>
          </p:nvSpPr>
          <p:spPr bwMode="auto">
            <a:xfrm>
              <a:off x="3152" y="193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9" name="Oval 18"/>
            <p:cNvSpPr>
              <a:spLocks noChangeArrowheads="1"/>
            </p:cNvSpPr>
            <p:nvPr/>
          </p:nvSpPr>
          <p:spPr bwMode="auto">
            <a:xfrm>
              <a:off x="3152" y="2508"/>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40" name="Oval 19"/>
            <p:cNvSpPr>
              <a:spLocks noChangeArrowheads="1"/>
            </p:cNvSpPr>
            <p:nvPr/>
          </p:nvSpPr>
          <p:spPr bwMode="auto">
            <a:xfrm>
              <a:off x="960" y="225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41" name="Line 20"/>
            <p:cNvSpPr>
              <a:spLocks noChangeShapeType="1"/>
            </p:cNvSpPr>
            <p:nvPr/>
          </p:nvSpPr>
          <p:spPr bwMode="auto">
            <a:xfrm>
              <a:off x="1008" y="2448"/>
              <a:ext cx="624" cy="0"/>
            </a:xfrm>
            <a:prstGeom prst="line">
              <a:avLst/>
            </a:prstGeom>
            <a:noFill/>
            <a:ln w="9525">
              <a:solidFill>
                <a:schemeClr val="tx1"/>
              </a:solidFill>
              <a:round/>
              <a:headEnd/>
              <a:tailEnd type="triangle" w="med" len="med"/>
            </a:ln>
          </p:spPr>
          <p:txBody>
            <a:bodyPr/>
            <a:lstStyle/>
            <a:p>
              <a:endParaRPr lang="en-US"/>
            </a:p>
          </p:txBody>
        </p:sp>
      </p:grpSp>
      <p:grpSp>
        <p:nvGrpSpPr>
          <p:cNvPr id="11268" name="Group 21"/>
          <p:cNvGrpSpPr>
            <a:grpSpLocks/>
          </p:cNvGrpSpPr>
          <p:nvPr/>
        </p:nvGrpSpPr>
        <p:grpSpPr bwMode="auto">
          <a:xfrm>
            <a:off x="1033463" y="4648200"/>
            <a:ext cx="1833562" cy="1376363"/>
            <a:chOff x="2112" y="2784"/>
            <a:chExt cx="1923" cy="1444"/>
          </a:xfrm>
        </p:grpSpPr>
        <p:grpSp>
          <p:nvGrpSpPr>
            <p:cNvPr id="11274" name="Group 22"/>
            <p:cNvGrpSpPr>
              <a:grpSpLocks/>
            </p:cNvGrpSpPr>
            <p:nvPr/>
          </p:nvGrpSpPr>
          <p:grpSpPr bwMode="auto">
            <a:xfrm rot="10305744">
              <a:off x="2162" y="3598"/>
              <a:ext cx="193" cy="294"/>
              <a:chOff x="1391" y="3312"/>
              <a:chExt cx="193" cy="294"/>
            </a:xfrm>
          </p:grpSpPr>
          <p:sp>
            <p:nvSpPr>
              <p:cNvPr id="11323" name="Oval 23"/>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4" name="Line 24"/>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75" name="Group 25"/>
            <p:cNvGrpSpPr>
              <a:grpSpLocks/>
            </p:cNvGrpSpPr>
            <p:nvPr/>
          </p:nvGrpSpPr>
          <p:grpSpPr bwMode="auto">
            <a:xfrm rot="4376554">
              <a:off x="2162" y="3118"/>
              <a:ext cx="193" cy="294"/>
              <a:chOff x="1391" y="3312"/>
              <a:chExt cx="193" cy="294"/>
            </a:xfrm>
          </p:grpSpPr>
          <p:sp>
            <p:nvSpPr>
              <p:cNvPr id="11321" name="Oval 26"/>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2" name="Line 27"/>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76" name="Group 28"/>
            <p:cNvGrpSpPr>
              <a:grpSpLocks/>
            </p:cNvGrpSpPr>
            <p:nvPr/>
          </p:nvGrpSpPr>
          <p:grpSpPr bwMode="auto">
            <a:xfrm rot="5400000">
              <a:off x="2690" y="3646"/>
              <a:ext cx="193" cy="294"/>
              <a:chOff x="1391" y="3312"/>
              <a:chExt cx="193" cy="294"/>
            </a:xfrm>
          </p:grpSpPr>
          <p:sp>
            <p:nvSpPr>
              <p:cNvPr id="11319" name="Oval 29"/>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0" name="Line 30"/>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77" name="Group 31"/>
            <p:cNvGrpSpPr>
              <a:grpSpLocks/>
            </p:cNvGrpSpPr>
            <p:nvPr/>
          </p:nvGrpSpPr>
          <p:grpSpPr bwMode="auto">
            <a:xfrm rot="3525401">
              <a:off x="3410" y="3454"/>
              <a:ext cx="193" cy="294"/>
              <a:chOff x="1391" y="3312"/>
              <a:chExt cx="193" cy="294"/>
            </a:xfrm>
          </p:grpSpPr>
          <p:sp>
            <p:nvSpPr>
              <p:cNvPr id="11317" name="Oval 32"/>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8" name="Line 33"/>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78" name="Group 34"/>
            <p:cNvGrpSpPr>
              <a:grpSpLocks/>
            </p:cNvGrpSpPr>
            <p:nvPr/>
          </p:nvGrpSpPr>
          <p:grpSpPr bwMode="auto">
            <a:xfrm rot="-5189711">
              <a:off x="3266" y="2878"/>
              <a:ext cx="193" cy="294"/>
              <a:chOff x="1391" y="3312"/>
              <a:chExt cx="193" cy="294"/>
            </a:xfrm>
          </p:grpSpPr>
          <p:sp>
            <p:nvSpPr>
              <p:cNvPr id="11315" name="Oval 35"/>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6" name="Line 36"/>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79" name="Group 37"/>
            <p:cNvGrpSpPr>
              <a:grpSpLocks/>
            </p:cNvGrpSpPr>
            <p:nvPr/>
          </p:nvGrpSpPr>
          <p:grpSpPr bwMode="auto">
            <a:xfrm rot="-9974149">
              <a:off x="3314" y="3694"/>
              <a:ext cx="193" cy="294"/>
              <a:chOff x="1391" y="3312"/>
              <a:chExt cx="193" cy="294"/>
            </a:xfrm>
          </p:grpSpPr>
          <p:sp>
            <p:nvSpPr>
              <p:cNvPr id="11313" name="Oval 38"/>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4" name="Line 39"/>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0" name="Group 40"/>
            <p:cNvGrpSpPr>
              <a:grpSpLocks/>
            </p:cNvGrpSpPr>
            <p:nvPr/>
          </p:nvGrpSpPr>
          <p:grpSpPr bwMode="auto">
            <a:xfrm rot="1461135">
              <a:off x="2786" y="3934"/>
              <a:ext cx="193" cy="294"/>
              <a:chOff x="1391" y="3312"/>
              <a:chExt cx="193" cy="294"/>
            </a:xfrm>
          </p:grpSpPr>
          <p:sp>
            <p:nvSpPr>
              <p:cNvPr id="11311" name="Oval 41"/>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2" name="Line 42"/>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1" name="Group 43"/>
            <p:cNvGrpSpPr>
              <a:grpSpLocks/>
            </p:cNvGrpSpPr>
            <p:nvPr/>
          </p:nvGrpSpPr>
          <p:grpSpPr bwMode="auto">
            <a:xfrm rot="-8241764">
              <a:off x="3218" y="3166"/>
              <a:ext cx="193" cy="294"/>
              <a:chOff x="1391" y="3312"/>
              <a:chExt cx="193" cy="294"/>
            </a:xfrm>
          </p:grpSpPr>
          <p:sp>
            <p:nvSpPr>
              <p:cNvPr id="11309" name="Oval 44"/>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0" name="Line 45"/>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2" name="Group 46"/>
            <p:cNvGrpSpPr>
              <a:grpSpLocks/>
            </p:cNvGrpSpPr>
            <p:nvPr/>
          </p:nvGrpSpPr>
          <p:grpSpPr bwMode="auto">
            <a:xfrm rot="-10564967">
              <a:off x="2642" y="3070"/>
              <a:ext cx="193" cy="294"/>
              <a:chOff x="1391" y="3312"/>
              <a:chExt cx="193" cy="294"/>
            </a:xfrm>
          </p:grpSpPr>
          <p:sp>
            <p:nvSpPr>
              <p:cNvPr id="11307" name="Oval 47"/>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8" name="Line 48"/>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3" name="Group 49"/>
            <p:cNvGrpSpPr>
              <a:grpSpLocks/>
            </p:cNvGrpSpPr>
            <p:nvPr/>
          </p:nvGrpSpPr>
          <p:grpSpPr bwMode="auto">
            <a:xfrm rot="-279845">
              <a:off x="2930" y="3310"/>
              <a:ext cx="193" cy="294"/>
              <a:chOff x="1391" y="3312"/>
              <a:chExt cx="193" cy="294"/>
            </a:xfrm>
          </p:grpSpPr>
          <p:sp>
            <p:nvSpPr>
              <p:cNvPr id="11305" name="Oval 50"/>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6" name="Line 51"/>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4" name="Group 52"/>
            <p:cNvGrpSpPr>
              <a:grpSpLocks/>
            </p:cNvGrpSpPr>
            <p:nvPr/>
          </p:nvGrpSpPr>
          <p:grpSpPr bwMode="auto">
            <a:xfrm rot="8423010">
              <a:off x="2402" y="3934"/>
              <a:ext cx="193" cy="294"/>
              <a:chOff x="1391" y="3312"/>
              <a:chExt cx="193" cy="294"/>
            </a:xfrm>
          </p:grpSpPr>
          <p:sp>
            <p:nvSpPr>
              <p:cNvPr id="11303" name="Oval 53"/>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4" name="Line 54"/>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5" name="Group 55"/>
            <p:cNvGrpSpPr>
              <a:grpSpLocks/>
            </p:cNvGrpSpPr>
            <p:nvPr/>
          </p:nvGrpSpPr>
          <p:grpSpPr bwMode="auto">
            <a:xfrm rot="9769484">
              <a:off x="3698" y="3454"/>
              <a:ext cx="193" cy="294"/>
              <a:chOff x="1391" y="3312"/>
              <a:chExt cx="193" cy="294"/>
            </a:xfrm>
          </p:grpSpPr>
          <p:sp>
            <p:nvSpPr>
              <p:cNvPr id="11301" name="Oval 56"/>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2" name="Line 57"/>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6" name="Group 58"/>
            <p:cNvGrpSpPr>
              <a:grpSpLocks/>
            </p:cNvGrpSpPr>
            <p:nvPr/>
          </p:nvGrpSpPr>
          <p:grpSpPr bwMode="auto">
            <a:xfrm rot="-8625301">
              <a:off x="3842" y="2974"/>
              <a:ext cx="193" cy="294"/>
              <a:chOff x="1391" y="3312"/>
              <a:chExt cx="193" cy="294"/>
            </a:xfrm>
          </p:grpSpPr>
          <p:sp>
            <p:nvSpPr>
              <p:cNvPr id="11299" name="Oval 59"/>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0" name="Line 60"/>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7" name="Group 61"/>
            <p:cNvGrpSpPr>
              <a:grpSpLocks/>
            </p:cNvGrpSpPr>
            <p:nvPr/>
          </p:nvGrpSpPr>
          <p:grpSpPr bwMode="auto">
            <a:xfrm rot="5400000">
              <a:off x="2978" y="3646"/>
              <a:ext cx="193" cy="294"/>
              <a:chOff x="1391" y="3312"/>
              <a:chExt cx="193" cy="294"/>
            </a:xfrm>
          </p:grpSpPr>
          <p:sp>
            <p:nvSpPr>
              <p:cNvPr id="11297" name="Oval 62"/>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8" name="Line 63"/>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8" name="Group 64"/>
            <p:cNvGrpSpPr>
              <a:grpSpLocks/>
            </p:cNvGrpSpPr>
            <p:nvPr/>
          </p:nvGrpSpPr>
          <p:grpSpPr bwMode="auto">
            <a:xfrm rot="2525273">
              <a:off x="2594" y="3310"/>
              <a:ext cx="193" cy="294"/>
              <a:chOff x="1391" y="3312"/>
              <a:chExt cx="193" cy="294"/>
            </a:xfrm>
          </p:grpSpPr>
          <p:sp>
            <p:nvSpPr>
              <p:cNvPr id="11295" name="Oval 65"/>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6" name="Line 66"/>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89" name="Group 67"/>
            <p:cNvGrpSpPr>
              <a:grpSpLocks/>
            </p:cNvGrpSpPr>
            <p:nvPr/>
          </p:nvGrpSpPr>
          <p:grpSpPr bwMode="auto">
            <a:xfrm rot="5400000">
              <a:off x="2594" y="2734"/>
              <a:ext cx="193" cy="294"/>
              <a:chOff x="1391" y="3312"/>
              <a:chExt cx="193" cy="294"/>
            </a:xfrm>
          </p:grpSpPr>
          <p:sp>
            <p:nvSpPr>
              <p:cNvPr id="11293" name="Oval 68"/>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4" name="Line 69"/>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290" name="Group 70"/>
            <p:cNvGrpSpPr>
              <a:grpSpLocks/>
            </p:cNvGrpSpPr>
            <p:nvPr/>
          </p:nvGrpSpPr>
          <p:grpSpPr bwMode="auto">
            <a:xfrm rot="8606495">
              <a:off x="2928" y="2880"/>
              <a:ext cx="193" cy="294"/>
              <a:chOff x="1391" y="3312"/>
              <a:chExt cx="193" cy="294"/>
            </a:xfrm>
          </p:grpSpPr>
          <p:sp>
            <p:nvSpPr>
              <p:cNvPr id="11291" name="Oval 71"/>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2" name="Line 72"/>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sp>
        <p:nvSpPr>
          <p:cNvPr id="11269" name="Rectangle 73"/>
          <p:cNvSpPr>
            <a:spLocks noGrp="1" noChangeArrowheads="1"/>
          </p:cNvSpPr>
          <p:nvPr>
            <p:ph type="body" idx="1"/>
          </p:nvPr>
        </p:nvSpPr>
        <p:spPr>
          <a:xfrm>
            <a:off x="381000" y="1371600"/>
            <a:ext cx="7620000" cy="1600200"/>
          </a:xfrm>
        </p:spPr>
        <p:txBody>
          <a:bodyPr/>
          <a:lstStyle/>
          <a:p>
            <a:pPr eaLnBrk="1" hangingPunct="1"/>
            <a:r>
              <a:rPr lang="en-US" smtClean="0"/>
              <a:t>Kinetic energy is the energy of motion.</a:t>
            </a:r>
          </a:p>
          <a:p>
            <a:pPr eaLnBrk="1" hangingPunct="1"/>
            <a:r>
              <a:rPr lang="en-US" smtClean="0"/>
              <a:t>Kinetic Energy = ½ mv</a:t>
            </a:r>
            <a:r>
              <a:rPr lang="en-US" baseline="30000" smtClean="0"/>
              <a:t>2</a:t>
            </a:r>
          </a:p>
        </p:txBody>
      </p:sp>
      <p:sp>
        <p:nvSpPr>
          <p:cNvPr id="52301" name="Text Box 77"/>
          <p:cNvSpPr txBox="1">
            <a:spLocks noChangeArrowheads="1"/>
          </p:cNvSpPr>
          <p:nvPr/>
        </p:nvSpPr>
        <p:spPr bwMode="auto">
          <a:xfrm>
            <a:off x="4876800" y="6324600"/>
            <a:ext cx="3805238" cy="366713"/>
          </a:xfrm>
          <a:prstGeom prst="rect">
            <a:avLst/>
          </a:prstGeom>
          <a:noFill/>
          <a:ln w="9525">
            <a:noFill/>
            <a:miter lim="800000"/>
            <a:headEnd/>
            <a:tailEnd/>
          </a:ln>
        </p:spPr>
        <p:txBody>
          <a:bodyPr wrap="none">
            <a:spAutoFit/>
          </a:bodyPr>
          <a:lstStyle/>
          <a:p>
            <a:r>
              <a:rPr lang="en-US">
                <a:latin typeface="Comic Sans MS" pitchFamily="66" charset="0"/>
              </a:rPr>
              <a:t>What about a ball rolling up a hill?</a:t>
            </a:r>
          </a:p>
        </p:txBody>
      </p:sp>
      <p:grpSp>
        <p:nvGrpSpPr>
          <p:cNvPr id="21" name="Group 80"/>
          <p:cNvGrpSpPr>
            <a:grpSpLocks/>
          </p:cNvGrpSpPr>
          <p:nvPr/>
        </p:nvGrpSpPr>
        <p:grpSpPr bwMode="auto">
          <a:xfrm>
            <a:off x="5410200" y="2514600"/>
            <a:ext cx="2371725" cy="3292475"/>
            <a:chOff x="3408" y="1584"/>
            <a:chExt cx="1494" cy="2074"/>
          </a:xfrm>
        </p:grpSpPr>
        <p:pic>
          <p:nvPicPr>
            <p:cNvPr id="11272" name="Picture 78" descr="Newtons%20Cradle%20new"/>
            <p:cNvPicPr>
              <a:picLocks noChangeAspect="1" noChangeArrowheads="1"/>
            </p:cNvPicPr>
            <p:nvPr/>
          </p:nvPicPr>
          <p:blipFill>
            <a:blip r:embed="rId3" cstate="print"/>
            <a:srcRect/>
            <a:stretch>
              <a:fillRect/>
            </a:stretch>
          </p:blipFill>
          <p:spPr bwMode="auto">
            <a:xfrm>
              <a:off x="3408" y="1584"/>
              <a:ext cx="1494" cy="1632"/>
            </a:xfrm>
            <a:prstGeom prst="rect">
              <a:avLst/>
            </a:prstGeom>
            <a:noFill/>
            <a:ln w="9525">
              <a:noFill/>
              <a:miter lim="800000"/>
              <a:headEnd/>
              <a:tailEnd/>
            </a:ln>
          </p:spPr>
        </p:pic>
        <p:sp>
          <p:nvSpPr>
            <p:cNvPr id="11273" name="Rectangle 79"/>
            <p:cNvSpPr>
              <a:spLocks noChangeArrowheads="1"/>
            </p:cNvSpPr>
            <p:nvPr/>
          </p:nvSpPr>
          <p:spPr bwMode="auto">
            <a:xfrm>
              <a:off x="3600" y="3216"/>
              <a:ext cx="1128" cy="442"/>
            </a:xfrm>
            <a:prstGeom prst="rect">
              <a:avLst/>
            </a:prstGeom>
            <a:noFill/>
            <a:ln w="9525">
              <a:noFill/>
              <a:miter lim="800000"/>
              <a:headEnd/>
              <a:tailEnd/>
            </a:ln>
          </p:spPr>
          <p:txBody>
            <a:bodyPr wrap="none">
              <a:spAutoFit/>
            </a:bodyPr>
            <a:lstStyle/>
            <a:p>
              <a:pPr algn="ctr"/>
              <a:r>
                <a:rPr lang="en-US" sz="2000">
                  <a:latin typeface="Comic Sans MS" pitchFamily="66" charset="0"/>
                </a:rPr>
                <a:t>½ mv</a:t>
              </a:r>
              <a:r>
                <a:rPr lang="en-US" sz="2000" baseline="30000">
                  <a:latin typeface="Comic Sans MS" pitchFamily="66" charset="0"/>
                </a:rPr>
                <a:t>2</a:t>
              </a:r>
              <a:r>
                <a:rPr lang="en-US" sz="2000">
                  <a:latin typeface="Comic Sans MS" pitchFamily="66" charset="0"/>
                </a:rPr>
                <a:t> = ½ mv</a:t>
              </a:r>
              <a:r>
                <a:rPr lang="en-US" sz="2000" baseline="30000">
                  <a:latin typeface="Comic Sans MS" pitchFamily="66" charset="0"/>
                </a:rPr>
                <a:t>2</a:t>
              </a:r>
            </a:p>
            <a:p>
              <a:pPr algn="ctr"/>
              <a:r>
                <a:rPr lang="en-US" sz="2000">
                  <a:latin typeface="Comic Sans MS" pitchFamily="66" charset="0"/>
                </a:rPr>
                <a:t>mv = mv</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Gravitational Potential Energy</a:t>
            </a:r>
          </a:p>
        </p:txBody>
      </p:sp>
      <p:sp>
        <p:nvSpPr>
          <p:cNvPr id="12291" name="Rectangle 3"/>
          <p:cNvSpPr>
            <a:spLocks noGrp="1" noChangeArrowheads="1"/>
          </p:cNvSpPr>
          <p:nvPr>
            <p:ph type="body" idx="1"/>
          </p:nvPr>
        </p:nvSpPr>
        <p:spPr>
          <a:xfrm>
            <a:off x="381000" y="1371600"/>
            <a:ext cx="8382000" cy="4191000"/>
          </a:xfrm>
        </p:spPr>
        <p:txBody>
          <a:bodyPr/>
          <a:lstStyle/>
          <a:p>
            <a:pPr eaLnBrk="1" hangingPunct="1"/>
            <a:r>
              <a:rPr lang="en-US" sz="2500" smtClean="0"/>
              <a:t>energy associated with the </a:t>
            </a:r>
            <a:r>
              <a:rPr lang="en-US" sz="2500" u="sng" smtClean="0"/>
              <a:t>height</a:t>
            </a:r>
            <a:r>
              <a:rPr lang="en-US" sz="2500" smtClean="0"/>
              <a:t> of an object</a:t>
            </a:r>
          </a:p>
          <a:p>
            <a:pPr eaLnBrk="1" hangingPunct="1"/>
            <a:r>
              <a:rPr lang="en-US" sz="2500" smtClean="0"/>
              <a:t>gravitational potential energy = (weight) x (height)</a:t>
            </a:r>
          </a:p>
          <a:p>
            <a:pPr eaLnBrk="1" hangingPunct="1"/>
            <a:r>
              <a:rPr lang="en-US" sz="2600" smtClean="0"/>
              <a:t>Examples</a:t>
            </a:r>
          </a:p>
          <a:p>
            <a:pPr lvl="1" eaLnBrk="1" hangingPunct="1"/>
            <a:r>
              <a:rPr lang="en-US" sz="2200" smtClean="0"/>
              <a:t>Balls rolling on tracks (energy transfers from potential to kinetic)</a:t>
            </a:r>
          </a:p>
          <a:p>
            <a:pPr lvl="1" eaLnBrk="1" hangingPunct="1"/>
            <a:r>
              <a:rPr lang="en-US" sz="2200" smtClean="0"/>
              <a:t>Pendulum</a:t>
            </a:r>
          </a:p>
          <a:p>
            <a:pPr lvl="1" eaLnBrk="1" hangingPunct="1"/>
            <a:r>
              <a:rPr lang="en-US" sz="2200" smtClean="0"/>
              <a:t>Ski Jump</a:t>
            </a:r>
          </a:p>
          <a:p>
            <a:pPr lvl="1" eaLnBrk="1" hangingPunct="1"/>
            <a:r>
              <a:rPr lang="en-US" sz="2200" smtClean="0"/>
              <a:t>Bouncing ball</a:t>
            </a:r>
          </a:p>
          <a:p>
            <a:pPr lvl="1" eaLnBrk="1" hangingPunct="1"/>
            <a:endParaRPr lang="en-US" sz="2200" smtClean="0"/>
          </a:p>
        </p:txBody>
      </p:sp>
      <p:pic>
        <p:nvPicPr>
          <p:cNvPr id="49161" name="Picture 9" descr="ski_jump"/>
          <p:cNvPicPr>
            <a:picLocks noChangeAspect="1" noChangeArrowheads="1"/>
          </p:cNvPicPr>
          <p:nvPr/>
        </p:nvPicPr>
        <p:blipFill>
          <a:blip r:embed="rId3" cstate="print"/>
          <a:srcRect/>
          <a:stretch>
            <a:fillRect/>
          </a:stretch>
        </p:blipFill>
        <p:spPr bwMode="auto">
          <a:xfrm>
            <a:off x="5867400" y="3276600"/>
            <a:ext cx="2057400" cy="1543050"/>
          </a:xfrm>
          <a:prstGeom prst="rect">
            <a:avLst/>
          </a:prstGeom>
          <a:ln>
            <a:noFill/>
          </a:ln>
          <a:effectLst>
            <a:outerShdw blurRad="292100" dist="139700" dir="2700000" algn="tl" rotWithShape="0">
              <a:srgbClr val="333333">
                <a:alpha val="65000"/>
              </a:srgbClr>
            </a:outerShdw>
          </a:effectLst>
        </p:spPr>
      </p:pic>
      <p:pic>
        <p:nvPicPr>
          <p:cNvPr id="49165" name="Picture 13" descr="http://www.johnkellyphoto.com/images/wintersports/SkiJumper-m.jpg"/>
          <p:cNvPicPr>
            <a:picLocks noChangeAspect="1" noChangeArrowheads="1"/>
          </p:cNvPicPr>
          <p:nvPr/>
        </p:nvPicPr>
        <p:blipFill>
          <a:blip r:embed="rId4" cstate="print"/>
          <a:srcRect l="2000" t="2000" r="2000" b="34000"/>
          <a:stretch>
            <a:fillRect/>
          </a:stretch>
        </p:blipFill>
        <p:spPr bwMode="auto">
          <a:xfrm>
            <a:off x="3429000" y="3352800"/>
            <a:ext cx="2171700" cy="1447800"/>
          </a:xfrm>
          <a:prstGeom prst="rect">
            <a:avLst/>
          </a:prstGeom>
          <a:ln>
            <a:noFill/>
          </a:ln>
          <a:effectLst>
            <a:outerShdw blurRad="292100" dist="139700" dir="2700000" algn="tl" rotWithShape="0">
              <a:srgbClr val="333333">
                <a:alpha val="65000"/>
              </a:srgbClr>
            </a:outerShdw>
          </a:effectLst>
        </p:spPr>
      </p:pic>
      <p:sp>
        <p:nvSpPr>
          <p:cNvPr id="6" name="TextBox 5">
            <a:hlinkClick r:id="rId5"/>
          </p:cNvPr>
          <p:cNvSpPr txBox="1"/>
          <p:nvPr/>
        </p:nvSpPr>
        <p:spPr>
          <a:xfrm>
            <a:off x="990600" y="5410200"/>
            <a:ext cx="6866047" cy="369332"/>
          </a:xfrm>
          <a:prstGeom prst="rect">
            <a:avLst/>
          </a:prstGeom>
          <a:noFill/>
        </p:spPr>
        <p:txBody>
          <a:bodyPr wrap="none" rtlCol="0">
            <a:spAutoFit/>
          </a:bodyPr>
          <a:lstStyle/>
          <a:p>
            <a:r>
              <a:rPr lang="en-US" dirty="0" smtClean="0">
                <a:hlinkClick r:id="rId5"/>
              </a:rPr>
              <a:t>http://www.youtube.com/watch?v=bHBN7Cds07I&amp;feature=related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000" dirty="0" smtClean="0"/>
              <a:t>In physics, the word “work” has precise meaning that is somewhat different than you may be used to.</a:t>
            </a:r>
          </a:p>
        </p:txBody>
      </p:sp>
      <p:sp>
        <p:nvSpPr>
          <p:cNvPr id="13315" name="Rectangle 3"/>
          <p:cNvSpPr>
            <a:spLocks noGrp="1" noChangeArrowheads="1"/>
          </p:cNvSpPr>
          <p:nvPr>
            <p:ph type="body" idx="1"/>
          </p:nvPr>
        </p:nvSpPr>
        <p:spPr>
          <a:xfrm>
            <a:off x="381000" y="1371600"/>
            <a:ext cx="8382000" cy="2743200"/>
          </a:xfrm>
        </p:spPr>
        <p:txBody>
          <a:bodyPr/>
          <a:lstStyle/>
          <a:p>
            <a:pPr eaLnBrk="1" hangingPunct="1">
              <a:lnSpc>
                <a:spcPct val="90000"/>
              </a:lnSpc>
              <a:buFont typeface="Wingdings" pitchFamily="2" charset="2"/>
              <a:buNone/>
            </a:pPr>
            <a:endParaRPr lang="en-US" sz="2100" dirty="0" smtClean="0"/>
          </a:p>
          <a:p>
            <a:pPr algn="ctr" eaLnBrk="1" hangingPunct="1">
              <a:lnSpc>
                <a:spcPct val="90000"/>
              </a:lnSpc>
              <a:buFont typeface="Wingdings" pitchFamily="2" charset="2"/>
              <a:buNone/>
            </a:pPr>
            <a:r>
              <a:rPr lang="en-US" sz="2100" dirty="0" smtClean="0"/>
              <a:t>Work = (force) x (distance parallel to force)</a:t>
            </a:r>
          </a:p>
          <a:p>
            <a:pPr eaLnBrk="1" hangingPunct="1">
              <a:lnSpc>
                <a:spcPct val="90000"/>
              </a:lnSpc>
              <a:buFont typeface="Wingdings" pitchFamily="2" charset="2"/>
              <a:buNone/>
            </a:pPr>
            <a:endParaRPr lang="en-US" sz="2100" dirty="0" smtClean="0"/>
          </a:p>
          <a:p>
            <a:pPr eaLnBrk="1" hangingPunct="1">
              <a:lnSpc>
                <a:spcPct val="90000"/>
              </a:lnSpc>
            </a:pPr>
            <a:r>
              <a:rPr lang="en-US" sz="2100" dirty="0" smtClean="0"/>
              <a:t>For work to be done in the physics sense, a force must be applied and the object must have some motion parallel to the force</a:t>
            </a:r>
          </a:p>
          <a:p>
            <a:pPr eaLnBrk="1" hangingPunct="1">
              <a:lnSpc>
                <a:spcPct val="90000"/>
              </a:lnSpc>
            </a:pPr>
            <a:r>
              <a:rPr lang="en-US" sz="2100" dirty="0" smtClean="0"/>
              <a:t>Work is a method of </a:t>
            </a:r>
            <a:r>
              <a:rPr lang="en-US" sz="2100" b="1" dirty="0" smtClean="0"/>
              <a:t>transferring</a:t>
            </a:r>
            <a:r>
              <a:rPr lang="en-US" sz="2100" dirty="0" smtClean="0"/>
              <a:t> energy, it is not a form of energy itself.</a:t>
            </a:r>
          </a:p>
        </p:txBody>
      </p:sp>
      <p:pic>
        <p:nvPicPr>
          <p:cNvPr id="62469" name="Picture 5" descr="Gold medallist Akos Sandor tries a lift in the 105-kilogram group."/>
          <p:cNvPicPr>
            <a:picLocks noChangeAspect="1" noChangeArrowheads="1"/>
          </p:cNvPicPr>
          <p:nvPr/>
        </p:nvPicPr>
        <p:blipFill>
          <a:blip r:embed="rId3" cstate="print"/>
          <a:srcRect/>
          <a:stretch>
            <a:fillRect/>
          </a:stretch>
        </p:blipFill>
        <p:spPr bwMode="auto">
          <a:xfrm>
            <a:off x="1524000" y="4114800"/>
            <a:ext cx="3733800" cy="2517775"/>
          </a:xfrm>
          <a:prstGeom prst="rect">
            <a:avLst/>
          </a:prstGeom>
          <a:ln>
            <a:noFill/>
          </a:ln>
          <a:effectLst>
            <a:outerShdw blurRad="292100" dist="139700" dir="2700000" algn="tl" rotWithShape="0">
              <a:srgbClr val="333333">
                <a:alpha val="65000"/>
              </a:srgbClr>
            </a:outerShdw>
          </a:effectLst>
        </p:spPr>
      </p:pic>
      <p:pic>
        <p:nvPicPr>
          <p:cNvPr id="62471" name="Picture 7" descr="DSCN2896"/>
          <p:cNvPicPr>
            <a:picLocks noChangeAspect="1" noChangeArrowheads="1"/>
          </p:cNvPicPr>
          <p:nvPr/>
        </p:nvPicPr>
        <p:blipFill>
          <a:blip r:embed="rId4" cstate="print"/>
          <a:srcRect/>
          <a:stretch>
            <a:fillRect/>
          </a:stretch>
        </p:blipFill>
        <p:spPr bwMode="auto">
          <a:xfrm>
            <a:off x="5407025" y="4114800"/>
            <a:ext cx="1908175"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Internal Energy</a:t>
            </a:r>
          </a:p>
        </p:txBody>
      </p:sp>
      <p:sp>
        <p:nvSpPr>
          <p:cNvPr id="14339" name="Rectangle 3"/>
          <p:cNvSpPr>
            <a:spLocks noGrp="1" noChangeArrowheads="1"/>
          </p:cNvSpPr>
          <p:nvPr>
            <p:ph type="body" idx="1"/>
          </p:nvPr>
        </p:nvSpPr>
        <p:spPr>
          <a:xfrm>
            <a:off x="381000" y="1371600"/>
            <a:ext cx="8458200" cy="4419600"/>
          </a:xfrm>
        </p:spPr>
        <p:txBody>
          <a:bodyPr/>
          <a:lstStyle/>
          <a:p>
            <a:pPr eaLnBrk="1" hangingPunct="1">
              <a:lnSpc>
                <a:spcPct val="90000"/>
              </a:lnSpc>
            </a:pPr>
            <a:r>
              <a:rPr lang="en-US" sz="2600" dirty="0" smtClean="0"/>
              <a:t>Internal energy is energy “hidden” inside materials.  It is associated with the temperature of the materials (thermal energy) and the chemical potential energy of materials</a:t>
            </a:r>
          </a:p>
          <a:p>
            <a:pPr eaLnBrk="1" hangingPunct="1">
              <a:lnSpc>
                <a:spcPct val="90000"/>
              </a:lnSpc>
              <a:buFont typeface="Wingdings" pitchFamily="2" charset="2"/>
              <a:buNone/>
            </a:pPr>
            <a:r>
              <a:rPr lang="en-US" sz="2600" dirty="0" smtClean="0"/>
              <a:t>Examples</a:t>
            </a:r>
          </a:p>
          <a:p>
            <a:pPr lvl="1" eaLnBrk="1" hangingPunct="1">
              <a:lnSpc>
                <a:spcPct val="90000"/>
              </a:lnSpc>
            </a:pPr>
            <a:r>
              <a:rPr lang="en-US" sz="2200" dirty="0" smtClean="0"/>
              <a:t>Mass on a spring, decaying motion results in?</a:t>
            </a:r>
          </a:p>
          <a:p>
            <a:pPr lvl="1" eaLnBrk="1" hangingPunct="1">
              <a:lnSpc>
                <a:spcPct val="90000"/>
              </a:lnSpc>
            </a:pPr>
            <a:r>
              <a:rPr lang="en-US" sz="2000" b="1" dirty="0" err="1" smtClean="0"/>
              <a:t>Dolorimeters</a:t>
            </a:r>
            <a:r>
              <a:rPr lang="en-US" sz="2000" dirty="0" smtClean="0"/>
              <a:t> apply steady pressure, heat, or electrical stimulation to some area, or move a joint or other body part and determine what level of heat or pressure or electric current or amount of movement produces a sensation of </a:t>
            </a:r>
            <a:r>
              <a:rPr lang="en-US" sz="2000" dirty="0" smtClean="0">
                <a:hlinkClick r:id="rId3" tooltip="Pain"/>
              </a:rPr>
              <a:t>pain</a:t>
            </a:r>
            <a:r>
              <a:rPr lang="en-US" sz="2000" dirty="0" smtClean="0"/>
              <a:t>. Sometimes the pressure is applied using a blunt object, or by locally increasing the air pressure on some area of the body, and sometimes by pressing a sharp instrument against the body.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ID" val="E88224D87B7549BA8BF5D6726682F6EF"/>
  <p:tag name="SLIDETYPE" val="Q"/>
  <p:tag name="DEMOGRAPHIC" val="False"/>
  <p:tag name="SPEEDSCORING" val="False"/>
  <p:tag name="VALUES" val="2¤1"/>
  <p:tag name="CHARTLABELS" val="0"/>
  <p:tag name="SLIDEORDER" val="2"/>
  <p:tag name="SLIDEGUID" val="FB96C5D4BF374C8EAE1E75CDC62831A9"/>
  <p:tag name="QUESTIONALIAS" val="Did you read Chapter 3 before coming to class?"/>
  <p:tag name="ANSWERSALIAS" val="Yes¤No"/>
  <p:tag name="RESPONSESGATHERED" val="True"/>
  <p:tag name="TOTALRESPONSES" val="1"/>
  <p:tag name="SLICED" val="False"/>
  <p:tag name="RESPONSES" val="ALL,1,9,2;-;-;-;-;-;-;-;-;"/>
  <p:tag name="CHARTSTRINGSTD" val="0 1"/>
  <p:tag name="CHARTSTRINGREV" val="1 0"/>
  <p:tag name="CHARTSTRINGSTDPER" val="0 1"/>
  <p:tag name="CHARTSTRINGREVPER" val="1 0"/>
</p:tagLst>
</file>

<file path=ppt/tags/tag2.xml><?xml version="1.0" encoding="utf-8"?>
<p:tagLst xmlns:a="http://schemas.openxmlformats.org/drawingml/2006/main" xmlns:r="http://schemas.openxmlformats.org/officeDocument/2006/relationships" xmlns:p="http://schemas.openxmlformats.org/presentationml/2006/main">
  <p:tag name="TEXTLENGTH" val="7"/>
  <p:tag name="FONTSIZE" val="30"/>
  <p:tag name="BULLETTYPE" val="ppBulletAlphaLCParenRight"/>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5911</TotalTime>
  <Words>890</Words>
  <Application>Microsoft Office PowerPoint</Application>
  <PresentationFormat>On-screen Show (4:3)</PresentationFormat>
  <Paragraphs>138</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Edge</vt:lpstr>
      <vt:lpstr>Custom Design</vt:lpstr>
      <vt:lpstr>Chapter 9 Energy</vt:lpstr>
      <vt:lpstr>Sometimes it is hard to describe all of the motion in a system, and we want something simpler</vt:lpstr>
      <vt:lpstr>Sometimes it is hard to describe all of the motion in a system, and we want something simpler</vt:lpstr>
      <vt:lpstr>Energy</vt:lpstr>
      <vt:lpstr>Energy</vt:lpstr>
      <vt:lpstr>Kinetic Energy</vt:lpstr>
      <vt:lpstr>Gravitational Potential Energy</vt:lpstr>
      <vt:lpstr>In physics, the word “work” has precise meaning that is somewhat different than you may be used to.</vt:lpstr>
      <vt:lpstr>Internal Energy</vt:lpstr>
      <vt:lpstr>Thermal Energy</vt:lpstr>
      <vt:lpstr>Chemical Potential Energy</vt:lpstr>
      <vt:lpstr>Elastic Potential Energy</vt:lpstr>
      <vt:lpstr>Radiant Energy</vt:lpstr>
      <vt:lpstr>Summary: Forms of energy</vt:lpstr>
      <vt:lpstr>Energy Transfer and Transformation</vt:lpstr>
      <vt:lpstr>Slide 16</vt:lpstr>
      <vt:lpstr>The method of heat transfer used to cook microwave popcorn is</vt:lpstr>
      <vt:lpstr>Popcorn</vt:lpstr>
      <vt:lpstr>Kinetic energy from Chemical Potential</vt:lpstr>
      <vt:lpstr>Conservation of Mass-Energy</vt:lpstr>
    </vt:vector>
  </TitlesOfParts>
  <Company>BYU Physics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Ware</dc:creator>
  <cp:lastModifiedBy>Tim</cp:lastModifiedBy>
  <cp:revision>78</cp:revision>
  <dcterms:created xsi:type="dcterms:W3CDTF">2005-01-11T04:20:06Z</dcterms:created>
  <dcterms:modified xsi:type="dcterms:W3CDTF">2010-09-30T22:16:38Z</dcterms:modified>
</cp:coreProperties>
</file>