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91" r:id="rId2"/>
    <p:sldId id="312" r:id="rId3"/>
    <p:sldId id="283" r:id="rId4"/>
    <p:sldId id="311" r:id="rId5"/>
    <p:sldId id="310" r:id="rId6"/>
    <p:sldId id="259" r:id="rId7"/>
    <p:sldId id="305" r:id="rId8"/>
    <p:sldId id="263" r:id="rId9"/>
    <p:sldId id="303" r:id="rId10"/>
    <p:sldId id="288" r:id="rId11"/>
    <p:sldId id="287" r:id="rId12"/>
    <p:sldId id="301" r:id="rId13"/>
    <p:sldId id="292" r:id="rId14"/>
    <p:sldId id="290" r:id="rId15"/>
    <p:sldId id="308" r:id="rId16"/>
    <p:sldId id="276" r:id="rId17"/>
    <p:sldId id="277" r:id="rId18"/>
    <p:sldId id="272" r:id="rId19"/>
    <p:sldId id="309" r:id="rId20"/>
    <p:sldId id="275" r:id="rId21"/>
    <p:sldId id="278" r:id="rId22"/>
    <p:sldId id="268" r:id="rId23"/>
    <p:sldId id="304" r:id="rId24"/>
    <p:sldId id="296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4D4D4D"/>
    <a:srgbClr val="EAEAE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33" autoAdjust="0"/>
    <p:restoredTop sz="86081" autoAdjust="0"/>
  </p:normalViewPr>
  <p:slideViewPr>
    <p:cSldViewPr>
      <p:cViewPr varScale="1">
        <p:scale>
          <a:sx n="60" d="100"/>
          <a:sy n="60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D4F16F6-F8E4-4405-8002-67A4DEA1EF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FF79AE9-3235-4794-A79A-7A27DCE744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9F709-F7D6-4E50-8264-EB071719DF2C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Close-up images reveal an active surface with coronal loops emerging and disappearing all over the Sun's surface and can span a length of about 250,000 miles, or about 30 times the diameter of Earth. </a:t>
            </a:r>
            <a:br>
              <a:rPr lang="en-US"/>
            </a:br>
            <a:endParaRPr lang="en-US"/>
          </a:p>
          <a:p>
            <a:r>
              <a:rPr lang="en-US"/>
              <a:t>Image is hubble view of eagle nebula, those tremendous pillars of gas and dust are more than a light year in length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FAE5B-1153-454B-A07F-F62812D7DC91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Ammonia Rivers and water rocks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06EFF-F0C0-46EF-A87F-6B46648D1A16}" type="slidenum">
              <a:rPr lang="en-US"/>
              <a:pPr/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r>
              <a:rPr lang="en-US"/>
              <a:t>Which has the larger elastic constant, rubber band or table?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FA199-6821-42B0-AD1B-4FA468C08132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r>
              <a:rPr lang="en-US"/>
              <a:t>Metals: silver, copper, gold</a:t>
            </a:r>
          </a:p>
          <a:p>
            <a:r>
              <a:rPr lang="en-US"/>
              <a:t>Semiconductors: germanium, silicon</a:t>
            </a:r>
          </a:p>
          <a:p>
            <a:r>
              <a:rPr lang="en-US"/>
              <a:t>Insulators: glass, mica, polyethylene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9AE9-3235-4794-A79A-7A27DCE744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2B8A6B52-34DF-4A3C-B9A2-0D9E28AB65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5473-D190-4605-B237-B66A4E9D66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65B55-B913-4801-BD9A-682E4A87A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CA6E1D69-D383-4434-8C2F-6BF5BFC85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83409-2D68-4748-BBD4-7485CA3025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4D0A-79F0-4D7A-ACC8-0CE3444105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77E9-3B94-4D4D-BC18-574EF1CED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4E10-15BD-4C35-A2E6-D7F63141E9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78F1-11EB-43CA-9281-BC13700350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D848-5768-4785-AE6F-AF111CFBC7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5209-49E5-405A-95E8-AAE4C9907D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2A56-C3A2-4336-A172-8228C9CA00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221B6DE7-29F9-470B-BC87-6D3C5E9638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video" Target="file:///E:\PS1000\Chapter%2012\Cornstarch%20Short.wmv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7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upload.wikimedia.org/wikipedia/commons/c/ca/Crystallit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en.wikipedia.org/wiki/File:FD_1.jpg" TargetMode="External"/><Relationship Id="rId9" Type="http://schemas.openxmlformats.org/officeDocument/2006/relationships/hyperlink" Target="http://en.wikipedia.org/wiki/File:TiltAndTwistBoundaries_remade.sv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://cst-www.nrl.navy.mil/lattice/struk.picts/b1.s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0" y="-885825"/>
          <a:ext cx="9144000" cy="7743825"/>
        </p:xfrm>
        <a:graphic>
          <a:graphicData uri="http://schemas.openxmlformats.org/presentationml/2006/ole">
            <p:oleObj spid="_x0000_s48137" name="PHOTO-PAINT" r:id="rId5" imgW="27784127" imgH="23530159" progId="">
              <p:embed/>
            </p:oleObj>
          </a:graphicData>
        </a:graphic>
      </p:graphicFrame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The Physical Properties of Matter</a:t>
            </a:r>
          </a:p>
        </p:txBody>
      </p:sp>
      <p:pic>
        <p:nvPicPr>
          <p:cNvPr id="48134" name="Picture 6" descr="calvin_ch10"/>
          <p:cNvPicPr>
            <a:picLocks noChangeAspect="1" noChangeArrowheads="1"/>
          </p:cNvPicPr>
          <p:nvPr/>
        </p:nvPicPr>
        <p:blipFill>
          <a:blip r:embed="rId6" cstate="print"/>
          <a:srcRect t="7494" b="10071"/>
          <a:stretch>
            <a:fillRect/>
          </a:stretch>
        </p:blipFill>
        <p:spPr bwMode="auto">
          <a:xfrm>
            <a:off x="0" y="5181600"/>
            <a:ext cx="4953000" cy="1676400"/>
          </a:xfrm>
          <a:prstGeom prst="rect">
            <a:avLst/>
          </a:prstGeom>
          <a:noFill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9400" y="5562600"/>
            <a:ext cx="2365375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Did you read chapter 12</a:t>
            </a:r>
          </a:p>
          <a:p>
            <a:pPr marL="342900" indent="-342900"/>
            <a:r>
              <a:rPr lang="en-US" sz="1600"/>
              <a:t>before coming to class?</a:t>
            </a:r>
          </a:p>
          <a:p>
            <a:pPr marL="342900" indent="-342900"/>
            <a:r>
              <a:rPr lang="en-US" sz="400"/>
              <a:t> </a:t>
            </a:r>
          </a:p>
          <a:p>
            <a:pPr marL="800100" lvl="1" indent="-342900">
              <a:buFontTx/>
              <a:buAutoNum type="alphaUcPeriod"/>
            </a:pPr>
            <a:r>
              <a:rPr lang="en-US" sz="1600"/>
              <a:t>Yes</a:t>
            </a:r>
          </a:p>
          <a:p>
            <a:pPr marL="800100" lvl="1" indent="-342900">
              <a:buFontTx/>
              <a:buAutoNum type="alphaUcPeriod"/>
            </a:pPr>
            <a:r>
              <a:rPr lang="en-US" sz="1600"/>
              <a:t>No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 99% of the visible universe is in the plasma state</a:t>
            </a:r>
          </a:p>
        </p:txBody>
      </p:sp>
      <p:pic>
        <p:nvPicPr>
          <p:cNvPr id="44037" name="Picture 5" descr="coronalar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8175"/>
            <a:ext cx="41148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5" name="Picture 13" descr="eagle-nebula-brow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33400" y="6099175"/>
            <a:ext cx="3543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Coronal Loops on the Sun (~250,000 miles long)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257800" y="6099175"/>
            <a:ext cx="3065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Eagle Nebula (Fingers are ~1 Light Year)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Interesting Parallel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 algn="ctr">
              <a:buFont typeface="Wingdings" pitchFamily="2" charset="2"/>
              <a:buNone/>
            </a:pPr>
            <a:endParaRPr lang="en-US" sz="2600" b="1" dirty="0"/>
          </a:p>
          <a:p>
            <a:pPr marL="495300" indent="-495300" algn="ctr">
              <a:buFont typeface="Wingdings" pitchFamily="2" charset="2"/>
              <a:buNone/>
            </a:pPr>
            <a:r>
              <a:rPr lang="en-US" sz="2600" b="1" dirty="0"/>
              <a:t>Modern</a:t>
            </a:r>
            <a:endParaRPr lang="en-US" sz="2600" dirty="0"/>
          </a:p>
          <a:p>
            <a:pPr marL="495300" indent="-495300">
              <a:buFont typeface="Wingdings" pitchFamily="2" charset="2"/>
              <a:buNone/>
            </a:pPr>
            <a:endParaRPr lang="en-US" sz="2600" dirty="0"/>
          </a:p>
          <a:p>
            <a:pPr marL="495300" indent="-495300">
              <a:buFont typeface="Wingdings" pitchFamily="2" charset="2"/>
              <a:buNone/>
            </a:pPr>
            <a:r>
              <a:rPr lang="en-US" sz="2600" dirty="0"/>
              <a:t>Four </a:t>
            </a:r>
            <a:r>
              <a:rPr lang="en-US" sz="2600" b="1" dirty="0"/>
              <a:t>states</a:t>
            </a:r>
            <a:r>
              <a:rPr lang="en-US" sz="2600" dirty="0"/>
              <a:t> of matter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 dirty="0"/>
              <a:t>Solid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 dirty="0"/>
              <a:t>Liquid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 dirty="0"/>
              <a:t>Gas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 dirty="0"/>
              <a:t>Plasma</a:t>
            </a:r>
          </a:p>
          <a:p>
            <a:pPr marL="495300" indent="-495300"/>
            <a:endParaRPr lang="en-US" sz="2600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algn="ctr">
              <a:buFont typeface="Wingdings" pitchFamily="2" charset="2"/>
              <a:buNone/>
            </a:pPr>
            <a:endParaRPr lang="en-US" sz="2600" b="1">
              <a:solidFill>
                <a:schemeClr val="tx2"/>
              </a:solidFill>
            </a:endParaRPr>
          </a:p>
          <a:p>
            <a:pPr marL="495300" indent="-495300" algn="ctr">
              <a:buFont typeface="Wingdings" pitchFamily="2" charset="2"/>
              <a:buNone/>
            </a:pPr>
            <a:r>
              <a:rPr lang="en-US" sz="2600" b="1">
                <a:solidFill>
                  <a:schemeClr val="tx2"/>
                </a:solidFill>
              </a:rPr>
              <a:t>Ancient</a:t>
            </a:r>
          </a:p>
          <a:p>
            <a:pPr marL="495300" indent="-495300" algn="ctr">
              <a:buFont typeface="Wingdings" pitchFamily="2" charset="2"/>
              <a:buNone/>
            </a:pPr>
            <a:endParaRPr lang="en-US" sz="2600">
              <a:solidFill>
                <a:schemeClr val="tx2"/>
              </a:solidFill>
            </a:endParaRPr>
          </a:p>
          <a:p>
            <a:pPr marL="495300" indent="-495300" algn="ctr"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Four </a:t>
            </a:r>
            <a:r>
              <a:rPr lang="en-US" sz="2600" b="1">
                <a:solidFill>
                  <a:schemeClr val="tx2"/>
                </a:solidFill>
              </a:rPr>
              <a:t>elements </a:t>
            </a:r>
            <a:r>
              <a:rPr lang="en-US" sz="2600">
                <a:solidFill>
                  <a:schemeClr val="tx2"/>
                </a:solidFill>
              </a:rPr>
              <a:t>of matter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>
                <a:solidFill>
                  <a:schemeClr val="tx2"/>
                </a:solidFill>
              </a:rPr>
              <a:t>Earth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>
                <a:solidFill>
                  <a:schemeClr val="tx2"/>
                </a:solidFill>
              </a:rPr>
              <a:t>Water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>
                <a:solidFill>
                  <a:schemeClr val="tx2"/>
                </a:solidFill>
              </a:rPr>
              <a:t>Air</a:t>
            </a:r>
          </a:p>
          <a:p>
            <a:pPr marL="763588" lvl="1" indent="-419100">
              <a:buFont typeface="Wingdings" pitchFamily="2" charset="2"/>
              <a:buAutoNum type="arabicPeriod"/>
            </a:pPr>
            <a:r>
              <a:rPr lang="en-US" sz="2200">
                <a:solidFill>
                  <a:schemeClr val="tx2"/>
                </a:solidFill>
              </a:rPr>
              <a:t>Fire</a:t>
            </a:r>
          </a:p>
          <a:p>
            <a:pPr marL="495300" indent="-495300"/>
            <a:endParaRPr lang="en-US" sz="2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Some materials do not fit neatly into a state classification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00200"/>
            <a:ext cx="6858000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2" name="Picture 6" descr="th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810000"/>
            <a:ext cx="2857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3" name="Cornstarch Short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8100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state of matter depend on temperature and other factors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Cassini-Huygens Titan Probe</a:t>
            </a:r>
          </a:p>
          <a:p>
            <a:pPr lvl="1"/>
            <a:r>
              <a:rPr lang="en-US" dirty="0"/>
              <a:t>Ammonia: Melts at -78 °C, boils at -33.5 °C </a:t>
            </a:r>
          </a:p>
        </p:txBody>
      </p:sp>
      <p:pic>
        <p:nvPicPr>
          <p:cNvPr id="49157" name="Picture 5" descr="surface details at Tit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28130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1" name="Picture 9" descr="cassini_huygens_art_at-titan_600x4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3581400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3" name="Picture 11" descr="C:\Users\mw22.PHYSICS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743200"/>
            <a:ext cx="1420812" cy="283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of State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1066800"/>
          </a:xfrm>
        </p:spPr>
        <p:txBody>
          <a:bodyPr/>
          <a:lstStyle/>
          <a:p>
            <a:r>
              <a:rPr lang="en-US" sz="2200"/>
              <a:t>State is a function of temperature (and pressure).</a:t>
            </a:r>
          </a:p>
          <a:p>
            <a:r>
              <a:rPr lang="en-US" sz="2200"/>
              <a:t>Different materials change state at different temperatures.</a:t>
            </a:r>
          </a:p>
        </p:txBody>
      </p:sp>
      <p:pic>
        <p:nvPicPr>
          <p:cNvPr id="47151" name="Picture 47" descr="table_12_1propert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19400"/>
            <a:ext cx="4876800" cy="2763838"/>
          </a:xfrm>
          <a:prstGeom prst="rect">
            <a:avLst/>
          </a:prstGeom>
          <a:noFill/>
        </p:spPr>
      </p:pic>
      <p:pic>
        <p:nvPicPr>
          <p:cNvPr id="47153" name="Picture 49" descr="l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67200"/>
            <a:ext cx="323418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54" name="Rectangle 50"/>
          <p:cNvSpPr>
            <a:spLocks noChangeArrowheads="1"/>
          </p:cNvSpPr>
          <p:nvPr/>
        </p:nvSpPr>
        <p:spPr bwMode="auto">
          <a:xfrm>
            <a:off x="1371600" y="4343400"/>
            <a:ext cx="2590800" cy="228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>
            <a:off x="0" y="6491288"/>
            <a:ext cx="459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Balloon in liquid Nitrogen: air phase change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4" grpId="0" animBg="1"/>
      <p:bldP spid="47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 unknown solid melts at -50 degrees.  Which of the following would most likely be its boiling point?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581400" cy="25146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-120 degrees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0 degrees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/>
              <a:t>90 degrees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dirty="0" smtClean="0"/>
              <a:t>1,000 </a:t>
            </a:r>
            <a:r>
              <a:rPr lang="en-US" dirty="0"/>
              <a:t>degrees</a:t>
            </a:r>
          </a:p>
          <a:p>
            <a:pPr marL="571500" indent="-571500"/>
            <a:endParaRPr lang="en-US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31925" y="4684713"/>
            <a:ext cx="5959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temperatures at which substance transform from solid to liquid and liquid to gas give information about the strength of the bonds holding the material together.</a:t>
            </a:r>
          </a:p>
        </p:txBody>
      </p:sp>
      <p:pic>
        <p:nvPicPr>
          <p:cNvPr id="69637" name="Picture 5" descr="table_12_1proper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800600" cy="27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914400"/>
          </a:xfrm>
          <a:noFill/>
          <a:ln/>
        </p:spPr>
        <p:txBody>
          <a:bodyPr lIns="92075" tIns="46037" rIns="92075" bIns="46037"/>
          <a:lstStyle/>
          <a:p>
            <a:r>
              <a:rPr lang="en-US"/>
              <a:t> Response to forces that deform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3429000" cy="1905000"/>
          </a:xfrm>
          <a:noFill/>
          <a:ln/>
        </p:spPr>
        <p:txBody>
          <a:bodyPr lIns="92075" tIns="46037" rIns="92075" bIns="46037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Which forces do</a:t>
            </a:r>
          </a:p>
          <a:p>
            <a:pPr lvl="1">
              <a:lnSpc>
                <a:spcPct val="90000"/>
              </a:lnSpc>
            </a:pPr>
            <a:r>
              <a:rPr lang="en-US" sz="2200" b="1"/>
              <a:t>Solids</a:t>
            </a:r>
            <a:r>
              <a:rPr lang="en-US" sz="2200"/>
              <a:t> resist?</a:t>
            </a:r>
          </a:p>
          <a:p>
            <a:pPr lvl="1">
              <a:lnSpc>
                <a:spcPct val="90000"/>
              </a:lnSpc>
            </a:pPr>
            <a:r>
              <a:rPr lang="en-US" sz="2200" b="1"/>
              <a:t>Liquids</a:t>
            </a:r>
            <a:r>
              <a:rPr lang="en-US" sz="2200"/>
              <a:t> resist?</a:t>
            </a:r>
          </a:p>
          <a:p>
            <a:pPr lvl="1">
              <a:lnSpc>
                <a:spcPct val="90000"/>
              </a:lnSpc>
            </a:pPr>
            <a:r>
              <a:rPr lang="en-US" sz="2200" b="1"/>
              <a:t>Gases</a:t>
            </a:r>
            <a:r>
              <a:rPr lang="en-US" sz="2200"/>
              <a:t> resist?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371600"/>
            <a:ext cx="5672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Compression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05200" y="34290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Tension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638800" y="34290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Shear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97850" cy="1219200"/>
          </a:xfrm>
        </p:spPr>
        <p:txBody>
          <a:bodyPr/>
          <a:lstStyle/>
          <a:p>
            <a:r>
              <a:rPr lang="en-US"/>
              <a:t>Deformation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324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Elastic deformation:  object returns to its original shape after the deforming force is removed.</a:t>
            </a:r>
          </a:p>
          <a:p>
            <a:pPr>
              <a:lnSpc>
                <a:spcPct val="90000"/>
              </a:lnSpc>
            </a:pPr>
            <a:r>
              <a:rPr lang="en-US" sz="2100"/>
              <a:t>Plastic deformation:  object retains its new shape when the force is removed.</a:t>
            </a:r>
          </a:p>
          <a:p>
            <a:pPr>
              <a:lnSpc>
                <a:spcPct val="90000"/>
              </a:lnSpc>
            </a:pPr>
            <a:r>
              <a:rPr lang="en-US" sz="2100"/>
              <a:t>Elastic limit:  transition point between elastic and plastic deformation for a material.</a:t>
            </a:r>
          </a:p>
          <a:p>
            <a:pPr>
              <a:lnSpc>
                <a:spcPct val="90000"/>
              </a:lnSpc>
            </a:pPr>
            <a:r>
              <a:rPr lang="en-US" sz="2100"/>
              <a:t>elastic constant = force / deformation</a:t>
            </a:r>
          </a:p>
        </p:txBody>
      </p:sp>
      <p:pic>
        <p:nvPicPr>
          <p:cNvPr id="29701" name="Picture 5" descr="Edgerton, Harold - Driving the Golf 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32004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5" name="Picture 9" descr="Wes_Fesler_kicks_footb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14800"/>
            <a:ext cx="193040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7" name="Picture 11" descr="fend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/>
              <a:t>The color of an object gives information about its composition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029200"/>
          </a:xfrm>
          <a:noFill/>
          <a:ln/>
        </p:spPr>
        <p:txBody>
          <a:bodyPr lIns="92075" tIns="46037" rIns="92075" bIns="46037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The color of an object is determined by what wavelengths of light it reflects (or emits)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Examples:  Tomatoes reflect red light, and absorb other colors.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Clover reflects green colors, absorbs others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24597" name="Picture 21" descr="http://collectingtokens.files.wordpress.com/2007/08/tomato_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14116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9" name="Picture 23" descr="http://www.ruralni.gov.uk/clove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3352800" cy="250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 dirty="0"/>
              <a:t>The s</a:t>
            </a:r>
            <a:r>
              <a:rPr lang="en-US" dirty="0" smtClean="0"/>
              <a:t>pectrum of light source is a measure of which wavelengths are present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962400"/>
          </a:xfrm>
          <a:noFill/>
          <a:ln/>
        </p:spPr>
        <p:txBody>
          <a:bodyPr lIns="92075" tIns="46037" rIns="92075" bIns="46037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b="1" dirty="0"/>
              <a:t>continuous spectrum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b="1" dirty="0"/>
          </a:p>
          <a:p>
            <a:pPr>
              <a:lnSpc>
                <a:spcPct val="80000"/>
              </a:lnSpc>
            </a:pPr>
            <a:r>
              <a:rPr lang="en-US" sz="2600" b="1" dirty="0"/>
              <a:t>discrete spectrum</a:t>
            </a:r>
            <a:r>
              <a:rPr lang="en-US" sz="2600" dirty="0"/>
              <a:t> -- only a few specific colors</a:t>
            </a:r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Discrete absorption spectrum – All colors but a few lines</a:t>
            </a:r>
          </a:p>
        </p:txBody>
      </p:sp>
      <p:pic>
        <p:nvPicPr>
          <p:cNvPr id="24581" name="Picture 5" descr="sp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6553200" cy="3270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3886200"/>
            <a:ext cx="6553200" cy="327025"/>
            <a:chOff x="0" y="2928"/>
            <a:chExt cx="5760" cy="288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ltGray">
            <a:xfrm>
              <a:off x="0" y="2928"/>
              <a:ext cx="5760" cy="28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ltGray">
            <a:xfrm>
              <a:off x="240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ltGray">
            <a:xfrm>
              <a:off x="288" y="2928"/>
              <a:ext cx="0" cy="288"/>
            </a:xfrm>
            <a:prstGeom prst="line">
              <a:avLst/>
            </a:prstGeom>
            <a:noFill/>
            <a:ln w="9525">
              <a:solidFill>
                <a:srgbClr val="9900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ltGray">
            <a:xfrm>
              <a:off x="864" y="2928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ltGray">
            <a:xfrm>
              <a:off x="1824" y="2928"/>
              <a:ext cx="0" cy="288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ltGray">
            <a:xfrm>
              <a:off x="2352" y="2928"/>
              <a:ext cx="0" cy="288"/>
            </a:xfrm>
            <a:prstGeom prst="line">
              <a:avLst/>
            </a:prstGeom>
            <a:noFill/>
            <a:ln w="952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ltGray">
            <a:xfrm>
              <a:off x="2496" y="2928"/>
              <a:ext cx="0" cy="288"/>
            </a:xfrm>
            <a:prstGeom prst="line">
              <a:avLst/>
            </a:prstGeom>
            <a:noFill/>
            <a:ln w="9525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ltGray">
            <a:xfrm>
              <a:off x="3552" y="2928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ltGray">
            <a:xfrm>
              <a:off x="4704" y="2928"/>
              <a:ext cx="0" cy="28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ltGray">
            <a:xfrm>
              <a:off x="5232" y="2928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4594" name="Picture 18" descr="solar_sp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05400"/>
            <a:ext cx="6553200" cy="327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The Physical Properties of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8118" y="381000"/>
            <a:ext cx="64472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Misconception of the Week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 sky blue?</a:t>
            </a:r>
            <a:endParaRPr lang="en-US" dirty="0"/>
          </a:p>
        </p:txBody>
      </p:sp>
      <p:pic>
        <p:nvPicPr>
          <p:cNvPr id="108548" name="Picture 4" descr="Blue sky from scattered 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2552700" cy="1743076"/>
          </a:xfrm>
          <a:prstGeom prst="rect">
            <a:avLst/>
          </a:prstGeom>
          <a:noFill/>
        </p:spPr>
      </p:pic>
      <p:pic>
        <p:nvPicPr>
          <p:cNvPr id="108550" name="Picture 6" descr="Sun red at sun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91000"/>
            <a:ext cx="3200400" cy="18097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3124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 sky red?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/>
              <a:t>Why is the sky blue?</a:t>
            </a:r>
          </a:p>
        </p:txBody>
      </p:sp>
      <p:pic>
        <p:nvPicPr>
          <p:cNvPr id="27654" name="Picture 6" descr="timpano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smTimpS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19600"/>
            <a:ext cx="3429000" cy="133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572000" cy="4038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Sunlight contains a continuous spectrum of all visible colors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Blue </a:t>
            </a:r>
            <a:r>
              <a:rPr lang="en-US" sz="2600" dirty="0"/>
              <a:t>light is more easily scattered to the side by air molecules than other colors. 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 sun is red in the evening because the light travels through more atmosphere, and more of the blue light is scattered </a:t>
            </a:r>
            <a:r>
              <a:rPr lang="en-US" sz="2600" dirty="0" smtClean="0"/>
              <a:t>to the side </a:t>
            </a:r>
            <a:r>
              <a:rPr lang="en-US" sz="2600" dirty="0"/>
              <a:t>before it gets to you.</a:t>
            </a:r>
          </a:p>
        </p:txBody>
      </p:sp>
      <p:pic>
        <p:nvPicPr>
          <p:cNvPr id="27658" name="Picture 10" descr="spe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019800"/>
            <a:ext cx="6553200" cy="32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1219200"/>
          </a:xfrm>
          <a:noFill/>
          <a:ln/>
        </p:spPr>
        <p:txBody>
          <a:bodyPr lIns="92075" tIns="46037" rIns="92075" bIns="46037"/>
          <a:lstStyle/>
          <a:p>
            <a:r>
              <a:rPr lang="en-US"/>
              <a:t>Electrical Conductivity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4953000"/>
          </a:xfrm>
          <a:noFill/>
          <a:ln/>
        </p:spPr>
        <p:txBody>
          <a:bodyPr lIns="92075" tIns="46037" rIns="92075" bIns="46037"/>
          <a:lstStyle/>
          <a:p>
            <a:r>
              <a:rPr lang="en-US" sz="2600" b="1" dirty="0"/>
              <a:t>Conductor</a:t>
            </a:r>
            <a:r>
              <a:rPr lang="en-US" sz="2600" dirty="0"/>
              <a:t> - electric current flows easily</a:t>
            </a:r>
          </a:p>
          <a:p>
            <a:pPr>
              <a:lnSpc>
                <a:spcPct val="85000"/>
              </a:lnSpc>
            </a:pPr>
            <a:endParaRPr lang="en-US" sz="2600" dirty="0"/>
          </a:p>
          <a:p>
            <a:pPr>
              <a:lnSpc>
                <a:spcPct val="85000"/>
              </a:lnSpc>
            </a:pPr>
            <a:r>
              <a:rPr lang="en-US" sz="2600" b="1" dirty="0"/>
              <a:t>Nonconductor -</a:t>
            </a:r>
            <a:r>
              <a:rPr lang="en-US" sz="2600" dirty="0"/>
              <a:t> resists flow of current (insulator)</a:t>
            </a:r>
          </a:p>
          <a:p>
            <a:pPr lvl="1">
              <a:lnSpc>
                <a:spcPct val="85000"/>
              </a:lnSpc>
            </a:pPr>
            <a:endParaRPr lang="en-US" sz="2200" dirty="0"/>
          </a:p>
          <a:p>
            <a:pPr>
              <a:lnSpc>
                <a:spcPct val="85000"/>
              </a:lnSpc>
            </a:pPr>
            <a:r>
              <a:rPr lang="en-US" sz="2600" b="1" dirty="0"/>
              <a:t>Semiconductors</a:t>
            </a:r>
            <a:r>
              <a:rPr lang="en-US" sz="2600" dirty="0"/>
              <a:t> - allow current under special conditions</a:t>
            </a:r>
          </a:p>
          <a:p>
            <a:pPr>
              <a:lnSpc>
                <a:spcPct val="85000"/>
              </a:lnSpc>
            </a:pPr>
            <a:endParaRPr lang="en-US" sz="2600" dirty="0"/>
          </a:p>
          <a:p>
            <a:pPr>
              <a:lnSpc>
                <a:spcPct val="85000"/>
              </a:lnSpc>
            </a:pPr>
            <a:r>
              <a:rPr lang="en-US" sz="2600" b="1" dirty="0"/>
              <a:t>Ionic materials</a:t>
            </a:r>
            <a:r>
              <a:rPr lang="en-US" sz="2600" dirty="0"/>
              <a:t> - nonconductors that become   conductors when liquid or dissolved in water</a:t>
            </a:r>
          </a:p>
          <a:p>
            <a:pPr>
              <a:lnSpc>
                <a:spcPct val="85000"/>
              </a:lnSpc>
            </a:pPr>
            <a:endParaRPr lang="en-US" sz="2600" dirty="0"/>
          </a:p>
          <a:p>
            <a:pPr>
              <a:lnSpc>
                <a:spcPct val="85000"/>
              </a:lnSpc>
            </a:pPr>
            <a:r>
              <a:rPr lang="en-US" sz="2600" b="1" dirty="0"/>
              <a:t>Nonionic</a:t>
            </a:r>
            <a:r>
              <a:rPr lang="en-US" sz="2600" dirty="0"/>
              <a:t> - nonconductor when liquid or 			     dissolved in water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97850" cy="1219200"/>
          </a:xfrm>
        </p:spPr>
        <p:txBody>
          <a:bodyPr/>
          <a:lstStyle/>
          <a:p>
            <a:r>
              <a:rPr lang="en-US"/>
              <a:t>Density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67818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Objects normally contract when cooled.  What happens to the density?  Why?</a:t>
            </a:r>
          </a:p>
          <a:p>
            <a:pPr>
              <a:lnSpc>
                <a:spcPct val="90000"/>
              </a:lnSpc>
            </a:pPr>
            <a:r>
              <a:rPr lang="en-US" sz="2100"/>
              <a:t>Water is an exception.  It expands as it changes to a solid, so ice is less dense than liquid water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is good; Otherwise ice would sink and the planet would freeze over.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648200" y="2971800"/>
            <a:ext cx="839788" cy="8397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343400" y="3848100"/>
            <a:ext cx="15700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/>
              <a:t>Styrofoam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133600" y="2971800"/>
            <a:ext cx="839788" cy="839788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133600" y="3848100"/>
            <a:ext cx="825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/>
              <a:t>steel</a:t>
            </a:r>
          </a:p>
        </p:txBody>
      </p:sp>
      <p:graphicFrame>
        <p:nvGraphicFramePr>
          <p:cNvPr id="19466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38400" y="1409700"/>
          <a:ext cx="4259263" cy="1319213"/>
        </p:xfrm>
        <a:graphic>
          <a:graphicData uri="http://schemas.openxmlformats.org/presentationml/2006/ole">
            <p:oleObj spid="_x0000_s19466" name="Equation" r:id="rId5" imgW="1699920" imgH="533160" progId="">
              <p:embed/>
            </p:oleObj>
          </a:graphicData>
        </a:graphic>
      </p:graphicFrame>
      <p:pic>
        <p:nvPicPr>
          <p:cNvPr id="19467" name="Picture 11" descr="Icebe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343400"/>
            <a:ext cx="1857375" cy="25146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ball bearing and a cannonball are made of the same material. </a:t>
            </a:r>
          </a:p>
        </p:txBody>
      </p:sp>
      <p:sp>
        <p:nvSpPr>
          <p:cNvPr id="645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3352800" cy="29718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100"/>
              <a:t>The cannonball will be more dense than the bearing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100"/>
              <a:t>The two objects will have the same density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100"/>
              <a:t>The bearing will be more dense than the cannonball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LcParenR"/>
            </a:pPr>
            <a:endParaRPr lang="en-US" sz="2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classify matter according to </a:t>
            </a:r>
          </a:p>
          <a:p>
            <a:pPr lvl="1"/>
            <a:r>
              <a:rPr lang="en-US"/>
              <a:t>State (solid, liquid, gas, plasma)</a:t>
            </a:r>
          </a:p>
          <a:p>
            <a:pPr lvl="1"/>
            <a:r>
              <a:rPr lang="en-US"/>
              <a:t>Color</a:t>
            </a:r>
          </a:p>
          <a:p>
            <a:pPr lvl="1"/>
            <a:r>
              <a:rPr lang="en-US"/>
              <a:t>Response to force (deformation)</a:t>
            </a:r>
          </a:p>
          <a:p>
            <a:pPr lvl="1"/>
            <a:r>
              <a:rPr lang="en-US"/>
              <a:t>Density</a:t>
            </a:r>
          </a:p>
          <a:p>
            <a:pPr lvl="1"/>
            <a:r>
              <a:rPr lang="en-US"/>
              <a:t>Conductivity</a:t>
            </a:r>
          </a:p>
          <a:p>
            <a:r>
              <a:rPr lang="en-US"/>
              <a:t>Over the next several lectures we will discuss various models that have been used to explain the origin of these properties.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http://upload.wikimedia.org/wikipedia/commons/thumb/1/1f/FD_1.jpg/220px-FD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14800"/>
            <a:ext cx="1697620" cy="18288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239000" cy="1219200"/>
          </a:xfrm>
        </p:spPr>
        <p:txBody>
          <a:bodyPr/>
          <a:lstStyle/>
          <a:p>
            <a:r>
              <a:rPr lang="en-US" dirty="0" smtClean="0"/>
              <a:t>Mathematical Shape of the Week</a:t>
            </a:r>
            <a:br>
              <a:rPr lang="en-US" dirty="0" smtClean="0"/>
            </a:br>
            <a:r>
              <a:rPr lang="en-US" dirty="0" smtClean="0"/>
              <a:t>Crystal Structures</a:t>
            </a:r>
            <a:endParaRPr lang="en-US" dirty="0"/>
          </a:p>
        </p:txBody>
      </p:sp>
      <p:pic>
        <p:nvPicPr>
          <p:cNvPr id="68610" name="Picture 2" descr="http://upload.wikimedia.org/wikipedia/commons/archive/9/90/20080511210808!Amorphous_Carb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524000"/>
            <a:ext cx="2514600" cy="2625948"/>
          </a:xfrm>
          <a:prstGeom prst="rect">
            <a:avLst/>
          </a:prstGeom>
          <a:noFill/>
        </p:spPr>
      </p:pic>
      <p:pic>
        <p:nvPicPr>
          <p:cNvPr id="68612" name="Picture 4" descr="File:Crystallit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752600"/>
            <a:ext cx="1752600" cy="1537368"/>
          </a:xfrm>
          <a:prstGeom prst="rect">
            <a:avLst/>
          </a:prstGeom>
          <a:noFill/>
        </p:spPr>
      </p:pic>
      <p:pic>
        <p:nvPicPr>
          <p:cNvPr id="68614" name="Picture 6" descr="http://upload.wikimedia.org/wikipedia/en/thumb/9/96/TiltAndTwistBoundaries_remade.svg/275px-TiltAndTwistBoundaries_remade.svg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3352800"/>
            <a:ext cx="1595866" cy="2257425"/>
          </a:xfrm>
          <a:prstGeom prst="rect">
            <a:avLst/>
          </a:prstGeom>
          <a:noFill/>
        </p:spPr>
      </p:pic>
      <p:pic>
        <p:nvPicPr>
          <p:cNvPr id="68618" name="Picture 10" descr="http://t1.gstatic.com/images?q=tbn:ANd9GcRh7qDLChSy_UVUj40VpMuUGD4-AbM6LP-r4q1eHZbRkFzh_CU&amp;t=1&amp;usg=__7x2ZAW6J3luNsC7scr--ro9PV7U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5486400"/>
            <a:ext cx="1676400" cy="11759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7400" y="1447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Amorphous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371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Polycrystalline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3" name="Picture 15" descr="C:\Users\10342821\Pictures\diam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800600"/>
            <a:ext cx="4572000" cy="1471145"/>
          </a:xfrm>
          <a:prstGeom prst="rect">
            <a:avLst/>
          </a:prstGeom>
          <a:noFill/>
        </p:spPr>
      </p:pic>
      <p:pic>
        <p:nvPicPr>
          <p:cNvPr id="107523" name="Picture 3" descr="C:\Users\10342821\Pictures\sal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4210050" cy="158115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239000" cy="1219200"/>
          </a:xfrm>
        </p:spPr>
        <p:txBody>
          <a:bodyPr/>
          <a:lstStyle/>
          <a:p>
            <a:r>
              <a:rPr lang="en-US" dirty="0" smtClean="0"/>
              <a:t>Mathematical Shape of the Week</a:t>
            </a:r>
            <a:br>
              <a:rPr lang="en-US" dirty="0" smtClean="0"/>
            </a:br>
            <a:r>
              <a:rPr lang="en-US" dirty="0" smtClean="0"/>
              <a:t>Crystal Structures</a:t>
            </a:r>
            <a:endParaRPr lang="en-US" dirty="0"/>
          </a:p>
        </p:txBody>
      </p:sp>
      <p:pic>
        <p:nvPicPr>
          <p:cNvPr id="68622" name="Picture 14" descr="http://t0.gstatic.com/images?q=tbn:ANd9GcQXZfpZeZseySBLDhRAFLtM2Nyh9ExQjt8ACOnY5KhooPNgfAg&amp;t=1&amp;usg=__eg9AQ5cLO7R5dgBLo4ILn3cNm2M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2190750" cy="2085976"/>
          </a:xfrm>
          <a:prstGeom prst="rect">
            <a:avLst/>
          </a:prstGeom>
          <a:noFill/>
        </p:spPr>
      </p:pic>
      <p:pic>
        <p:nvPicPr>
          <p:cNvPr id="107522" name="Picture 2" descr="Picture of lattice; Click for Big Pictu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447800"/>
            <a:ext cx="1285875" cy="1266826"/>
          </a:xfrm>
          <a:prstGeom prst="rect">
            <a:avLst/>
          </a:prstGeom>
          <a:noFill/>
        </p:spPr>
      </p:pic>
      <p:pic>
        <p:nvPicPr>
          <p:cNvPr id="107525" name="Picture 5" descr="http://t1.gstatic.com/images?q=tbn:ANd9GcSxYK3gGcrllUqWK0fReeucYT4G5cUnyhQjtmAz3feZGxRoLNc&amp;t=1&amp;usg=__RppaQ0WBxnOyizDz-IW7h1SzVnc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200275" cy="2076450"/>
          </a:xfrm>
          <a:prstGeom prst="rect">
            <a:avLst/>
          </a:prstGeom>
          <a:noFill/>
        </p:spPr>
      </p:pic>
      <p:pic>
        <p:nvPicPr>
          <p:cNvPr id="107527" name="Picture 7" descr="http://t3.gstatic.com/images?q=tbn:ANd9GcS0r07VEe3KPm_RjRONrEc3KMw1sRK6zhKRBwbq_j3XWld9UgU&amp;t=1&amp;usg=__ye1zlq39ZCG4fTpHwi0XLI_XpeU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1371600"/>
            <a:ext cx="2276475" cy="20097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are in the course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endParaRPr lang="en-US"/>
          </a:p>
          <a:p>
            <a:pPr marL="571500" indent="-571500">
              <a:lnSpc>
                <a:spcPct val="90000"/>
              </a:lnSpc>
            </a:pPr>
            <a:r>
              <a:rPr lang="en-US"/>
              <a:t>Part I:</a:t>
            </a:r>
            <a:r>
              <a:rPr lang="en-US" b="1"/>
              <a:t> </a:t>
            </a:r>
            <a:r>
              <a:rPr lang="en-US"/>
              <a:t>Why do things move the way they do?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/>
              <a:t>Newtonian View - the laws of force and motion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/>
              <a:t>Conservation laws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/>
              <a:t>Symmetry Principles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/>
              <a:t>Relativistic view</a:t>
            </a:r>
          </a:p>
          <a:p>
            <a:pPr marL="571500" indent="-571500"/>
            <a:r>
              <a:rPr lang="en-US"/>
              <a:t>Part II: What are things made of?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First Model of Matter (Aristotle)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029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4 elements—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Earth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Water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Air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Fire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Everything is made of a combination of these four things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Not a </a:t>
            </a:r>
            <a:r>
              <a:rPr lang="en-US" sz="2600" dirty="0" smtClean="0"/>
              <a:t>great model</a:t>
            </a:r>
            <a:r>
              <a:rPr lang="en-US" sz="2600" dirty="0"/>
              <a:t>, but it gets us started in the right direction: Classification</a:t>
            </a:r>
          </a:p>
        </p:txBody>
      </p:sp>
      <p:pic>
        <p:nvPicPr>
          <p:cNvPr id="10245" name="Picture 5" descr="Ad-Pl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27241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rock-gra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1676400" cy="167640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States of matter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410200"/>
          </a:xfrm>
        </p:spPr>
        <p:txBody>
          <a:bodyPr/>
          <a:lstStyle/>
          <a:p>
            <a:r>
              <a:rPr lang="en-US" sz="2800" b="1"/>
              <a:t>Solid: </a:t>
            </a:r>
            <a:r>
              <a:rPr lang="en-US" sz="2800"/>
              <a:t>resists changes in size or shape, has a fixed volume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 b="1"/>
              <a:t>Liquid: </a:t>
            </a:r>
            <a:r>
              <a:rPr lang="en-US" sz="2800"/>
              <a:t>assumes the shape of its container and resists changes in volume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 b="1"/>
              <a:t>Gas: </a:t>
            </a:r>
            <a:r>
              <a:rPr lang="en-US" sz="2800"/>
              <a:t>expands to fill shape and size of container</a:t>
            </a:r>
          </a:p>
        </p:txBody>
      </p:sp>
      <p:pic>
        <p:nvPicPr>
          <p:cNvPr id="66565" name="Picture 5" descr="Ice%20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62200"/>
            <a:ext cx="857250" cy="923925"/>
          </a:xfrm>
          <a:prstGeom prst="rect">
            <a:avLst/>
          </a:prstGeom>
          <a:noFill/>
        </p:spPr>
      </p:pic>
      <p:pic>
        <p:nvPicPr>
          <p:cNvPr id="66569" name="Picture 9" descr="wooden-box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28800"/>
            <a:ext cx="1354138" cy="1552575"/>
          </a:xfrm>
          <a:prstGeom prst="rect">
            <a:avLst/>
          </a:prstGeom>
          <a:noFill/>
        </p:spPr>
      </p:pic>
      <p:pic>
        <p:nvPicPr>
          <p:cNvPr id="66570" name="Picture 10" descr="drinking_water_gl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91000"/>
            <a:ext cx="1328738" cy="1657350"/>
          </a:xfrm>
          <a:prstGeom prst="rect">
            <a:avLst/>
          </a:prstGeom>
          <a:noFill/>
        </p:spPr>
      </p:pic>
      <p:pic>
        <p:nvPicPr>
          <p:cNvPr id="66571" name="Picture 11" descr="s7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267200"/>
            <a:ext cx="1524000" cy="1524000"/>
          </a:xfrm>
          <a:prstGeom prst="rect">
            <a:avLst/>
          </a:prstGeom>
          <a:noFill/>
        </p:spPr>
      </p:pic>
      <p:pic>
        <p:nvPicPr>
          <p:cNvPr id="66572" name="Picture 12" descr="schlauch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1910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7" name="Picture 61" descr="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600200"/>
            <a:ext cx="1620838" cy="305752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r>
              <a:rPr lang="en-US"/>
              <a:t>States of matter</a:t>
            </a:r>
          </a:p>
        </p:txBody>
      </p:sp>
      <p:sp>
        <p:nvSpPr>
          <p:cNvPr id="14390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Plasma: </a:t>
            </a:r>
            <a:r>
              <a:rPr lang="en-US" sz="2000"/>
              <a:t>ionized gas; electrons become detached from atoms</a:t>
            </a:r>
            <a:br>
              <a:rPr lang="en-US" sz="2000"/>
            </a:br>
            <a:endParaRPr lang="en-US" sz="2000"/>
          </a:p>
        </p:txBody>
      </p:sp>
      <p:pic>
        <p:nvPicPr>
          <p:cNvPr id="14391" name="Picture 55" descr="Fig14_03A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09800"/>
            <a:ext cx="1600200" cy="1600200"/>
          </a:xfrm>
          <a:prstGeom prst="rect">
            <a:avLst/>
          </a:prstGeom>
          <a:noFill/>
        </p:spPr>
      </p:pic>
      <p:pic>
        <p:nvPicPr>
          <p:cNvPr id="14392" name="Picture 56" descr="Fig12_2ePlas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905000"/>
            <a:ext cx="2116138" cy="2209800"/>
          </a:xfrm>
          <a:prstGeom prst="rect">
            <a:avLst/>
          </a:prstGeom>
          <a:noFill/>
        </p:spPr>
      </p:pic>
      <p:pic>
        <p:nvPicPr>
          <p:cNvPr id="14393" name="Picture 57" descr="Dancing-Northern-Lights,-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514850"/>
            <a:ext cx="2590800" cy="1943100"/>
          </a:xfrm>
          <a:prstGeom prst="rect">
            <a:avLst/>
          </a:prstGeom>
          <a:noFill/>
        </p:spPr>
      </p:pic>
      <p:graphicFrame>
        <p:nvGraphicFramePr>
          <p:cNvPr id="14394" name="Object 58"/>
          <p:cNvGraphicFramePr>
            <a:graphicFrameLocks noChangeAspect="1"/>
          </p:cNvGraphicFramePr>
          <p:nvPr/>
        </p:nvGraphicFramePr>
        <p:xfrm>
          <a:off x="3124200" y="4533900"/>
          <a:ext cx="2590800" cy="1931988"/>
        </p:xfrm>
        <a:graphic>
          <a:graphicData uri="http://schemas.openxmlformats.org/presentationml/2006/ole">
            <p:oleObj spid="_x0000_s14394" name="PHOTO-PAINT" r:id="rId9" imgW="5485714" imgH="4088889" progId="">
              <p:embed/>
            </p:oleObj>
          </a:graphicData>
        </a:graphic>
      </p:graphicFrame>
      <p:pic>
        <p:nvPicPr>
          <p:cNvPr id="14395" name="Picture 59" descr="3l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572000"/>
            <a:ext cx="2819400" cy="18796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most common state of matter in the visible universe?</a:t>
            </a:r>
          </a:p>
        </p:txBody>
      </p:sp>
      <p:sp>
        <p:nvSpPr>
          <p:cNvPr id="62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3200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Solid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Liquid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Gas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/>
              <a:t>Plasma</a:t>
            </a:r>
          </a:p>
        </p:txBody>
      </p:sp>
      <p:pic>
        <p:nvPicPr>
          <p:cNvPr id="62471" name="Picture 7" descr="4-earth-sun-b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9718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7696200" y="6019800"/>
            <a:ext cx="522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omic Sans MS" pitchFamily="66" charset="0"/>
              </a:rPr>
              <a:t>Earth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>
            <a:off x="7519988" y="6208713"/>
            <a:ext cx="217487" cy="153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6"/>
  <p:tag name="FONTSIZE" val="19"/>
  <p:tag name="BULLETTYPE" val="ppBulletAlphaLCParen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700643CC6A48A7BD7D817B7E563E31"/>
  <p:tag name="SLIDEID" val="A4700643CC6A48A7BD7D817B7E563E31"/>
  <p:tag name="SLIDEORDER" val="1"/>
  <p:tag name="SLIDETYPE" val="Q"/>
  <p:tag name="DEMOGRAPHIC" val="False"/>
  <p:tag name="SPEEDSCORING" val="False"/>
  <p:tag name="VALUES" val="1¤2¤1"/>
  <p:tag name="QUESTIONALIAS" val="A ball bearing and a cannonball are made of the same material. "/>
  <p:tag name="ANSWERSALIAS" val="The cannonball will be more dense than the bearing¤The two objects will have the same density¤The bearing will be more dense than the cannonba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48"/>
  <p:tag name="FONTSIZE" val="30"/>
  <p:tag name="BULLETTYPE" val="ppBulletAlphaLCParenRigh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8ED6DB9E4364505A322F8A6AA5E80C2"/>
  <p:tag name="SLIDEID" val="08ED6DB9E4364505A322F8A6AA5E80C2"/>
  <p:tag name="SLIDEORDER" val="1"/>
  <p:tag name="SLIDETYPE" val="Q"/>
  <p:tag name="DEMOGRAPHIC" val="False"/>
  <p:tag name="SPEEDSCORING" val="False"/>
  <p:tag name="VALUES" val="1¤1¤1¤2"/>
  <p:tag name="QUESTIONALIAS" val="What is the most common state of matter in the universe?"/>
  <p:tag name="ANSWERSALIAS" val="Solid¤Liquid¤Gas¤Plasma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6047</TotalTime>
  <Words>867</Words>
  <Application>Microsoft Office PowerPoint</Application>
  <PresentationFormat>On-screen Show (4:3)</PresentationFormat>
  <Paragraphs>171</Paragraphs>
  <Slides>24</Slides>
  <Notes>24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Edge</vt:lpstr>
      <vt:lpstr>PHOTO-PAINT</vt:lpstr>
      <vt:lpstr>Equation</vt:lpstr>
      <vt:lpstr>The Physical Properties of Matter</vt:lpstr>
      <vt:lpstr>The Physical Properties of Matter</vt:lpstr>
      <vt:lpstr>Mathematical Shape of the Week Crystal Structures</vt:lpstr>
      <vt:lpstr>Mathematical Shape of the Week Crystal Structures</vt:lpstr>
      <vt:lpstr>Where we are in the course</vt:lpstr>
      <vt:lpstr>The First Model of Matter (Aristotle)</vt:lpstr>
      <vt:lpstr>States of matter</vt:lpstr>
      <vt:lpstr>States of matter</vt:lpstr>
      <vt:lpstr>What is the most common state of matter in the visible universe?</vt:lpstr>
      <vt:lpstr>Over 99% of the visible universe is in the plasma state</vt:lpstr>
      <vt:lpstr>An Interesting Parallel</vt:lpstr>
      <vt:lpstr> Some materials do not fit neatly into a state classification</vt:lpstr>
      <vt:lpstr>The state of matter depend on temperature and other factors</vt:lpstr>
      <vt:lpstr>Changes of State</vt:lpstr>
      <vt:lpstr>An unknown solid melts at -50 degrees.  Which of the following would most likely be its boiling point?</vt:lpstr>
      <vt:lpstr> Response to forces that deform</vt:lpstr>
      <vt:lpstr>Deformation</vt:lpstr>
      <vt:lpstr>The color of an object gives information about its composition</vt:lpstr>
      <vt:lpstr>The spectrum of light source is a measure of which wavelengths are present</vt:lpstr>
      <vt:lpstr>Why is the sky blue?</vt:lpstr>
      <vt:lpstr>Electrical Conductivity</vt:lpstr>
      <vt:lpstr>Density</vt:lpstr>
      <vt:lpstr>A ball bearing and a cannonball are made of the same material. </vt:lpstr>
      <vt:lpstr>Summary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Windows User</cp:lastModifiedBy>
  <cp:revision>65</cp:revision>
  <dcterms:created xsi:type="dcterms:W3CDTF">2005-01-11T04:20:06Z</dcterms:created>
  <dcterms:modified xsi:type="dcterms:W3CDTF">2010-10-12T23:49:58Z</dcterms:modified>
</cp:coreProperties>
</file>