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5" r:id="rId3"/>
  </p:sldMasterIdLst>
  <p:notesMasterIdLst>
    <p:notesMasterId r:id="rId31"/>
  </p:notesMasterIdLst>
  <p:handoutMasterIdLst>
    <p:handoutMasterId r:id="rId32"/>
  </p:handoutMasterIdLst>
  <p:sldIdLst>
    <p:sldId id="292" r:id="rId4"/>
    <p:sldId id="303" r:id="rId5"/>
    <p:sldId id="278" r:id="rId6"/>
    <p:sldId id="300" r:id="rId7"/>
    <p:sldId id="258" r:id="rId8"/>
    <p:sldId id="280" r:id="rId9"/>
    <p:sldId id="279" r:id="rId10"/>
    <p:sldId id="259" r:id="rId11"/>
    <p:sldId id="301" r:id="rId12"/>
    <p:sldId id="261" r:id="rId13"/>
    <p:sldId id="302" r:id="rId14"/>
    <p:sldId id="299" r:id="rId15"/>
    <p:sldId id="295" r:id="rId16"/>
    <p:sldId id="282" r:id="rId17"/>
    <p:sldId id="296" r:id="rId18"/>
    <p:sldId id="284" r:id="rId19"/>
    <p:sldId id="285" r:id="rId20"/>
    <p:sldId id="268" r:id="rId21"/>
    <p:sldId id="277" r:id="rId22"/>
    <p:sldId id="297" r:id="rId23"/>
    <p:sldId id="269" r:id="rId24"/>
    <p:sldId id="270" r:id="rId25"/>
    <p:sldId id="305" r:id="rId26"/>
    <p:sldId id="271" r:id="rId27"/>
    <p:sldId id="272" r:id="rId28"/>
    <p:sldId id="298" r:id="rId29"/>
    <p:sldId id="275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CCFF"/>
    <a:srgbClr val="CC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2C690-561D-4522-9515-B0E773114B38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F89E5-4749-4891-AAE3-48E3619FC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024FBE1-1670-41BD-99EF-8999C98393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1B7D2247-44EF-47CE-A5D8-AF50DB8D0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6C7ED-5233-469E-82EF-D57CE5ECCA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84B8-F4C6-484F-A1FA-126C87DA09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D8783508-080E-43F6-BDB4-BEB8F11B2B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10FE097-3B56-49C3-853E-890FB21CB8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1B65-AFB4-4EEC-AE6A-39E3BA4A0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2E80-D91F-48B7-A12B-617D457A0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3F5A9-9D2A-43B1-AED0-0E685E811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CFCC8-3D20-4708-890F-31696B104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C11F6-7CD7-4DA9-BCBC-07B3D8BC6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C89AF-506B-45DC-AEAF-E3974B9F5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F55E-74F9-4122-AB03-7646279D3B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DF95-C9F4-4BA6-9BE5-137879DD0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AAC7C-ABCC-4711-AAF3-CDA4930C9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12846-AFAB-4C22-A486-0BC278AD1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A6393-86A9-4626-A3CE-8D69406B5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3FA0-B66B-460A-A6F5-6A4159D77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1B7D2247-44EF-47CE-A5D8-AF50DB8D08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F55E-74F9-4122-AB03-7646279D3B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6E0F-85A7-4C3D-82A0-C45745EDD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1955-CE58-4F4B-8E13-4BD48063C8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DC7-EFD1-47D2-9AF1-E9ABFB0880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6E0F-85A7-4C3D-82A0-C45745EDDF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D22B-47D8-4ED5-9F48-8F2C5A13D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9E3F-224B-46BC-9AF0-FB22E1BB63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6035E-1182-499D-BB3A-B84D77B2C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2E83-2D9D-48E0-A393-9FB3B20E70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6C7ED-5233-469E-82EF-D57CE5ECCA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84B8-F4C6-484F-A1FA-126C87DA09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D8783508-080E-43F6-BDB4-BEB8F11B2B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7AD458C-908B-4DE0-9BB1-E747E6EC99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910FE097-3B56-49C3-853E-890FB21CB8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1955-CE58-4F4B-8E13-4BD48063C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DC7-EFD1-47D2-9AF1-E9ABFB088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D22B-47D8-4ED5-9F48-8F2C5A13D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9E3F-224B-46BC-9AF0-FB22E1BB63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6035E-1182-499D-BB3A-B84D77B2C0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2E83-2D9D-48E0-A393-9FB3B20E70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97AD458C-908B-4DE0-9BB1-E747E6EC99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2D37288-24B4-4D6C-93EB-3CF1C66A3E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97AD458C-908B-4DE0-9BB1-E747E6EC991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mw22\Documents\Courses\PS100\Chapter%2015\Electron%20Diffraction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w22\Documents\Courses\PS100\Chapter%2015\Obstacle%20Diffraction%201.wmv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file:///E:\U5FILES\MEDIA\CH05\F05_21.MOV" TargetMode="Externa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w22\Documents\Courses\PS100\Chapter%2015\Uncertainty%20Principle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w22\Documents\Courses\PS100\Chapter%2015\Rutherford%20Small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mw22\Documents\Courses\PS100\Chapter%2015\Single%20Slit%20Diffraction%204.wmv" TargetMode="External"/><Relationship Id="rId2" Type="http://schemas.openxmlformats.org/officeDocument/2006/relationships/video" Target="file:///C:\Users\mw22\Documents\Courses\PS100\Chapter%2015\Single%20Slit%20Diffraction%201.wmv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</a:rPr>
              <a:t>Chapter 15: Duality of Matter</a:t>
            </a:r>
            <a:endParaRPr lang="en-US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629400" y="5562600"/>
            <a:ext cx="2365375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Did you read chapter 15</a:t>
            </a:r>
          </a:p>
          <a:p>
            <a:pPr marL="342900" indent="-342900"/>
            <a:r>
              <a:rPr lang="en-US" sz="1600"/>
              <a:t>before coming to class?</a:t>
            </a:r>
          </a:p>
          <a:p>
            <a:pPr marL="342900" indent="-342900"/>
            <a:r>
              <a:rPr lang="en-US" sz="400"/>
              <a:t> </a:t>
            </a:r>
          </a:p>
          <a:p>
            <a:pPr marL="800100" lvl="1" indent="-342900">
              <a:buFontTx/>
              <a:buAutoNum type="alphaUcPeriod"/>
            </a:pPr>
            <a:r>
              <a:rPr lang="en-US" sz="1600"/>
              <a:t>Yes</a:t>
            </a:r>
          </a:p>
          <a:p>
            <a:pPr marL="800100" lvl="1" indent="-342900">
              <a:buFontTx/>
              <a:buAutoNum type="alphaUcPeriod"/>
            </a:pPr>
            <a:r>
              <a:rPr lang="en-US" sz="1600"/>
              <a:t>No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are electrons really waves?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4213" cy="2366963"/>
          </a:xfrm>
        </p:spPr>
        <p:txBody>
          <a:bodyPr/>
          <a:lstStyle/>
          <a:p>
            <a:r>
              <a:rPr lang="en-US" sz="2600" dirty="0"/>
              <a:t>Let’s see if they diffract.  We need slits about the size of the electron wavelength </a:t>
            </a:r>
            <a:r>
              <a:rPr lang="en-US" sz="2600" dirty="0" smtClean="0"/>
              <a:t>(~10</a:t>
            </a:r>
            <a:r>
              <a:rPr lang="en-US" sz="2600" baseline="30000" dirty="0" smtClean="0"/>
              <a:t>-10 </a:t>
            </a:r>
            <a:r>
              <a:rPr lang="en-US" sz="2600" dirty="0"/>
              <a:t>m) to witness it.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782888"/>
            <a:ext cx="5276850" cy="361791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How do you make a slit that small?  You </a:t>
            </a:r>
            <a:r>
              <a:rPr lang="en-US" sz="2600" dirty="0" smtClean="0"/>
              <a:t>can’t manufacture one, but nature provides something we can use: </a:t>
            </a:r>
            <a:r>
              <a:rPr lang="en-US" sz="2600" dirty="0"/>
              <a:t>the space between atoms in a crystal.</a:t>
            </a:r>
          </a:p>
          <a:p>
            <a:r>
              <a:rPr lang="en-US" sz="2600" dirty="0"/>
              <a:t>Fire an electron beam at a crystal and we DO get diffraction </a:t>
            </a:r>
            <a:r>
              <a:rPr lang="en-US" sz="2600" dirty="0" smtClean="0"/>
              <a:t>and interference patterns!  </a:t>
            </a:r>
            <a:r>
              <a:rPr lang="en-US" sz="2600" dirty="0"/>
              <a:t>Electrons ARE waves!</a:t>
            </a:r>
          </a:p>
        </p:txBody>
      </p:sp>
      <p:pic>
        <p:nvPicPr>
          <p:cNvPr id="9223" name="Picture 7" descr="Electron diffraction 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3048000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ctron Diffrac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electron wavelength is useful in electron microscopes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Diffraction limits how small you can see with an optical microscope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objects are about the size of the wavelength of light, light diffracts around the object so you can’t get a clear image</a:t>
            </a:r>
            <a:r>
              <a:rPr lang="en-US" dirty="0" smtClean="0"/>
              <a:t>.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Electron wavelengths can be 1/1000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the size of optical wavelengths.  So using electron beams we can “see” things 1000 times smaller with the same clarity.</a:t>
            </a:r>
          </a:p>
        </p:txBody>
      </p:sp>
      <p:pic>
        <p:nvPicPr>
          <p:cNvPr id="53252" name="Obstacle Diffractio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95600"/>
            <a:ext cx="280272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concept of a probability distribution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505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223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waves, we can use the amplitude as a measure of where the wave “is”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934200" cy="369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double slit experiment using electrons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0386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038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Electrons are detected like particles, but the places that they are detected show interference </a:t>
            </a:r>
            <a:r>
              <a:rPr lang="en-US" dirty="0" smtClean="0"/>
              <a:t>patterns.</a:t>
            </a:r>
          </a:p>
          <a:p>
            <a:r>
              <a:rPr lang="en-US" dirty="0" smtClean="0"/>
              <a:t>This is essentially the same behavior we observed with photons!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which slit does the electron go through?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05000"/>
            <a:ext cx="4953000" cy="4141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5029200" y="1981200"/>
          <a:ext cx="1536700" cy="3886200"/>
        </p:xfrm>
        <a:graphic>
          <a:graphicData uri="http://schemas.openxmlformats.org/presentationml/2006/ole">
            <p:oleObj spid="_x0000_s37904" name="PHOTO-PAINT" r:id="rId5" imgW="1536508" imgH="3415873" progId="CorelPhotoPaint.Image.12">
              <p:embed/>
            </p:oleObj>
          </a:graphicData>
        </a:graphic>
      </p:graphicFrame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4038600" y="1524000"/>
            <a:ext cx="3048000" cy="2362200"/>
            <a:chOff x="2544" y="960"/>
            <a:chExt cx="1920" cy="1488"/>
          </a:xfrm>
        </p:grpSpPr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2544" y="2016"/>
              <a:ext cx="96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2592" y="992"/>
              <a:ext cx="1104" cy="1024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384" y="160"/>
                </a:cxn>
                <a:cxn ang="0">
                  <a:pos x="960" y="64"/>
                </a:cxn>
                <a:cxn ang="0">
                  <a:pos x="1104" y="64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cubicBezTo>
                    <a:pt x="112" y="672"/>
                    <a:pt x="224" y="320"/>
                    <a:pt x="384" y="160"/>
                  </a:cubicBezTo>
                  <a:cubicBezTo>
                    <a:pt x="544" y="0"/>
                    <a:pt x="840" y="80"/>
                    <a:pt x="960" y="64"/>
                  </a:cubicBezTo>
                  <a:cubicBezTo>
                    <a:pt x="1080" y="48"/>
                    <a:pt x="1092" y="56"/>
                    <a:pt x="1104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3696" y="960"/>
              <a:ext cx="768" cy="432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99CCF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obliqu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000" dirty="0"/>
                <a:t>Electron Detector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 depend on how and what we measure.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measure</a:t>
            </a:r>
            <a:r>
              <a:rPr lang="en-US" dirty="0"/>
              <a:t> which hole the electron goes through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wave-like behavior.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33CC33"/>
                </a:solidFill>
                <a:sym typeface="Wingdings" pitchFamily="2" charset="2"/>
              </a:rPr>
              <a:t>Do measure</a:t>
            </a:r>
            <a:r>
              <a:rPr lang="en-US" dirty="0">
                <a:sym typeface="Wingdings" pitchFamily="2" charset="2"/>
              </a:rPr>
              <a:t> which hole the electron goes through  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particle-like behavior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 </a:t>
            </a:r>
            <a:r>
              <a:rPr lang="en-US" dirty="0">
                <a:sym typeface="Wingdings" pitchFamily="2" charset="2"/>
              </a:rPr>
              <a:t>the electron behaves depends on whether it is </a:t>
            </a:r>
            <a:r>
              <a:rPr lang="en-US" dirty="0" smtClean="0">
                <a:sym typeface="Wingdings" pitchFamily="2" charset="2"/>
              </a:rPr>
              <a:t>observed.</a:t>
            </a:r>
          </a:p>
          <a:p>
            <a:pPr lvl="1"/>
            <a:r>
              <a:rPr lang="en-US" dirty="0" smtClean="0"/>
              <a:t>Deep thought: How does one study an unobserved electron.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We have found the truth; and the truth makes no sense. (G. K. Chesterton)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</a:t>
            </a:r>
            <a:r>
              <a:rPr lang="en-US" dirty="0"/>
              <a:t>is </a:t>
            </a:r>
            <a:r>
              <a:rPr lang="en-US" dirty="0" smtClean="0"/>
              <a:t>waving</a:t>
            </a:r>
            <a:r>
              <a:rPr lang="en-US" dirty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038600" cy="4686300"/>
          </a:xfrm>
        </p:spPr>
        <p:txBody>
          <a:bodyPr/>
          <a:lstStyle/>
          <a:p>
            <a:r>
              <a:rPr lang="en-US" sz="1800" dirty="0" smtClean="0"/>
              <a:t>The mass of the particle </a:t>
            </a:r>
            <a:r>
              <a:rPr lang="en-US" sz="1800" b="1" i="1" dirty="0" smtClean="0">
                <a:solidFill>
                  <a:srgbClr val="FF0000"/>
                </a:solidFill>
              </a:rPr>
              <a:t>is not </a:t>
            </a:r>
            <a:r>
              <a:rPr lang="en-US" sz="1800" dirty="0" smtClean="0"/>
              <a:t>spread out and mechanically oscillating.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“wave” is interpreted as being the </a:t>
            </a:r>
            <a:r>
              <a:rPr lang="en-US" sz="1800" i="1" dirty="0"/>
              <a:t>probability</a:t>
            </a:r>
            <a:r>
              <a:rPr lang="en-US" sz="1800" dirty="0"/>
              <a:t> of </a:t>
            </a:r>
            <a:r>
              <a:rPr lang="en-US" sz="1800" i="1" dirty="0"/>
              <a:t>locating the particle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dirty="0" smtClean="0"/>
              <a:t>High amplitude corresponds to high probability of detection.</a:t>
            </a:r>
            <a:endParaRPr lang="en-US" sz="1800" dirty="0"/>
          </a:p>
          <a:p>
            <a:r>
              <a:rPr lang="en-US" sz="1800" dirty="0"/>
              <a:t>It </a:t>
            </a:r>
            <a:r>
              <a:rPr lang="en-US" sz="1800" dirty="0" smtClean="0"/>
              <a:t>propagates </a:t>
            </a:r>
            <a:r>
              <a:rPr lang="en-US" sz="1800" dirty="0"/>
              <a:t>like a pure wave with diffraction, interference, refraction, etc.</a:t>
            </a:r>
          </a:p>
          <a:p>
            <a:r>
              <a:rPr lang="en-US" sz="1800" dirty="0"/>
              <a:t>Somehow </a:t>
            </a:r>
            <a:r>
              <a:rPr lang="en-US" sz="1800" dirty="0" smtClean="0"/>
              <a:t>electrons </a:t>
            </a:r>
            <a:r>
              <a:rPr lang="en-US" sz="1800" dirty="0"/>
              <a:t>“know” about the existence of both slits even when we cannot prove that they ever go through more than one slit at a time.</a:t>
            </a:r>
          </a:p>
          <a:p>
            <a:r>
              <a:rPr lang="en-US" sz="1800" dirty="0"/>
              <a:t>Clearly we need another model.</a:t>
            </a:r>
          </a:p>
        </p:txBody>
      </p:sp>
      <p:pic>
        <p:nvPicPr>
          <p:cNvPr id="66562" name="Picture 2" descr="http://go2.wordpress.com/?id=725X1342&amp;site=danielsmw.wordpress.com&amp;url=http%3A%2F%2Fsuperstruny.aspweb.cz%2Fimages%2Ffyzika%2Fquantum%2Fquantum_sp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495800" cy="3352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Schodinger’s</a:t>
            </a:r>
            <a:r>
              <a:rPr lang="en-US" dirty="0"/>
              <a:t> </a:t>
            </a:r>
            <a:r>
              <a:rPr lang="en-US" dirty="0" smtClean="0"/>
              <a:t>wave mechanics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382000" cy="1295400"/>
          </a:xfrm>
        </p:spPr>
        <p:txBody>
          <a:bodyPr/>
          <a:lstStyle/>
          <a:p>
            <a:r>
              <a:rPr lang="en-US"/>
              <a:t>I don't like it and I'm sorry I ever had anything to do with it. </a:t>
            </a:r>
          </a:p>
        </p:txBody>
      </p:sp>
      <p:pic>
        <p:nvPicPr>
          <p:cNvPr id="25605" name="Picture 5" descr="Schrod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2479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62000" y="2819400"/>
          <a:ext cx="5041900" cy="739775"/>
        </p:xfrm>
        <a:graphic>
          <a:graphicData uri="http://schemas.openxmlformats.org/presentationml/2006/ole">
            <p:oleObj spid="_x0000_s25606" name="Equation" r:id="rId5" imgW="2768400" imgH="40608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the Bohr model explains the Hydrogen Atom spectrum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638800"/>
            <a:ext cx="3429000" cy="45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dirty="0"/>
              <a:t>Energy Level Diagram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34607"/>
            <a:ext cx="3886200" cy="35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F05_21.MO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33638" y="3886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solar_spect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819400"/>
            <a:ext cx="3657600" cy="914400"/>
          </a:xfrm>
          <a:prstGeom prst="rect">
            <a:avLst/>
          </a:prstGeom>
          <a:noFill/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4724400" y="5562600"/>
            <a:ext cx="3657600" cy="914400"/>
            <a:chOff x="144" y="2112"/>
            <a:chExt cx="5472" cy="28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ltGray">
            <a:xfrm>
              <a:off x="144" y="2112"/>
              <a:ext cx="5472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ltGray">
            <a:xfrm>
              <a:off x="364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ltGray">
            <a:xfrm>
              <a:off x="408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ltGray">
            <a:xfrm>
              <a:off x="936" y="2112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ltGray">
            <a:xfrm>
              <a:off x="1816" y="2112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ltGray">
            <a:xfrm>
              <a:off x="2300" y="2112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ltGray">
            <a:xfrm>
              <a:off x="2432" y="2112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ltGray">
            <a:xfrm>
              <a:off x="3400" y="2112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ltGray">
            <a:xfrm>
              <a:off x="4456" y="2112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ltGray">
            <a:xfrm>
              <a:off x="4940" y="2112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648200" y="2362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Absorption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24400" y="5105400"/>
            <a:ext cx="1528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Emission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886200"/>
            <a:ext cx="1250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370537"/>
            <a:ext cx="1295400" cy="14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electron position is described with a probability wave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1955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35052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62400" y="1371600"/>
            <a:ext cx="4800600" cy="2286000"/>
          </a:xfrm>
        </p:spPr>
        <p:txBody>
          <a:bodyPr/>
          <a:lstStyle/>
          <a:p>
            <a:r>
              <a:rPr lang="en-US" sz="2600"/>
              <a:t>When we measure the position, we find it at a certain position.  We refer to this as the collapse of the wave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75675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sz="3200"/>
              <a:t>The Uncertainty Principle and waves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9" y="1524000"/>
            <a:ext cx="7256462" cy="32004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 lIns="92075" tIns="46037" rIns="92075" bIns="46037"/>
          <a:lstStyle/>
          <a:p>
            <a:r>
              <a:rPr lang="en-US" sz="2400" dirty="0" smtClean="0"/>
              <a:t>To </a:t>
            </a:r>
            <a:r>
              <a:rPr lang="en-US" sz="2400" dirty="0"/>
              <a:t>find </a:t>
            </a:r>
            <a:r>
              <a:rPr lang="en-US" sz="2400" dirty="0" smtClean="0"/>
              <a:t>the trajectory of a particle we </a:t>
            </a:r>
            <a:r>
              <a:rPr lang="en-US" sz="2400" dirty="0"/>
              <a:t>must know </a:t>
            </a:r>
            <a:r>
              <a:rPr lang="en-US" sz="2400" dirty="0" smtClean="0"/>
              <a:t>its </a:t>
            </a:r>
            <a:r>
              <a:rPr lang="en-US" sz="2400" dirty="0"/>
              <a:t>position and velocity at the same time.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do you locate the position of a wave/particle electron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 well-defined momentum has a well-defined wavelength according to De Broglie. </a:t>
            </a:r>
          </a:p>
          <a:p>
            <a:pPr lvl="1"/>
            <a:r>
              <a:rPr lang="en-US" sz="2000" dirty="0" smtClean="0"/>
              <a:t>wavelength = h / momentum</a:t>
            </a:r>
          </a:p>
          <a:p>
            <a:pPr lvl="1"/>
            <a:endParaRPr lang="en-US" sz="2000" dirty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505200" y="4876800"/>
            <a:ext cx="5029200" cy="569913"/>
            <a:chOff x="1536" y="3264"/>
            <a:chExt cx="2112" cy="359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1536" y="3264"/>
              <a:ext cx="1056" cy="359"/>
              <a:chOff x="1344" y="3456"/>
              <a:chExt cx="2208" cy="455"/>
            </a:xfrm>
          </p:grpSpPr>
          <p:grpSp>
            <p:nvGrpSpPr>
              <p:cNvPr id="17414" name="Group 6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34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35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Line 36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Line 65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Line 66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Line 67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6" name="Line 68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Line 69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8" name="Line 70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Line 71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0" name="Line 72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Line 73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2" name="Line 74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Line 75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Line 76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77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78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79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Line 80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1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2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3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Line 84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85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86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Line 99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8" name="Group 100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50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112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113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114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Line 115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116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117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118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119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120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121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122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1" name="Line 123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Line 124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3" name="Line 125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Line 126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" name="Line 127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Line 128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Line 129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Line 130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Line 131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Line 132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Line 133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Line 134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47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556" name="Group 148"/>
            <p:cNvGrpSpPr>
              <a:grpSpLocks/>
            </p:cNvGrpSpPr>
            <p:nvPr/>
          </p:nvGrpSpPr>
          <p:grpSpPr bwMode="auto">
            <a:xfrm>
              <a:off x="2592" y="3264"/>
              <a:ext cx="1056" cy="359"/>
              <a:chOff x="1344" y="3456"/>
              <a:chExt cx="2208" cy="455"/>
            </a:xfrm>
          </p:grpSpPr>
          <p:grpSp>
            <p:nvGrpSpPr>
              <p:cNvPr id="17557" name="Group 149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55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Line 161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Line 162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Line 163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Line 164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Line 165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Line 166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Line 167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Line 168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Line 169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Line 170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Line 171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Line 172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Line 173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Line 174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3" name="Line 175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Line 176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5" name="Line 177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Line 178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7" name="Line 179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Line 180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9" name="Line 181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Line 182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1" name="Line 183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7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8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9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0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3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4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Line 207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6" name="Line 208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Line 209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8" name="Line 210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9" name="Line 211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0" name="Line 212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1" name="Line 213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2" name="Line 214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3" name="Line 215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4" name="Line 216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5" name="Line 217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6" name="Line 218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Line 219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8" name="Line 220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9" name="Line 221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Line 222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1" name="Line 223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2" name="Line 224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3" name="Line 225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4" name="Line 226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Line 227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6" name="Line 228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Line 229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8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9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4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9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0" name="Line 242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51" name="Group 243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652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3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5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9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1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2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3" name="Line 255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4" name="Line 256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5" name="Line 257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6" name="Line 258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7" name="Line 259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8" name="Line 260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9" name="Line 261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0" name="Line 262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1" name="Line 263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2" name="Line 264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3" name="Line 265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4" name="Line 266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5" name="Line 267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6" name="Line 268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7" name="Line 269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Line 270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Line 271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Line 272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Line 273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Line 274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Line 275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Line 276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Line 277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1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Line 290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699" name="Group 291"/>
          <p:cNvGrpSpPr>
            <a:grpSpLocks/>
          </p:cNvGrpSpPr>
          <p:nvPr/>
        </p:nvGrpSpPr>
        <p:grpSpPr bwMode="auto">
          <a:xfrm>
            <a:off x="3733800" y="5715000"/>
            <a:ext cx="4953000" cy="533400"/>
            <a:chOff x="1680" y="3456"/>
            <a:chExt cx="3120" cy="336"/>
          </a:xfrm>
        </p:grpSpPr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>
              <a:off x="1680" y="379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flipV="1">
              <a:off x="3120" y="3456"/>
              <a:ext cx="4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>
              <a:off x="3168" y="3456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>
              <a:off x="3168" y="3792"/>
              <a:ext cx="16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04" name="Text Box 296"/>
          <p:cNvSpPr txBox="1">
            <a:spLocks noChangeArrowheads="1"/>
          </p:cNvSpPr>
          <p:nvPr/>
        </p:nvSpPr>
        <p:spPr bwMode="auto">
          <a:xfrm>
            <a:off x="152400" y="5029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Pure sine wave </a:t>
            </a:r>
            <a:r>
              <a:rPr lang="en-US" sz="1600" dirty="0">
                <a:latin typeface="+mn-lt"/>
                <a:sym typeface="Wingdings" pitchFamily="2" charset="2"/>
              </a:rPr>
              <a:t> </a:t>
            </a:r>
            <a:br>
              <a:rPr lang="en-US" sz="1600" dirty="0">
                <a:latin typeface="+mn-lt"/>
                <a:sym typeface="Wingdings" pitchFamily="2" charset="2"/>
              </a:rPr>
            </a:br>
            <a:r>
              <a:rPr lang="en-US" sz="1600" dirty="0" smtClean="0">
                <a:latin typeface="+mn-lt"/>
              </a:rPr>
              <a:t>unclear </a:t>
            </a:r>
            <a:r>
              <a:rPr lang="en-US" sz="1600" dirty="0">
                <a:latin typeface="+mn-lt"/>
              </a:rPr>
              <a:t>position but clear </a:t>
            </a:r>
            <a:r>
              <a:rPr lang="en-US" sz="1600" dirty="0" smtClean="0">
                <a:latin typeface="+mn-lt"/>
              </a:rPr>
              <a:t>wavelength (momentum).</a:t>
            </a:r>
            <a:endParaRPr lang="en-US" sz="1600" dirty="0">
              <a:latin typeface="+mn-lt"/>
            </a:endParaRPr>
          </a:p>
        </p:txBody>
      </p:sp>
      <p:sp>
        <p:nvSpPr>
          <p:cNvPr id="17705" name="Text Box 297"/>
          <p:cNvSpPr txBox="1">
            <a:spLocks noChangeArrowheads="1"/>
          </p:cNvSpPr>
          <p:nvPr/>
        </p:nvSpPr>
        <p:spPr bwMode="auto">
          <a:xfrm>
            <a:off x="152400" y="59436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Sharp pulse </a:t>
            </a:r>
            <a:r>
              <a:rPr lang="en-US" sz="1600" dirty="0">
                <a:latin typeface="+mn-lt"/>
                <a:sym typeface="Wingdings" pitchFamily="2" charset="2"/>
              </a:rPr>
              <a:t> </a:t>
            </a:r>
            <a:r>
              <a:rPr lang="en-US" sz="1600" dirty="0" smtClean="0">
                <a:latin typeface="+mn-lt"/>
                <a:sym typeface="Wingdings" pitchFamily="2" charset="2"/>
              </a:rPr>
              <a:t/>
            </a:r>
            <a:br>
              <a:rPr lang="en-US" sz="1600" dirty="0" smtClean="0">
                <a:latin typeface="+mn-lt"/>
                <a:sym typeface="Wingdings" pitchFamily="2" charset="2"/>
              </a:rPr>
            </a:br>
            <a:r>
              <a:rPr lang="en-US" sz="1600" dirty="0" smtClean="0">
                <a:latin typeface="+mn-lt"/>
                <a:sym typeface="Wingdings" pitchFamily="2" charset="2"/>
              </a:rPr>
              <a:t>clear </a:t>
            </a:r>
            <a:r>
              <a:rPr lang="en-US" sz="1600" dirty="0">
                <a:latin typeface="+mn-lt"/>
                <a:sym typeface="Wingdings" pitchFamily="2" charset="2"/>
              </a:rPr>
              <a:t>position but unclear </a:t>
            </a:r>
            <a:r>
              <a:rPr lang="en-US" sz="1600" dirty="0" smtClean="0">
                <a:latin typeface="+mn-lt"/>
                <a:sym typeface="Wingdings" pitchFamily="2" charset="2"/>
              </a:rPr>
              <a:t>wavelength (momentum).</a:t>
            </a:r>
            <a:endParaRPr lang="en-US" sz="1600" dirty="0">
              <a:latin typeface="+mn-lt"/>
            </a:endParaRPr>
          </a:p>
        </p:txBody>
      </p:sp>
      <p:pic>
        <p:nvPicPr>
          <p:cNvPr id="300" name="Picture 5" descr="Tuba-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497806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Heisenberg Uncertainty Principle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867400" cy="5029200"/>
          </a:xfrm>
        </p:spPr>
        <p:txBody>
          <a:bodyPr/>
          <a:lstStyle/>
          <a:p>
            <a:r>
              <a:rPr lang="en-US" sz="2400" dirty="0"/>
              <a:t>Electrons: fuzzy position and fuzzy wave properties.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uncertainty in position times the uncertainty in momentum (mass x velocity) is greater than Planck’s constant.  Or</a:t>
            </a:r>
          </a:p>
          <a:p>
            <a:pPr lvl="1">
              <a:buFontTx/>
              <a:buNone/>
            </a:pPr>
            <a:r>
              <a:rPr lang="en-US" sz="2400" dirty="0"/>
              <a:t>    			∆x ∆(</a:t>
            </a:r>
            <a:r>
              <a:rPr lang="en-US" sz="2400" dirty="0" err="1"/>
              <a:t>mv</a:t>
            </a:r>
            <a:r>
              <a:rPr lang="en-US" sz="2400" dirty="0"/>
              <a:t>) &gt; h</a:t>
            </a: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286000" y="2514600"/>
            <a:ext cx="1776413" cy="11938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288" y="488"/>
              </a:cxn>
              <a:cxn ang="0">
                <a:pos x="384" y="344"/>
              </a:cxn>
              <a:cxn ang="0">
                <a:pos x="432" y="584"/>
              </a:cxn>
              <a:cxn ang="0">
                <a:pos x="480" y="200"/>
              </a:cxn>
              <a:cxn ang="0">
                <a:pos x="528" y="680"/>
              </a:cxn>
              <a:cxn ang="0">
                <a:pos x="576" y="8"/>
              </a:cxn>
              <a:cxn ang="0">
                <a:pos x="624" y="728"/>
              </a:cxn>
              <a:cxn ang="0">
                <a:pos x="672" y="152"/>
              </a:cxn>
              <a:cxn ang="0">
                <a:pos x="720" y="584"/>
              </a:cxn>
              <a:cxn ang="0">
                <a:pos x="768" y="344"/>
              </a:cxn>
              <a:cxn ang="0">
                <a:pos x="816" y="536"/>
              </a:cxn>
              <a:cxn ang="0">
                <a:pos x="864" y="440"/>
              </a:cxn>
              <a:cxn ang="0">
                <a:pos x="1119" y="436"/>
              </a:cxn>
            </a:cxnLst>
            <a:rect l="0" t="0" r="r" b="b"/>
            <a:pathLst>
              <a:path w="1119" h="752">
                <a:moveTo>
                  <a:pt x="0" y="488"/>
                </a:moveTo>
                <a:cubicBezTo>
                  <a:pt x="112" y="500"/>
                  <a:pt x="224" y="512"/>
                  <a:pt x="288" y="488"/>
                </a:cubicBezTo>
                <a:cubicBezTo>
                  <a:pt x="352" y="464"/>
                  <a:pt x="360" y="328"/>
                  <a:pt x="384" y="344"/>
                </a:cubicBezTo>
                <a:cubicBezTo>
                  <a:pt x="408" y="360"/>
                  <a:pt x="416" y="608"/>
                  <a:pt x="432" y="584"/>
                </a:cubicBezTo>
                <a:cubicBezTo>
                  <a:pt x="448" y="560"/>
                  <a:pt x="464" y="184"/>
                  <a:pt x="480" y="200"/>
                </a:cubicBezTo>
                <a:cubicBezTo>
                  <a:pt x="496" y="216"/>
                  <a:pt x="512" y="712"/>
                  <a:pt x="528" y="680"/>
                </a:cubicBezTo>
                <a:cubicBezTo>
                  <a:pt x="544" y="648"/>
                  <a:pt x="560" y="0"/>
                  <a:pt x="576" y="8"/>
                </a:cubicBezTo>
                <a:cubicBezTo>
                  <a:pt x="592" y="16"/>
                  <a:pt x="608" y="704"/>
                  <a:pt x="624" y="728"/>
                </a:cubicBezTo>
                <a:cubicBezTo>
                  <a:pt x="640" y="752"/>
                  <a:pt x="656" y="176"/>
                  <a:pt x="672" y="152"/>
                </a:cubicBezTo>
                <a:cubicBezTo>
                  <a:pt x="688" y="128"/>
                  <a:pt x="704" y="552"/>
                  <a:pt x="720" y="584"/>
                </a:cubicBezTo>
                <a:cubicBezTo>
                  <a:pt x="736" y="616"/>
                  <a:pt x="752" y="352"/>
                  <a:pt x="768" y="344"/>
                </a:cubicBezTo>
                <a:cubicBezTo>
                  <a:pt x="784" y="336"/>
                  <a:pt x="800" y="520"/>
                  <a:pt x="816" y="536"/>
                </a:cubicBezTo>
                <a:cubicBezTo>
                  <a:pt x="832" y="552"/>
                  <a:pt x="814" y="457"/>
                  <a:pt x="864" y="440"/>
                </a:cubicBezTo>
                <a:cubicBezTo>
                  <a:pt x="914" y="423"/>
                  <a:pt x="1066" y="437"/>
                  <a:pt x="1119" y="436"/>
                </a:cubicBezTo>
              </a:path>
            </a:pathLst>
          </a:custGeom>
          <a:noFill/>
          <a:ln w="190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5" descr="Heisen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3749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certainty Princip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6400" y="304800"/>
            <a:ext cx="828040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try to find out where an electron is, we know less about where it is going.</a:t>
            </a:r>
          </a:p>
          <a:p>
            <a:pPr lvl="1"/>
            <a:r>
              <a:rPr lang="en-US" dirty="0"/>
              <a:t>Measuring position more accurately makes uncertainty in momentum larger.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an alternative explanation for electron diffraction.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 noChangeArrowheads="1"/>
          </p:cNvSpPr>
          <p:nvPr/>
        </p:nvSpPr>
        <p:spPr bwMode="auto">
          <a:xfrm rot="5750674">
            <a:off x="1877592" y="4070845"/>
            <a:ext cx="209550" cy="3044825"/>
          </a:xfrm>
          <a:prstGeom prst="can">
            <a:avLst>
              <a:gd name="adj" fmla="val 72584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shift in wave mechanics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458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We </a:t>
            </a:r>
            <a:r>
              <a:rPr lang="en-US" sz="2600" u="sng" dirty="0" smtClean="0"/>
              <a:t>could</a:t>
            </a:r>
            <a:r>
              <a:rPr lang="en-US" sz="2600" dirty="0" smtClean="0"/>
              <a:t> </a:t>
            </a:r>
            <a:r>
              <a:rPr lang="en-US" sz="2600" dirty="0"/>
              <a:t>predict this interaction perfectly using Newton’s Laws of motion.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657600"/>
            <a:ext cx="8458200" cy="1333500"/>
          </a:xfrm>
        </p:spPr>
        <p:txBody>
          <a:bodyPr/>
          <a:lstStyle/>
          <a:p>
            <a:r>
              <a:rPr lang="en-US" sz="2600" dirty="0"/>
              <a:t>We </a:t>
            </a:r>
            <a:r>
              <a:rPr lang="en-US" sz="2600" u="sng" dirty="0"/>
              <a:t>cannot</a:t>
            </a:r>
            <a:r>
              <a:rPr lang="en-US" sz="2600" dirty="0"/>
              <a:t> predict the results of this interaction </a:t>
            </a:r>
            <a:r>
              <a:rPr lang="en-US" sz="2600" dirty="0" smtClean="0"/>
              <a:t>perfectly in quantum mechanics.  </a:t>
            </a:r>
            <a:r>
              <a:rPr lang="en-US" sz="2600" dirty="0"/>
              <a:t>We </a:t>
            </a:r>
            <a:r>
              <a:rPr lang="en-US" sz="2600" dirty="0" smtClean="0"/>
              <a:t>can only </a:t>
            </a:r>
            <a:r>
              <a:rPr lang="en-US" sz="2600" dirty="0"/>
              <a:t>give probabilities that certain outcomes will happen.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5750674">
            <a:off x="1798638" y="1173162"/>
            <a:ext cx="209550" cy="3044825"/>
          </a:xfrm>
          <a:prstGeom prst="can">
            <a:avLst>
              <a:gd name="adj" fmla="val 72584"/>
            </a:avLst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810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648200" y="29718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248400" y="2743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324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781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705600" y="3276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3810000" y="5334000"/>
            <a:ext cx="1295400" cy="7620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288" y="488"/>
              </a:cxn>
              <a:cxn ang="0">
                <a:pos x="384" y="344"/>
              </a:cxn>
              <a:cxn ang="0">
                <a:pos x="432" y="584"/>
              </a:cxn>
              <a:cxn ang="0">
                <a:pos x="480" y="200"/>
              </a:cxn>
              <a:cxn ang="0">
                <a:pos x="528" y="680"/>
              </a:cxn>
              <a:cxn ang="0">
                <a:pos x="576" y="8"/>
              </a:cxn>
              <a:cxn ang="0">
                <a:pos x="624" y="728"/>
              </a:cxn>
              <a:cxn ang="0">
                <a:pos x="672" y="152"/>
              </a:cxn>
              <a:cxn ang="0">
                <a:pos x="720" y="584"/>
              </a:cxn>
              <a:cxn ang="0">
                <a:pos x="768" y="344"/>
              </a:cxn>
              <a:cxn ang="0">
                <a:pos x="816" y="536"/>
              </a:cxn>
              <a:cxn ang="0">
                <a:pos x="864" y="440"/>
              </a:cxn>
              <a:cxn ang="0">
                <a:pos x="1119" y="436"/>
              </a:cxn>
            </a:cxnLst>
            <a:rect l="0" t="0" r="r" b="b"/>
            <a:pathLst>
              <a:path w="1119" h="752">
                <a:moveTo>
                  <a:pt x="0" y="488"/>
                </a:moveTo>
                <a:cubicBezTo>
                  <a:pt x="112" y="500"/>
                  <a:pt x="224" y="512"/>
                  <a:pt x="288" y="488"/>
                </a:cubicBezTo>
                <a:cubicBezTo>
                  <a:pt x="352" y="464"/>
                  <a:pt x="360" y="328"/>
                  <a:pt x="384" y="344"/>
                </a:cubicBezTo>
                <a:cubicBezTo>
                  <a:pt x="408" y="360"/>
                  <a:pt x="416" y="608"/>
                  <a:pt x="432" y="584"/>
                </a:cubicBezTo>
                <a:cubicBezTo>
                  <a:pt x="448" y="560"/>
                  <a:pt x="464" y="184"/>
                  <a:pt x="480" y="200"/>
                </a:cubicBezTo>
                <a:cubicBezTo>
                  <a:pt x="496" y="216"/>
                  <a:pt x="512" y="712"/>
                  <a:pt x="528" y="680"/>
                </a:cubicBezTo>
                <a:cubicBezTo>
                  <a:pt x="544" y="648"/>
                  <a:pt x="560" y="0"/>
                  <a:pt x="576" y="8"/>
                </a:cubicBezTo>
                <a:cubicBezTo>
                  <a:pt x="592" y="16"/>
                  <a:pt x="608" y="704"/>
                  <a:pt x="624" y="728"/>
                </a:cubicBezTo>
                <a:cubicBezTo>
                  <a:pt x="640" y="752"/>
                  <a:pt x="656" y="176"/>
                  <a:pt x="672" y="152"/>
                </a:cubicBezTo>
                <a:cubicBezTo>
                  <a:pt x="688" y="128"/>
                  <a:pt x="704" y="552"/>
                  <a:pt x="720" y="584"/>
                </a:cubicBezTo>
                <a:cubicBezTo>
                  <a:pt x="736" y="616"/>
                  <a:pt x="752" y="352"/>
                  <a:pt x="768" y="344"/>
                </a:cubicBezTo>
                <a:cubicBezTo>
                  <a:pt x="784" y="336"/>
                  <a:pt x="800" y="520"/>
                  <a:pt x="816" y="536"/>
                </a:cubicBezTo>
                <a:cubicBezTo>
                  <a:pt x="832" y="552"/>
                  <a:pt x="814" y="457"/>
                  <a:pt x="864" y="440"/>
                </a:cubicBezTo>
                <a:cubicBezTo>
                  <a:pt x="914" y="423"/>
                  <a:pt x="1066" y="437"/>
                  <a:pt x="1119" y="436"/>
                </a:cubicBezTo>
              </a:path>
            </a:pathLst>
          </a:custGeom>
          <a:noFill/>
          <a:ln w="190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6172200" y="5334000"/>
            <a:ext cx="1143000" cy="7620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288" y="488"/>
              </a:cxn>
              <a:cxn ang="0">
                <a:pos x="384" y="344"/>
              </a:cxn>
              <a:cxn ang="0">
                <a:pos x="432" y="584"/>
              </a:cxn>
              <a:cxn ang="0">
                <a:pos x="480" y="200"/>
              </a:cxn>
              <a:cxn ang="0">
                <a:pos x="528" y="680"/>
              </a:cxn>
              <a:cxn ang="0">
                <a:pos x="576" y="8"/>
              </a:cxn>
              <a:cxn ang="0">
                <a:pos x="624" y="728"/>
              </a:cxn>
              <a:cxn ang="0">
                <a:pos x="672" y="152"/>
              </a:cxn>
              <a:cxn ang="0">
                <a:pos x="720" y="584"/>
              </a:cxn>
              <a:cxn ang="0">
                <a:pos x="768" y="344"/>
              </a:cxn>
              <a:cxn ang="0">
                <a:pos x="816" y="536"/>
              </a:cxn>
              <a:cxn ang="0">
                <a:pos x="864" y="440"/>
              </a:cxn>
              <a:cxn ang="0">
                <a:pos x="1119" y="436"/>
              </a:cxn>
            </a:cxnLst>
            <a:rect l="0" t="0" r="r" b="b"/>
            <a:pathLst>
              <a:path w="1119" h="752">
                <a:moveTo>
                  <a:pt x="0" y="488"/>
                </a:moveTo>
                <a:cubicBezTo>
                  <a:pt x="112" y="500"/>
                  <a:pt x="224" y="512"/>
                  <a:pt x="288" y="488"/>
                </a:cubicBezTo>
                <a:cubicBezTo>
                  <a:pt x="352" y="464"/>
                  <a:pt x="360" y="328"/>
                  <a:pt x="384" y="344"/>
                </a:cubicBezTo>
                <a:cubicBezTo>
                  <a:pt x="408" y="360"/>
                  <a:pt x="416" y="608"/>
                  <a:pt x="432" y="584"/>
                </a:cubicBezTo>
                <a:cubicBezTo>
                  <a:pt x="448" y="560"/>
                  <a:pt x="464" y="184"/>
                  <a:pt x="480" y="200"/>
                </a:cubicBezTo>
                <a:cubicBezTo>
                  <a:pt x="496" y="216"/>
                  <a:pt x="512" y="712"/>
                  <a:pt x="528" y="680"/>
                </a:cubicBezTo>
                <a:cubicBezTo>
                  <a:pt x="544" y="648"/>
                  <a:pt x="560" y="0"/>
                  <a:pt x="576" y="8"/>
                </a:cubicBezTo>
                <a:cubicBezTo>
                  <a:pt x="592" y="16"/>
                  <a:pt x="608" y="704"/>
                  <a:pt x="624" y="728"/>
                </a:cubicBezTo>
                <a:cubicBezTo>
                  <a:pt x="640" y="752"/>
                  <a:pt x="656" y="176"/>
                  <a:pt x="672" y="152"/>
                </a:cubicBezTo>
                <a:cubicBezTo>
                  <a:pt x="688" y="128"/>
                  <a:pt x="704" y="552"/>
                  <a:pt x="720" y="584"/>
                </a:cubicBezTo>
                <a:cubicBezTo>
                  <a:pt x="736" y="616"/>
                  <a:pt x="752" y="352"/>
                  <a:pt x="768" y="344"/>
                </a:cubicBezTo>
                <a:cubicBezTo>
                  <a:pt x="784" y="336"/>
                  <a:pt x="800" y="520"/>
                  <a:pt x="816" y="536"/>
                </a:cubicBezTo>
                <a:cubicBezTo>
                  <a:pt x="832" y="552"/>
                  <a:pt x="814" y="457"/>
                  <a:pt x="864" y="440"/>
                </a:cubicBezTo>
                <a:cubicBezTo>
                  <a:pt x="914" y="423"/>
                  <a:pt x="1066" y="437"/>
                  <a:pt x="1119" y="436"/>
                </a:cubicBezTo>
              </a:path>
            </a:pathLst>
          </a:custGeom>
          <a:noFill/>
          <a:ln w="190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4102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7315200" y="5105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7315200" y="5334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858000" y="6248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858000" y="6248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8077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162800" y="6491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7772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391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does the electron “know” where it is and where it is going?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648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Quantum mechanics experiments demonstrate that there is fundamental uncertainty in nature.  </a:t>
            </a: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It </a:t>
            </a:r>
            <a:r>
              <a:rPr lang="en-US" sz="2600" dirty="0"/>
              <a:t>is not a matter of the experimentalist not being clever enough to measure both position and momentum at the same time.  A particle simply cannot have an exact position and an exact momentum at the same time.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1371600"/>
            <a:ext cx="345757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this bothers you some…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1722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	I remember discussions with Bohr which went through many hours till very late at night and ended almost in despair; and when at the end of the discussion I went alone for a walk in the neighboring park I repeated to myself again and again the question: Can nature possibly be as absurd as it seemed to us in these atomic experiments?</a:t>
            </a:r>
          </a:p>
          <a:p>
            <a:pPr algn="r">
              <a:buFont typeface="Wingdings" pitchFamily="2" charset="2"/>
              <a:buNone/>
            </a:pPr>
            <a:r>
              <a:rPr lang="en-US" sz="2600"/>
              <a:t>~Werner Heisenberg</a:t>
            </a:r>
          </a:p>
        </p:txBody>
      </p:sp>
      <p:pic>
        <p:nvPicPr>
          <p:cNvPr id="23557" name="Picture 5" descr="Heisen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3749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 atom has only the following possible energy levels.  How many discrete colors can it emit?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67400" y="48006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867400" y="3733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867400" y="30480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867400" y="2590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72200" y="37338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324600" y="30480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477000" y="2590800"/>
            <a:ext cx="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705600" y="259080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934200" y="25908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239000" y="3048000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410200" y="2362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4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410200" y="28956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3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410200" y="45720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10200" y="35814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sp>
        <p:nvSpPr>
          <p:cNvPr id="31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2209800"/>
          </a:xfrm>
          <a:noFill/>
          <a:ln/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2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4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5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6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UcPeriod"/>
            </a:pPr>
            <a:r>
              <a:rPr lang="en-US" sz="2600"/>
              <a:t>7 or more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lphaLcParenR"/>
            </a:pPr>
            <a:endParaRPr lang="en-US" sz="17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“bullets” used by Rutherford to probe gold atoms were: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038600" cy="5029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Electrons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Neutrons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Positively charged particles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 dirty="0"/>
          </a:p>
        </p:txBody>
      </p:sp>
      <p:pic>
        <p:nvPicPr>
          <p:cNvPr id="54276" name="Rutherford Small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 Models (continued…)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At least two </a:t>
            </a:r>
            <a:r>
              <a:rPr lang="en-US" dirty="0"/>
              <a:t>puzzles remain at this point:</a:t>
            </a:r>
          </a:p>
          <a:p>
            <a:pPr lvl="1"/>
            <a:r>
              <a:rPr lang="en-US" dirty="0"/>
              <a:t>The wave-particle duality of light.</a:t>
            </a:r>
          </a:p>
          <a:p>
            <a:pPr lvl="1"/>
            <a:r>
              <a:rPr lang="en-US" dirty="0"/>
              <a:t>The physical basis for the Bohr model.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 Broglie Hypothesis was originally hailed as the “French Comedy”…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172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1923 </a:t>
            </a:r>
            <a:r>
              <a:rPr lang="en-US"/>
              <a:t>a </a:t>
            </a:r>
            <a:r>
              <a:rPr lang="en-US" smtClean="0"/>
              <a:t>graduate </a:t>
            </a:r>
            <a:r>
              <a:rPr lang="en-US" dirty="0"/>
              <a:t>student named Louis de Broglie proposed </a:t>
            </a:r>
            <a:r>
              <a:rPr lang="en-US" dirty="0" smtClean="0"/>
              <a:t>a radical idea about matter: In addition to light, matter should also exhibit a wave-particle duality.</a:t>
            </a:r>
          </a:p>
          <a:p>
            <a:r>
              <a:rPr lang="en-US" dirty="0" smtClean="0"/>
              <a:t>A particle of mass should have a wavelength defined by:</a:t>
            </a:r>
            <a:endParaRPr lang="en-US" dirty="0"/>
          </a:p>
          <a:p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wavelength = h / (</a:t>
            </a:r>
            <a:r>
              <a:rPr lang="en-US" sz="2800" dirty="0" smtClean="0"/>
              <a:t>mass </a:t>
            </a:r>
            <a:r>
              <a:rPr lang="en-US" sz="2800" dirty="0" smtClean="0">
                <a:cs typeface="Arial" charset="0"/>
              </a:rPr>
              <a:t>× </a:t>
            </a:r>
            <a:r>
              <a:rPr lang="en-US" sz="2800" dirty="0" smtClean="0"/>
              <a:t>speed</a:t>
            </a:r>
            <a:r>
              <a:rPr lang="en-US" sz="28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where h = Plank’s constant = 6 x 10</a:t>
            </a:r>
            <a:r>
              <a:rPr lang="en-US" sz="2000" baseline="30000" dirty="0"/>
              <a:t>-34</a:t>
            </a:r>
          </a:p>
          <a:p>
            <a:endParaRPr lang="en-US" sz="2000" dirty="0"/>
          </a:p>
        </p:txBody>
      </p:sp>
      <p:pic>
        <p:nvPicPr>
          <p:cNvPr id="33797" name="Picture 5" descr="brogl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2286000"/>
            <a:ext cx="23368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it turned out to describe what we observe.</a:t>
            </a:r>
          </a:p>
        </p:txBody>
      </p:sp>
      <p:pic>
        <p:nvPicPr>
          <p:cNvPr id="32772" name="Picture 4" descr="Prince Louis-Victor Pierre Raymond de Broglie *1892, † 1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252253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05200"/>
            <a:ext cx="201453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 descr="Med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647700" cy="647700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58000" y="60198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Nobel Prize, 1929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76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De Broglie’s idea explained the Bohr orbitals </a:t>
            </a:r>
          </a:p>
          <a:p>
            <a:pPr>
              <a:lnSpc>
                <a:spcPct val="90000"/>
              </a:lnSpc>
            </a:pPr>
            <a:r>
              <a:rPr lang="en-US" sz="2100"/>
              <a:t>The quantized orbits of the Bohr model are predicted perfectly by requiring electrons to exactly wrap 1, 2, 3, etc waves around the nucleus.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6482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-38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(nonsense?)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-34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(again nonsense?)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Wavelength = 10</a:t>
            </a:r>
            <a:r>
              <a:rPr lang="en-US" baseline="30000"/>
              <a:t>-10 </a:t>
            </a:r>
            <a:r>
              <a:rPr lang="en-US"/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Diameter of an atom…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60 mph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37160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100 mph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676400" y="5257800"/>
            <a:ext cx="266700" cy="29051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76400" y="5029200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-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5715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2,000 mph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676400" y="3352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09600" y="5410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914400" y="4114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2819400" y="3886200"/>
            <a:ext cx="533400" cy="569913"/>
            <a:chOff x="1344" y="3456"/>
            <a:chExt cx="2208" cy="455"/>
          </a:xfrm>
        </p:grpSpPr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187" name="Line 19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20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21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23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5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26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7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8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29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30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37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38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49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50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51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52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55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56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57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58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59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60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61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62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63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64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Line 65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66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67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68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Line 69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70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Line 71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72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Line 73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74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75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6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Line 77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78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Line 79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80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81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82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83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84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85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86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Line 87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88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89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90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Line 91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93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94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95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96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97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Line 98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99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100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Line 101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Line 102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Line 103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Line 104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Line 105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Line 106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Line 107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Line 108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Line 109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Line 110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Line 111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80" name="Group 112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281" name="Line 113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Line 114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115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Line 116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Line 117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Line 118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Line 119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Line 120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121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Line 122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Line 123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Line 124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Line 125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Line 126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Line 127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Line 128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Line 129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Line 130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9" name="Line 131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Line 132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Line 133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Line 134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Line 135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Line 136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Line 137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Line 138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Line 139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Line 140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Line 141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Line 142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Line 143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Line 144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Line 145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Line 146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Line 147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Line 148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Line 149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Line 150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Line 151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Line 152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1" name="Line 153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2" name="Line 154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3" name="Line 155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4" name="Line 156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5" name="Line 157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6" name="Line 158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159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28" name="Group 160"/>
          <p:cNvGrpSpPr>
            <a:grpSpLocks/>
          </p:cNvGrpSpPr>
          <p:nvPr/>
        </p:nvGrpSpPr>
        <p:grpSpPr bwMode="auto">
          <a:xfrm>
            <a:off x="3352800" y="1981200"/>
            <a:ext cx="304800" cy="569913"/>
            <a:chOff x="1344" y="3456"/>
            <a:chExt cx="2208" cy="455"/>
          </a:xfrm>
        </p:grpSpPr>
        <p:grpSp>
          <p:nvGrpSpPr>
            <p:cNvPr id="7329" name="Group 161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330" name="Line 162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1" name="Line 163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164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165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4" name="Line 166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5" name="Line 167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6" name="Line 168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169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170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9" name="Line 171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0" name="Line 172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1" name="Line 173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174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175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4" name="Line 176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5" name="Line 177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6" name="Line 178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7" name="Line 179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8" name="Line 180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9" name="Line 181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0" name="Line 182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1" name="Line 183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2" name="Line 184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" name="Line 185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" name="Line 186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5" name="Line 187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6" name="Line 188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7" name="Line 189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8" name="Line 190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9" name="Line 191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0" name="Line 192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1" name="Line 193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" name="Line 194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3" name="Line 195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Line 197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6" name="Line 198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7" name="Line 199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8" name="Line 200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9" name="Line 201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0" name="Line 202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1" name="Line 203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" name="Line 204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Line 205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" name="Line 206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Line 207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Line 208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" name="Line 209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Line 210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Line 211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Line 212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Line 213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" name="Line 214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Line 215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Line 216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" name="Line 217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" name="Line 218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" name="Line 219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Line 220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Line 221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Line 222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Line 223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2" name="Line 224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" name="Line 225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" name="Line 226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" name="Line 227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" name="Line 228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" name="Line 229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8" name="Line 230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" name="Line 231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" name="Line 232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" name="Line 233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" name="Line 234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3" name="Line 235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4" name="Line 236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5" name="Line 237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6" name="Line 238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7" name="Line 239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8" name="Line 240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9" name="Line 241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0" name="Line 242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1" name="Line 243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2" name="Line 244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3" name="Line 245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4" name="Line 246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5" name="Line 247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6" name="Line 248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7" name="Line 249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8" name="Line 250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9" name="Line 251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0" name="Line 252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1" name="Line 253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2" name="Line 254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23" name="Group 255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424" name="Line 256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5" name="Line 257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6" name="Line 258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7" name="Line 259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8" name="Line 260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9" name="Line 261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0" name="Line 262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1" name="Line 263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2" name="Line 264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3" name="Line 265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4" name="Line 266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5" name="Line 267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6" name="Line 268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7" name="Line 269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8" name="Line 270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9" name="Line 271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0" name="Line 272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1" name="Line 273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2" name="Line 274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3" name="Line 275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4" name="Line 276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5" name="Line 277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6" name="Line 278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7" name="Line 279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8" name="Line 280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9" name="Line 281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0" name="Line 282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1" name="Line 283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2" name="Line 284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3" name="Line 285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4" name="Line 286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5" name="Line 287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Line 288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Line 289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Line 290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Line 291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Line 292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Line 293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2" name="Line 294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3" name="Line 295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4" name="Line 296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" name="Line 297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6" name="Line 298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7" name="Line 299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8" name="Line 300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9" name="Line 301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0" name="Line 302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1" name="Group 303"/>
          <p:cNvGrpSpPr>
            <a:grpSpLocks/>
          </p:cNvGrpSpPr>
          <p:nvPr/>
        </p:nvGrpSpPr>
        <p:grpSpPr bwMode="auto">
          <a:xfrm>
            <a:off x="2438400" y="5181600"/>
            <a:ext cx="1295400" cy="569913"/>
            <a:chOff x="1344" y="3456"/>
            <a:chExt cx="2208" cy="455"/>
          </a:xfrm>
        </p:grpSpPr>
        <p:grpSp>
          <p:nvGrpSpPr>
            <p:cNvPr id="7472" name="Group 304"/>
            <p:cNvGrpSpPr>
              <a:grpSpLocks/>
            </p:cNvGrpSpPr>
            <p:nvPr/>
          </p:nvGrpSpPr>
          <p:grpSpPr bwMode="auto">
            <a:xfrm>
              <a:off x="2112" y="3456"/>
              <a:ext cx="1440" cy="455"/>
              <a:chOff x="436" y="3216"/>
              <a:chExt cx="4575" cy="935"/>
            </a:xfrm>
          </p:grpSpPr>
          <p:sp>
            <p:nvSpPr>
              <p:cNvPr id="7473" name="Line 305"/>
              <p:cNvSpPr>
                <a:spLocks noChangeShapeType="1"/>
              </p:cNvSpPr>
              <p:nvPr/>
            </p:nvSpPr>
            <p:spPr bwMode="auto">
              <a:xfrm flipV="1">
                <a:off x="436" y="3573"/>
                <a:ext cx="75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4" name="Line 306"/>
              <p:cNvSpPr>
                <a:spLocks noChangeShapeType="1"/>
              </p:cNvSpPr>
              <p:nvPr/>
            </p:nvSpPr>
            <p:spPr bwMode="auto">
              <a:xfrm flipV="1">
                <a:off x="511" y="3478"/>
                <a:ext cx="75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" name="Line 307"/>
              <p:cNvSpPr>
                <a:spLocks noChangeShapeType="1"/>
              </p:cNvSpPr>
              <p:nvPr/>
            </p:nvSpPr>
            <p:spPr bwMode="auto">
              <a:xfrm flipV="1">
                <a:off x="586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" name="Line 308"/>
              <p:cNvSpPr>
                <a:spLocks noChangeShapeType="1"/>
              </p:cNvSpPr>
              <p:nvPr/>
            </p:nvSpPr>
            <p:spPr bwMode="auto">
              <a:xfrm flipV="1">
                <a:off x="659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" name="Line 309"/>
              <p:cNvSpPr>
                <a:spLocks noChangeShapeType="1"/>
              </p:cNvSpPr>
              <p:nvPr/>
            </p:nvSpPr>
            <p:spPr bwMode="auto">
              <a:xfrm flipV="1">
                <a:off x="730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" name="Line 310"/>
              <p:cNvSpPr>
                <a:spLocks noChangeShapeType="1"/>
              </p:cNvSpPr>
              <p:nvPr/>
            </p:nvSpPr>
            <p:spPr bwMode="auto">
              <a:xfrm flipV="1">
                <a:off x="801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" name="Line 311"/>
              <p:cNvSpPr>
                <a:spLocks noChangeShapeType="1"/>
              </p:cNvSpPr>
              <p:nvPr/>
            </p:nvSpPr>
            <p:spPr bwMode="auto">
              <a:xfrm flipV="1">
                <a:off x="83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" name="Line 312"/>
              <p:cNvSpPr>
                <a:spLocks noChangeShapeType="1"/>
              </p:cNvSpPr>
              <p:nvPr/>
            </p:nvSpPr>
            <p:spPr bwMode="auto">
              <a:xfrm flipV="1">
                <a:off x="870" y="3233"/>
                <a:ext cx="34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" name="Line 313"/>
              <p:cNvSpPr>
                <a:spLocks noChangeShapeType="1"/>
              </p:cNvSpPr>
              <p:nvPr/>
            </p:nvSpPr>
            <p:spPr bwMode="auto">
              <a:xfrm flipV="1">
                <a:off x="90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" name="Line 314"/>
              <p:cNvSpPr>
                <a:spLocks noChangeShapeType="1"/>
              </p:cNvSpPr>
              <p:nvPr/>
            </p:nvSpPr>
            <p:spPr bwMode="auto">
              <a:xfrm flipV="1">
                <a:off x="93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" name="Line 315"/>
              <p:cNvSpPr>
                <a:spLocks noChangeShapeType="1"/>
              </p:cNvSpPr>
              <p:nvPr/>
            </p:nvSpPr>
            <p:spPr bwMode="auto">
              <a:xfrm flipV="1">
                <a:off x="973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" name="Line 316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" name="Line 317"/>
              <p:cNvSpPr>
                <a:spLocks noChangeShapeType="1"/>
              </p:cNvSpPr>
              <p:nvPr/>
            </p:nvSpPr>
            <p:spPr bwMode="auto">
              <a:xfrm>
                <a:off x="1059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" name="Line 318"/>
              <p:cNvSpPr>
                <a:spLocks noChangeShapeType="1"/>
              </p:cNvSpPr>
              <p:nvPr/>
            </p:nvSpPr>
            <p:spPr bwMode="auto">
              <a:xfrm>
                <a:off x="1076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" name="Line 319"/>
              <p:cNvSpPr>
                <a:spLocks noChangeShapeType="1"/>
              </p:cNvSpPr>
              <p:nvPr/>
            </p:nvSpPr>
            <p:spPr bwMode="auto">
              <a:xfrm>
                <a:off x="1111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Line 320"/>
              <p:cNvSpPr>
                <a:spLocks noChangeShapeType="1"/>
              </p:cNvSpPr>
              <p:nvPr/>
            </p:nvSpPr>
            <p:spPr bwMode="auto">
              <a:xfrm>
                <a:off x="1146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" name="Line 321"/>
              <p:cNvSpPr>
                <a:spLocks noChangeShapeType="1"/>
              </p:cNvSpPr>
              <p:nvPr/>
            </p:nvSpPr>
            <p:spPr bwMode="auto">
              <a:xfrm>
                <a:off x="1180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" name="Line 322"/>
              <p:cNvSpPr>
                <a:spLocks noChangeShapeType="1"/>
              </p:cNvSpPr>
              <p:nvPr/>
            </p:nvSpPr>
            <p:spPr bwMode="auto">
              <a:xfrm>
                <a:off x="1214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" name="Line 323"/>
              <p:cNvSpPr>
                <a:spLocks noChangeShapeType="1"/>
              </p:cNvSpPr>
              <p:nvPr/>
            </p:nvSpPr>
            <p:spPr bwMode="auto">
              <a:xfrm>
                <a:off x="1285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" name="Line 324"/>
              <p:cNvSpPr>
                <a:spLocks noChangeShapeType="1"/>
              </p:cNvSpPr>
              <p:nvPr/>
            </p:nvSpPr>
            <p:spPr bwMode="auto">
              <a:xfrm>
                <a:off x="1356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" name="Line 325"/>
              <p:cNvSpPr>
                <a:spLocks noChangeShapeType="1"/>
              </p:cNvSpPr>
              <p:nvPr/>
            </p:nvSpPr>
            <p:spPr bwMode="auto">
              <a:xfrm>
                <a:off x="143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" name="Line 326"/>
              <p:cNvSpPr>
                <a:spLocks noChangeShapeType="1"/>
              </p:cNvSpPr>
              <p:nvPr/>
            </p:nvSpPr>
            <p:spPr bwMode="auto">
              <a:xfrm>
                <a:off x="150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" name="Line 327"/>
              <p:cNvSpPr>
                <a:spLocks noChangeShapeType="1"/>
              </p:cNvSpPr>
              <p:nvPr/>
            </p:nvSpPr>
            <p:spPr bwMode="auto">
              <a:xfrm>
                <a:off x="1580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" name="Line 328"/>
              <p:cNvSpPr>
                <a:spLocks noChangeShapeType="1"/>
              </p:cNvSpPr>
              <p:nvPr/>
            </p:nvSpPr>
            <p:spPr bwMode="auto">
              <a:xfrm>
                <a:off x="1656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" name="Line 329"/>
              <p:cNvSpPr>
                <a:spLocks noChangeShapeType="1"/>
              </p:cNvSpPr>
              <p:nvPr/>
            </p:nvSpPr>
            <p:spPr bwMode="auto">
              <a:xfrm>
                <a:off x="1730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" name="Line 330"/>
              <p:cNvSpPr>
                <a:spLocks noChangeShapeType="1"/>
              </p:cNvSpPr>
              <p:nvPr/>
            </p:nvSpPr>
            <p:spPr bwMode="auto">
              <a:xfrm>
                <a:off x="1803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" name="Line 331"/>
              <p:cNvSpPr>
                <a:spLocks noChangeShapeType="1"/>
              </p:cNvSpPr>
              <p:nvPr/>
            </p:nvSpPr>
            <p:spPr bwMode="auto">
              <a:xfrm>
                <a:off x="187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" name="Line 332"/>
              <p:cNvSpPr>
                <a:spLocks noChangeShapeType="1"/>
              </p:cNvSpPr>
              <p:nvPr/>
            </p:nvSpPr>
            <p:spPr bwMode="auto">
              <a:xfrm>
                <a:off x="1909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" name="Line 333"/>
              <p:cNvSpPr>
                <a:spLocks noChangeShapeType="1"/>
              </p:cNvSpPr>
              <p:nvPr/>
            </p:nvSpPr>
            <p:spPr bwMode="auto">
              <a:xfrm>
                <a:off x="1945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" name="Line 334"/>
              <p:cNvSpPr>
                <a:spLocks noChangeShapeType="1"/>
              </p:cNvSpPr>
              <p:nvPr/>
            </p:nvSpPr>
            <p:spPr bwMode="auto">
              <a:xfrm>
                <a:off x="198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" name="Line 335"/>
              <p:cNvSpPr>
                <a:spLocks noChangeShapeType="1"/>
              </p:cNvSpPr>
              <p:nvPr/>
            </p:nvSpPr>
            <p:spPr bwMode="auto">
              <a:xfrm>
                <a:off x="2014" y="4121"/>
                <a:ext cx="3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" name="Line 336"/>
              <p:cNvSpPr>
                <a:spLocks noChangeShapeType="1"/>
              </p:cNvSpPr>
              <p:nvPr/>
            </p:nvSpPr>
            <p:spPr bwMode="auto">
              <a:xfrm>
                <a:off x="2048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" name="Line 337"/>
              <p:cNvSpPr>
                <a:spLocks noChangeShapeType="1"/>
              </p:cNvSpPr>
              <p:nvPr/>
            </p:nvSpPr>
            <p:spPr bwMode="auto">
              <a:xfrm>
                <a:off x="2083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" name="Line 338"/>
              <p:cNvSpPr>
                <a:spLocks noChangeShapeType="1"/>
              </p:cNvSpPr>
              <p:nvPr/>
            </p:nvSpPr>
            <p:spPr bwMode="auto">
              <a:xfrm>
                <a:off x="2117" y="4148"/>
                <a:ext cx="3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" name="Line 339"/>
              <p:cNvSpPr>
                <a:spLocks noChangeShapeType="1"/>
              </p:cNvSpPr>
              <p:nvPr/>
            </p:nvSpPr>
            <p:spPr bwMode="auto">
              <a:xfrm flipV="1">
                <a:off x="2152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" name="Line 340"/>
              <p:cNvSpPr>
                <a:spLocks noChangeShapeType="1"/>
              </p:cNvSpPr>
              <p:nvPr/>
            </p:nvSpPr>
            <p:spPr bwMode="auto">
              <a:xfrm flipV="1">
                <a:off x="2186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" name="Line 341"/>
              <p:cNvSpPr>
                <a:spLocks noChangeShapeType="1"/>
              </p:cNvSpPr>
              <p:nvPr/>
            </p:nvSpPr>
            <p:spPr bwMode="auto">
              <a:xfrm flipV="1">
                <a:off x="2220" y="4134"/>
                <a:ext cx="35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" name="Line 342"/>
              <p:cNvSpPr>
                <a:spLocks noChangeShapeType="1"/>
              </p:cNvSpPr>
              <p:nvPr/>
            </p:nvSpPr>
            <p:spPr bwMode="auto">
              <a:xfrm flipV="1">
                <a:off x="2255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" name="Line 343"/>
              <p:cNvSpPr>
                <a:spLocks noChangeShapeType="1"/>
              </p:cNvSpPr>
              <p:nvPr/>
            </p:nvSpPr>
            <p:spPr bwMode="auto">
              <a:xfrm flipV="1">
                <a:off x="2290" y="4104"/>
                <a:ext cx="34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" name="Line 344"/>
              <p:cNvSpPr>
                <a:spLocks noChangeShapeType="1"/>
              </p:cNvSpPr>
              <p:nvPr/>
            </p:nvSpPr>
            <p:spPr bwMode="auto">
              <a:xfrm flipV="1">
                <a:off x="2324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" name="Line 345"/>
              <p:cNvSpPr>
                <a:spLocks noChangeShapeType="1"/>
              </p:cNvSpPr>
              <p:nvPr/>
            </p:nvSpPr>
            <p:spPr bwMode="auto">
              <a:xfrm flipV="1">
                <a:off x="2358" y="4060"/>
                <a:ext cx="36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" name="Line 346"/>
              <p:cNvSpPr>
                <a:spLocks noChangeShapeType="1"/>
              </p:cNvSpPr>
              <p:nvPr/>
            </p:nvSpPr>
            <p:spPr bwMode="auto">
              <a:xfrm flipV="1">
                <a:off x="2394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" name="Line 347"/>
              <p:cNvSpPr>
                <a:spLocks noChangeShapeType="1"/>
              </p:cNvSpPr>
              <p:nvPr/>
            </p:nvSpPr>
            <p:spPr bwMode="auto">
              <a:xfrm flipV="1">
                <a:off x="2429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" name="Line 348"/>
              <p:cNvSpPr>
                <a:spLocks noChangeShapeType="1"/>
              </p:cNvSpPr>
              <p:nvPr/>
            </p:nvSpPr>
            <p:spPr bwMode="auto">
              <a:xfrm flipV="1">
                <a:off x="2500" y="3887"/>
                <a:ext cx="74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" name="Line 349"/>
              <p:cNvSpPr>
                <a:spLocks noChangeShapeType="1"/>
              </p:cNvSpPr>
              <p:nvPr/>
            </p:nvSpPr>
            <p:spPr bwMode="auto">
              <a:xfrm flipV="1">
                <a:off x="257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" name="Line 350"/>
              <p:cNvSpPr>
                <a:spLocks noChangeShapeType="1"/>
              </p:cNvSpPr>
              <p:nvPr/>
            </p:nvSpPr>
            <p:spPr bwMode="auto">
              <a:xfrm flipV="1">
                <a:off x="264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" name="Line 351"/>
              <p:cNvSpPr>
                <a:spLocks noChangeShapeType="1"/>
              </p:cNvSpPr>
              <p:nvPr/>
            </p:nvSpPr>
            <p:spPr bwMode="auto">
              <a:xfrm flipV="1">
                <a:off x="2724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" name="Line 352"/>
              <p:cNvSpPr>
                <a:spLocks noChangeShapeType="1"/>
              </p:cNvSpPr>
              <p:nvPr/>
            </p:nvSpPr>
            <p:spPr bwMode="auto">
              <a:xfrm flipV="1">
                <a:off x="2800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" name="Line 353"/>
              <p:cNvSpPr>
                <a:spLocks noChangeShapeType="1"/>
              </p:cNvSpPr>
              <p:nvPr/>
            </p:nvSpPr>
            <p:spPr bwMode="auto">
              <a:xfrm flipV="1">
                <a:off x="2874" y="3398"/>
                <a:ext cx="73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" name="Line 354"/>
              <p:cNvSpPr>
                <a:spLocks noChangeShapeType="1"/>
              </p:cNvSpPr>
              <p:nvPr/>
            </p:nvSpPr>
            <p:spPr bwMode="auto">
              <a:xfrm flipV="1">
                <a:off x="2947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" name="Line 355"/>
              <p:cNvSpPr>
                <a:spLocks noChangeShapeType="1"/>
              </p:cNvSpPr>
              <p:nvPr/>
            </p:nvSpPr>
            <p:spPr bwMode="auto">
              <a:xfrm flipV="1">
                <a:off x="3018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" name="Line 356"/>
              <p:cNvSpPr>
                <a:spLocks noChangeShapeType="1"/>
              </p:cNvSpPr>
              <p:nvPr/>
            </p:nvSpPr>
            <p:spPr bwMode="auto">
              <a:xfrm flipV="1">
                <a:off x="3089" y="3261"/>
                <a:ext cx="35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" name="Line 357"/>
              <p:cNvSpPr>
                <a:spLocks noChangeShapeType="1"/>
              </p:cNvSpPr>
              <p:nvPr/>
            </p:nvSpPr>
            <p:spPr bwMode="auto">
              <a:xfrm flipV="1">
                <a:off x="312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" name="Line 358"/>
              <p:cNvSpPr>
                <a:spLocks noChangeShapeType="1"/>
              </p:cNvSpPr>
              <p:nvPr/>
            </p:nvSpPr>
            <p:spPr bwMode="auto">
              <a:xfrm flipV="1">
                <a:off x="3158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" name="Line 359"/>
              <p:cNvSpPr>
                <a:spLocks noChangeShapeType="1"/>
              </p:cNvSpPr>
              <p:nvPr/>
            </p:nvSpPr>
            <p:spPr bwMode="auto">
              <a:xfrm flipV="1">
                <a:off x="3193" y="3223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" name="Line 360"/>
              <p:cNvSpPr>
                <a:spLocks noChangeShapeType="1"/>
              </p:cNvSpPr>
              <p:nvPr/>
            </p:nvSpPr>
            <p:spPr bwMode="auto">
              <a:xfrm flipV="1">
                <a:off x="322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" name="Line 361"/>
              <p:cNvSpPr>
                <a:spLocks noChangeShapeType="1"/>
              </p:cNvSpPr>
              <p:nvPr/>
            </p:nvSpPr>
            <p:spPr bwMode="auto">
              <a:xfrm flipV="1">
                <a:off x="3261" y="3216"/>
                <a:ext cx="3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" name="Line 362"/>
              <p:cNvSpPr>
                <a:spLocks noChangeShapeType="1"/>
              </p:cNvSpPr>
              <p:nvPr/>
            </p:nvSpPr>
            <p:spPr bwMode="auto">
              <a:xfrm>
                <a:off x="3296" y="3216"/>
                <a:ext cx="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" name="Line 363"/>
              <p:cNvSpPr>
                <a:spLocks noChangeShapeType="1"/>
              </p:cNvSpPr>
              <p:nvPr/>
            </p:nvSpPr>
            <p:spPr bwMode="auto">
              <a:xfrm>
                <a:off x="3347" y="3220"/>
                <a:ext cx="1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2" name="Line 364"/>
              <p:cNvSpPr>
                <a:spLocks noChangeShapeType="1"/>
              </p:cNvSpPr>
              <p:nvPr/>
            </p:nvSpPr>
            <p:spPr bwMode="auto">
              <a:xfrm>
                <a:off x="3364" y="3223"/>
                <a:ext cx="35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" name="Line 365"/>
              <p:cNvSpPr>
                <a:spLocks noChangeShapeType="1"/>
              </p:cNvSpPr>
              <p:nvPr/>
            </p:nvSpPr>
            <p:spPr bwMode="auto">
              <a:xfrm>
                <a:off x="3399" y="3233"/>
                <a:ext cx="3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" name="Line 366"/>
              <p:cNvSpPr>
                <a:spLocks noChangeShapeType="1"/>
              </p:cNvSpPr>
              <p:nvPr/>
            </p:nvSpPr>
            <p:spPr bwMode="auto">
              <a:xfrm>
                <a:off x="3434" y="3245"/>
                <a:ext cx="34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" name="Line 367"/>
              <p:cNvSpPr>
                <a:spLocks noChangeShapeType="1"/>
              </p:cNvSpPr>
              <p:nvPr/>
            </p:nvSpPr>
            <p:spPr bwMode="auto">
              <a:xfrm>
                <a:off x="3468" y="3261"/>
                <a:ext cx="3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" name="Line 368"/>
              <p:cNvSpPr>
                <a:spLocks noChangeShapeType="1"/>
              </p:cNvSpPr>
              <p:nvPr/>
            </p:nvSpPr>
            <p:spPr bwMode="auto">
              <a:xfrm>
                <a:off x="3502" y="3282"/>
                <a:ext cx="7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" name="Line 369"/>
              <p:cNvSpPr>
                <a:spLocks noChangeShapeType="1"/>
              </p:cNvSpPr>
              <p:nvPr/>
            </p:nvSpPr>
            <p:spPr bwMode="auto">
              <a:xfrm>
                <a:off x="3573" y="3333"/>
                <a:ext cx="71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" name="Line 370"/>
              <p:cNvSpPr>
                <a:spLocks noChangeShapeType="1"/>
              </p:cNvSpPr>
              <p:nvPr/>
            </p:nvSpPr>
            <p:spPr bwMode="auto">
              <a:xfrm>
                <a:off x="3644" y="3398"/>
                <a:ext cx="74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" name="Line 371"/>
              <p:cNvSpPr>
                <a:spLocks noChangeShapeType="1"/>
              </p:cNvSpPr>
              <p:nvPr/>
            </p:nvSpPr>
            <p:spPr bwMode="auto">
              <a:xfrm>
                <a:off x="3718" y="3478"/>
                <a:ext cx="74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" name="Line 372"/>
              <p:cNvSpPr>
                <a:spLocks noChangeShapeType="1"/>
              </p:cNvSpPr>
              <p:nvPr/>
            </p:nvSpPr>
            <p:spPr bwMode="auto">
              <a:xfrm>
                <a:off x="3792" y="357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" name="Line 373"/>
              <p:cNvSpPr>
                <a:spLocks noChangeShapeType="1"/>
              </p:cNvSpPr>
              <p:nvPr/>
            </p:nvSpPr>
            <p:spPr bwMode="auto">
              <a:xfrm>
                <a:off x="3868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" name="Line 374"/>
              <p:cNvSpPr>
                <a:spLocks noChangeShapeType="1"/>
              </p:cNvSpPr>
              <p:nvPr/>
            </p:nvSpPr>
            <p:spPr bwMode="auto">
              <a:xfrm>
                <a:off x="3944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" name="Line 375"/>
              <p:cNvSpPr>
                <a:spLocks noChangeShapeType="1"/>
              </p:cNvSpPr>
              <p:nvPr/>
            </p:nvSpPr>
            <p:spPr bwMode="auto">
              <a:xfrm>
                <a:off x="401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" name="Line 376"/>
              <p:cNvSpPr>
                <a:spLocks noChangeShapeType="1"/>
              </p:cNvSpPr>
              <p:nvPr/>
            </p:nvSpPr>
            <p:spPr bwMode="auto">
              <a:xfrm>
                <a:off x="4091" y="3968"/>
                <a:ext cx="71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5" name="Line 377"/>
              <p:cNvSpPr>
                <a:spLocks noChangeShapeType="1"/>
              </p:cNvSpPr>
              <p:nvPr/>
            </p:nvSpPr>
            <p:spPr bwMode="auto">
              <a:xfrm>
                <a:off x="4162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" name="Line 378"/>
              <p:cNvSpPr>
                <a:spLocks noChangeShapeType="1"/>
              </p:cNvSpPr>
              <p:nvPr/>
            </p:nvSpPr>
            <p:spPr bwMode="auto">
              <a:xfrm>
                <a:off x="4197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" name="Line 379"/>
              <p:cNvSpPr>
                <a:spLocks noChangeShapeType="1"/>
              </p:cNvSpPr>
              <p:nvPr/>
            </p:nvSpPr>
            <p:spPr bwMode="auto">
              <a:xfrm>
                <a:off x="4232" y="4085"/>
                <a:ext cx="35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" name="Line 380"/>
              <p:cNvSpPr>
                <a:spLocks noChangeShapeType="1"/>
              </p:cNvSpPr>
              <p:nvPr/>
            </p:nvSpPr>
            <p:spPr bwMode="auto">
              <a:xfrm>
                <a:off x="426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" name="Line 381"/>
              <p:cNvSpPr>
                <a:spLocks noChangeShapeType="1"/>
              </p:cNvSpPr>
              <p:nvPr/>
            </p:nvSpPr>
            <p:spPr bwMode="auto">
              <a:xfrm>
                <a:off x="430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0" name="Line 382"/>
              <p:cNvSpPr>
                <a:spLocks noChangeShapeType="1"/>
              </p:cNvSpPr>
              <p:nvPr/>
            </p:nvSpPr>
            <p:spPr bwMode="auto">
              <a:xfrm>
                <a:off x="4337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1" name="Line 383"/>
              <p:cNvSpPr>
                <a:spLocks noChangeShapeType="1"/>
              </p:cNvSpPr>
              <p:nvPr/>
            </p:nvSpPr>
            <p:spPr bwMode="auto">
              <a:xfrm>
                <a:off x="4371" y="4143"/>
                <a:ext cx="3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2" name="Line 384"/>
              <p:cNvSpPr>
                <a:spLocks noChangeShapeType="1"/>
              </p:cNvSpPr>
              <p:nvPr/>
            </p:nvSpPr>
            <p:spPr bwMode="auto">
              <a:xfrm>
                <a:off x="4405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3" name="Line 385"/>
              <p:cNvSpPr>
                <a:spLocks noChangeShapeType="1"/>
              </p:cNvSpPr>
              <p:nvPr/>
            </p:nvSpPr>
            <p:spPr bwMode="auto">
              <a:xfrm flipV="1">
                <a:off x="4439" y="4148"/>
                <a:ext cx="3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4" name="Line 386"/>
              <p:cNvSpPr>
                <a:spLocks noChangeShapeType="1"/>
              </p:cNvSpPr>
              <p:nvPr/>
            </p:nvSpPr>
            <p:spPr bwMode="auto">
              <a:xfrm flipV="1">
                <a:off x="4473" y="4143"/>
                <a:ext cx="35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5" name="Line 387"/>
              <p:cNvSpPr>
                <a:spLocks noChangeShapeType="1"/>
              </p:cNvSpPr>
              <p:nvPr/>
            </p:nvSpPr>
            <p:spPr bwMode="auto">
              <a:xfrm flipV="1">
                <a:off x="4508" y="4134"/>
                <a:ext cx="34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6" name="Line 388"/>
              <p:cNvSpPr>
                <a:spLocks noChangeShapeType="1"/>
              </p:cNvSpPr>
              <p:nvPr/>
            </p:nvSpPr>
            <p:spPr bwMode="auto">
              <a:xfrm flipV="1">
                <a:off x="4542" y="4121"/>
                <a:ext cx="35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" name="Line 389"/>
              <p:cNvSpPr>
                <a:spLocks noChangeShapeType="1"/>
              </p:cNvSpPr>
              <p:nvPr/>
            </p:nvSpPr>
            <p:spPr bwMode="auto">
              <a:xfrm flipV="1">
                <a:off x="4577" y="4104"/>
                <a:ext cx="3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8" name="Line 390"/>
              <p:cNvSpPr>
                <a:spLocks noChangeShapeType="1"/>
              </p:cNvSpPr>
              <p:nvPr/>
            </p:nvSpPr>
            <p:spPr bwMode="auto">
              <a:xfrm flipV="1">
                <a:off x="4612" y="4085"/>
                <a:ext cx="34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9" name="Line 391"/>
              <p:cNvSpPr>
                <a:spLocks noChangeShapeType="1"/>
              </p:cNvSpPr>
              <p:nvPr/>
            </p:nvSpPr>
            <p:spPr bwMode="auto">
              <a:xfrm flipV="1">
                <a:off x="4646" y="4060"/>
                <a:ext cx="3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0" name="Line 392"/>
              <p:cNvSpPr>
                <a:spLocks noChangeShapeType="1"/>
              </p:cNvSpPr>
              <p:nvPr/>
            </p:nvSpPr>
            <p:spPr bwMode="auto">
              <a:xfrm flipV="1">
                <a:off x="4681" y="4034"/>
                <a:ext cx="3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1" name="Line 393"/>
              <p:cNvSpPr>
                <a:spLocks noChangeShapeType="1"/>
              </p:cNvSpPr>
              <p:nvPr/>
            </p:nvSpPr>
            <p:spPr bwMode="auto">
              <a:xfrm flipV="1">
                <a:off x="4716" y="3968"/>
                <a:ext cx="72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2" name="Line 394"/>
              <p:cNvSpPr>
                <a:spLocks noChangeShapeType="1"/>
              </p:cNvSpPr>
              <p:nvPr/>
            </p:nvSpPr>
            <p:spPr bwMode="auto">
              <a:xfrm flipV="1">
                <a:off x="4788" y="3887"/>
                <a:ext cx="73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3" name="Line 395"/>
              <p:cNvSpPr>
                <a:spLocks noChangeShapeType="1"/>
              </p:cNvSpPr>
              <p:nvPr/>
            </p:nvSpPr>
            <p:spPr bwMode="auto">
              <a:xfrm flipV="1">
                <a:off x="4861" y="3793"/>
                <a:ext cx="7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4" name="Line 396"/>
              <p:cNvSpPr>
                <a:spLocks noChangeShapeType="1"/>
              </p:cNvSpPr>
              <p:nvPr/>
            </p:nvSpPr>
            <p:spPr bwMode="auto">
              <a:xfrm flipV="1">
                <a:off x="4935" y="3683"/>
                <a:ext cx="76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5" name="Line 397"/>
              <p:cNvSpPr>
                <a:spLocks noChangeShapeType="1"/>
              </p:cNvSpPr>
              <p:nvPr/>
            </p:nvSpPr>
            <p:spPr bwMode="auto">
              <a:xfrm>
                <a:off x="436" y="3683"/>
                <a:ext cx="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66" name="Group 398"/>
            <p:cNvGrpSpPr>
              <a:grpSpLocks/>
            </p:cNvGrpSpPr>
            <p:nvPr/>
          </p:nvGrpSpPr>
          <p:grpSpPr bwMode="auto">
            <a:xfrm>
              <a:off x="1344" y="3456"/>
              <a:ext cx="768" cy="455"/>
              <a:chOff x="2736" y="1056"/>
              <a:chExt cx="696" cy="455"/>
            </a:xfrm>
          </p:grpSpPr>
          <p:sp>
            <p:nvSpPr>
              <p:cNvPr id="7567" name="Line 399"/>
              <p:cNvSpPr>
                <a:spLocks noChangeShapeType="1"/>
              </p:cNvSpPr>
              <p:nvPr/>
            </p:nvSpPr>
            <p:spPr bwMode="auto">
              <a:xfrm flipV="1">
                <a:off x="2736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8" name="Line 400"/>
              <p:cNvSpPr>
                <a:spLocks noChangeShapeType="1"/>
              </p:cNvSpPr>
              <p:nvPr/>
            </p:nvSpPr>
            <p:spPr bwMode="auto">
              <a:xfrm flipV="1">
                <a:off x="2759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9" name="Line 401"/>
              <p:cNvSpPr>
                <a:spLocks noChangeShapeType="1"/>
              </p:cNvSpPr>
              <p:nvPr/>
            </p:nvSpPr>
            <p:spPr bwMode="auto">
              <a:xfrm flipV="1">
                <a:off x="2782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0" name="Line 402"/>
              <p:cNvSpPr>
                <a:spLocks noChangeShapeType="1"/>
              </p:cNvSpPr>
              <p:nvPr/>
            </p:nvSpPr>
            <p:spPr bwMode="auto">
              <a:xfrm flipV="1">
                <a:off x="2804" y="1113"/>
                <a:ext cx="21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1" name="Line 403"/>
              <p:cNvSpPr>
                <a:spLocks noChangeShapeType="1"/>
              </p:cNvSpPr>
              <p:nvPr/>
            </p:nvSpPr>
            <p:spPr bwMode="auto">
              <a:xfrm flipV="1">
                <a:off x="2825" y="1088"/>
                <a:ext cx="2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2" name="Line 404"/>
              <p:cNvSpPr>
                <a:spLocks noChangeShapeType="1"/>
              </p:cNvSpPr>
              <p:nvPr/>
            </p:nvSpPr>
            <p:spPr bwMode="auto">
              <a:xfrm flipV="1">
                <a:off x="2847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3" name="Line 405"/>
              <p:cNvSpPr>
                <a:spLocks noChangeShapeType="1"/>
              </p:cNvSpPr>
              <p:nvPr/>
            </p:nvSpPr>
            <p:spPr bwMode="auto">
              <a:xfrm flipV="1">
                <a:off x="2858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4" name="Line 406"/>
              <p:cNvSpPr>
                <a:spLocks noChangeShapeType="1"/>
              </p:cNvSpPr>
              <p:nvPr/>
            </p:nvSpPr>
            <p:spPr bwMode="auto">
              <a:xfrm flipV="1">
                <a:off x="2868" y="1064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5" name="Line 407"/>
              <p:cNvSpPr>
                <a:spLocks noChangeShapeType="1"/>
              </p:cNvSpPr>
              <p:nvPr/>
            </p:nvSpPr>
            <p:spPr bwMode="auto">
              <a:xfrm flipV="1">
                <a:off x="2878" y="1059"/>
                <a:ext cx="11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6" name="Line 408"/>
              <p:cNvSpPr>
                <a:spLocks noChangeShapeType="1"/>
              </p:cNvSpPr>
              <p:nvPr/>
            </p:nvSpPr>
            <p:spPr bwMode="auto">
              <a:xfrm flipV="1">
                <a:off x="2889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7" name="Line 409"/>
              <p:cNvSpPr>
                <a:spLocks noChangeShapeType="1"/>
              </p:cNvSpPr>
              <p:nvPr/>
            </p:nvSpPr>
            <p:spPr bwMode="auto">
              <a:xfrm flipV="1">
                <a:off x="2899" y="1056"/>
                <a:ext cx="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" name="Line 410"/>
              <p:cNvSpPr>
                <a:spLocks noChangeShapeType="1"/>
              </p:cNvSpPr>
              <p:nvPr/>
            </p:nvSpPr>
            <p:spPr bwMode="auto">
              <a:xfrm>
                <a:off x="2910" y="1056"/>
                <a:ext cx="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" name="Line 411"/>
              <p:cNvSpPr>
                <a:spLocks noChangeShapeType="1"/>
              </p:cNvSpPr>
              <p:nvPr/>
            </p:nvSpPr>
            <p:spPr bwMode="auto">
              <a:xfrm>
                <a:off x="2926" y="1058"/>
                <a:ext cx="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" name="Line 412"/>
              <p:cNvSpPr>
                <a:spLocks noChangeShapeType="1"/>
              </p:cNvSpPr>
              <p:nvPr/>
            </p:nvSpPr>
            <p:spPr bwMode="auto">
              <a:xfrm>
                <a:off x="2931" y="1059"/>
                <a:ext cx="10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" name="Line 413"/>
              <p:cNvSpPr>
                <a:spLocks noChangeShapeType="1"/>
              </p:cNvSpPr>
              <p:nvPr/>
            </p:nvSpPr>
            <p:spPr bwMode="auto">
              <a:xfrm>
                <a:off x="2941" y="1064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" name="Line 414"/>
              <p:cNvSpPr>
                <a:spLocks noChangeShapeType="1"/>
              </p:cNvSpPr>
              <p:nvPr/>
            </p:nvSpPr>
            <p:spPr bwMode="auto">
              <a:xfrm>
                <a:off x="2952" y="1070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" name="Line 415"/>
              <p:cNvSpPr>
                <a:spLocks noChangeShapeType="1"/>
              </p:cNvSpPr>
              <p:nvPr/>
            </p:nvSpPr>
            <p:spPr bwMode="auto">
              <a:xfrm>
                <a:off x="2962" y="1078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" name="Line 416"/>
              <p:cNvSpPr>
                <a:spLocks noChangeShapeType="1"/>
              </p:cNvSpPr>
              <p:nvPr/>
            </p:nvSpPr>
            <p:spPr bwMode="auto">
              <a:xfrm>
                <a:off x="2973" y="1088"/>
                <a:ext cx="2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" name="Line 417"/>
              <p:cNvSpPr>
                <a:spLocks noChangeShapeType="1"/>
              </p:cNvSpPr>
              <p:nvPr/>
            </p:nvSpPr>
            <p:spPr bwMode="auto">
              <a:xfrm>
                <a:off x="2994" y="1113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" name="Line 418"/>
              <p:cNvSpPr>
                <a:spLocks noChangeShapeType="1"/>
              </p:cNvSpPr>
              <p:nvPr/>
            </p:nvSpPr>
            <p:spPr bwMode="auto">
              <a:xfrm>
                <a:off x="3016" y="1145"/>
                <a:ext cx="22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" name="Line 419"/>
              <p:cNvSpPr>
                <a:spLocks noChangeShapeType="1"/>
              </p:cNvSpPr>
              <p:nvPr/>
            </p:nvSpPr>
            <p:spPr bwMode="auto">
              <a:xfrm>
                <a:off x="3038" y="1183"/>
                <a:ext cx="23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" name="Line 420"/>
              <p:cNvSpPr>
                <a:spLocks noChangeShapeType="1"/>
              </p:cNvSpPr>
              <p:nvPr/>
            </p:nvSpPr>
            <p:spPr bwMode="auto">
              <a:xfrm>
                <a:off x="3061" y="1230"/>
                <a:ext cx="23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" name="Line 421"/>
              <p:cNvSpPr>
                <a:spLocks noChangeShapeType="1"/>
              </p:cNvSpPr>
              <p:nvPr/>
            </p:nvSpPr>
            <p:spPr bwMode="auto">
              <a:xfrm>
                <a:off x="3084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" name="Line 422"/>
              <p:cNvSpPr>
                <a:spLocks noChangeShapeType="1"/>
              </p:cNvSpPr>
              <p:nvPr/>
            </p:nvSpPr>
            <p:spPr bwMode="auto">
              <a:xfrm>
                <a:off x="3107" y="1337"/>
                <a:ext cx="2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" name="Line 423"/>
              <p:cNvSpPr>
                <a:spLocks noChangeShapeType="1"/>
              </p:cNvSpPr>
              <p:nvPr/>
            </p:nvSpPr>
            <p:spPr bwMode="auto">
              <a:xfrm>
                <a:off x="3130" y="1383"/>
                <a:ext cx="22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" name="Line 424"/>
              <p:cNvSpPr>
                <a:spLocks noChangeShapeType="1"/>
              </p:cNvSpPr>
              <p:nvPr/>
            </p:nvSpPr>
            <p:spPr bwMode="auto">
              <a:xfrm>
                <a:off x="315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" name="Line 425"/>
              <p:cNvSpPr>
                <a:spLocks noChangeShapeType="1"/>
              </p:cNvSpPr>
              <p:nvPr/>
            </p:nvSpPr>
            <p:spPr bwMode="auto">
              <a:xfrm>
                <a:off x="3174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" name="Line 426"/>
              <p:cNvSpPr>
                <a:spLocks noChangeShapeType="1"/>
              </p:cNvSpPr>
              <p:nvPr/>
            </p:nvSpPr>
            <p:spPr bwMode="auto">
              <a:xfrm>
                <a:off x="3184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" name="Line 427"/>
              <p:cNvSpPr>
                <a:spLocks noChangeShapeType="1"/>
              </p:cNvSpPr>
              <p:nvPr/>
            </p:nvSpPr>
            <p:spPr bwMode="auto">
              <a:xfrm>
                <a:off x="3195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" name="Line 428"/>
              <p:cNvSpPr>
                <a:spLocks noChangeShapeType="1"/>
              </p:cNvSpPr>
              <p:nvPr/>
            </p:nvSpPr>
            <p:spPr bwMode="auto">
              <a:xfrm>
                <a:off x="3206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" name="Line 429"/>
              <p:cNvSpPr>
                <a:spLocks noChangeShapeType="1"/>
              </p:cNvSpPr>
              <p:nvPr/>
            </p:nvSpPr>
            <p:spPr bwMode="auto">
              <a:xfrm>
                <a:off x="3216" y="1496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8" name="Line 430"/>
              <p:cNvSpPr>
                <a:spLocks noChangeShapeType="1"/>
              </p:cNvSpPr>
              <p:nvPr/>
            </p:nvSpPr>
            <p:spPr bwMode="auto">
              <a:xfrm>
                <a:off x="3226" y="1503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" name="Line 431"/>
              <p:cNvSpPr>
                <a:spLocks noChangeShapeType="1"/>
              </p:cNvSpPr>
              <p:nvPr/>
            </p:nvSpPr>
            <p:spPr bwMode="auto">
              <a:xfrm>
                <a:off x="3237" y="1507"/>
                <a:ext cx="1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" name="Line 432"/>
              <p:cNvSpPr>
                <a:spLocks noChangeShapeType="1"/>
              </p:cNvSpPr>
              <p:nvPr/>
            </p:nvSpPr>
            <p:spPr bwMode="auto">
              <a:xfrm>
                <a:off x="3247" y="151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" name="Line 433"/>
              <p:cNvSpPr>
                <a:spLocks noChangeShapeType="1"/>
              </p:cNvSpPr>
              <p:nvPr/>
            </p:nvSpPr>
            <p:spPr bwMode="auto">
              <a:xfrm flipV="1">
                <a:off x="3258" y="151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" name="Line 434"/>
              <p:cNvSpPr>
                <a:spLocks noChangeShapeType="1"/>
              </p:cNvSpPr>
              <p:nvPr/>
            </p:nvSpPr>
            <p:spPr bwMode="auto">
              <a:xfrm flipV="1">
                <a:off x="3268" y="1507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" name="Line 435"/>
              <p:cNvSpPr>
                <a:spLocks noChangeShapeType="1"/>
              </p:cNvSpPr>
              <p:nvPr/>
            </p:nvSpPr>
            <p:spPr bwMode="auto">
              <a:xfrm flipV="1">
                <a:off x="3279" y="1503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" name="Line 436"/>
              <p:cNvSpPr>
                <a:spLocks noChangeShapeType="1"/>
              </p:cNvSpPr>
              <p:nvPr/>
            </p:nvSpPr>
            <p:spPr bwMode="auto">
              <a:xfrm flipV="1">
                <a:off x="3289" y="1496"/>
                <a:ext cx="1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" name="Line 437"/>
              <p:cNvSpPr>
                <a:spLocks noChangeShapeType="1"/>
              </p:cNvSpPr>
              <p:nvPr/>
            </p:nvSpPr>
            <p:spPr bwMode="auto">
              <a:xfrm flipV="1">
                <a:off x="3300" y="1488"/>
                <a:ext cx="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" name="Line 438"/>
              <p:cNvSpPr>
                <a:spLocks noChangeShapeType="1"/>
              </p:cNvSpPr>
              <p:nvPr/>
            </p:nvSpPr>
            <p:spPr bwMode="auto">
              <a:xfrm flipV="1">
                <a:off x="3310" y="1479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" name="Line 439"/>
              <p:cNvSpPr>
                <a:spLocks noChangeShapeType="1"/>
              </p:cNvSpPr>
              <p:nvPr/>
            </p:nvSpPr>
            <p:spPr bwMode="auto">
              <a:xfrm flipV="1">
                <a:off x="3321" y="1467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" name="Line 440"/>
              <p:cNvSpPr>
                <a:spLocks noChangeShapeType="1"/>
              </p:cNvSpPr>
              <p:nvPr/>
            </p:nvSpPr>
            <p:spPr bwMode="auto">
              <a:xfrm flipV="1">
                <a:off x="3332" y="1454"/>
                <a:ext cx="10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" name="Line 441"/>
              <p:cNvSpPr>
                <a:spLocks noChangeShapeType="1"/>
              </p:cNvSpPr>
              <p:nvPr/>
            </p:nvSpPr>
            <p:spPr bwMode="auto">
              <a:xfrm flipV="1">
                <a:off x="3342" y="1422"/>
                <a:ext cx="22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" name="Line 442"/>
              <p:cNvSpPr>
                <a:spLocks noChangeShapeType="1"/>
              </p:cNvSpPr>
              <p:nvPr/>
            </p:nvSpPr>
            <p:spPr bwMode="auto">
              <a:xfrm flipV="1">
                <a:off x="3364" y="1383"/>
                <a:ext cx="23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" name="Line 443"/>
              <p:cNvSpPr>
                <a:spLocks noChangeShapeType="1"/>
              </p:cNvSpPr>
              <p:nvPr/>
            </p:nvSpPr>
            <p:spPr bwMode="auto">
              <a:xfrm flipV="1">
                <a:off x="3387" y="1337"/>
                <a:ext cx="22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" name="Line 444"/>
              <p:cNvSpPr>
                <a:spLocks noChangeShapeType="1"/>
              </p:cNvSpPr>
              <p:nvPr/>
            </p:nvSpPr>
            <p:spPr bwMode="auto">
              <a:xfrm flipV="1">
                <a:off x="3409" y="1283"/>
                <a:ext cx="23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" name="Line 445"/>
              <p:cNvSpPr>
                <a:spLocks noChangeShapeType="1"/>
              </p:cNvSpPr>
              <p:nvPr/>
            </p:nvSpPr>
            <p:spPr bwMode="auto">
              <a:xfrm>
                <a:off x="2736" y="1283"/>
                <a:ext cx="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7614" name="Object 446"/>
          <p:cNvGraphicFramePr>
            <a:graphicFrameLocks noChangeAspect="1"/>
          </p:cNvGraphicFramePr>
          <p:nvPr/>
        </p:nvGraphicFramePr>
        <p:xfrm>
          <a:off x="1905000" y="3810000"/>
          <a:ext cx="619125" cy="660400"/>
        </p:xfrm>
        <a:graphic>
          <a:graphicData uri="http://schemas.openxmlformats.org/presentationml/2006/ole">
            <p:oleObj spid="_x0000_s7614" name="PHOTO-PAINT" r:id="rId4" imgW="1663492" imgH="1777778" progId="CorelPhotoPaint.Image.12">
              <p:embed/>
            </p:oleObj>
          </a:graphicData>
        </a:graphic>
      </p:graphicFrame>
      <p:graphicFrame>
        <p:nvGraphicFramePr>
          <p:cNvPr id="7616" name="Object 448"/>
          <p:cNvGraphicFramePr>
            <a:graphicFrameLocks noChangeAspect="1"/>
          </p:cNvGraphicFramePr>
          <p:nvPr/>
        </p:nvGraphicFramePr>
        <p:xfrm>
          <a:off x="152400" y="1600200"/>
          <a:ext cx="2819400" cy="1571625"/>
        </p:xfrm>
        <a:graphic>
          <a:graphicData uri="http://schemas.openxmlformats.org/presentationml/2006/ole">
            <p:oleObj spid="_x0000_s7616" name="PHOTO-PAINT" r:id="rId5" imgW="4533333" imgH="2526984" progId="CorelPhotoPaint.Image.12">
              <p:embed/>
            </p:oleObj>
          </a:graphicData>
        </a:graphic>
      </p:graphicFrame>
      <p:sp>
        <p:nvSpPr>
          <p:cNvPr id="7617" name="Rectangle 449"/>
          <p:cNvSpPr>
            <a:spLocks noChangeArrowheads="1"/>
          </p:cNvSpPr>
          <p:nvPr/>
        </p:nvSpPr>
        <p:spPr bwMode="auto">
          <a:xfrm>
            <a:off x="4419600" y="2286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wavelength = h / (mass×speed)</a:t>
            </a:r>
          </a:p>
          <a:p>
            <a:pPr algn="ctr"/>
            <a:r>
              <a:rPr lang="en-US">
                <a:latin typeface="Comic Sans MS" pitchFamily="66" charset="0"/>
              </a:rPr>
              <a:t>		</a:t>
            </a:r>
          </a:p>
          <a:p>
            <a:pPr algn="ctr"/>
            <a:r>
              <a:rPr lang="en-US">
                <a:latin typeface="Comic Sans MS" pitchFamily="66" charset="0"/>
              </a:rPr>
              <a:t>where h = Plank’s constant = 6 x 10</a:t>
            </a:r>
            <a:r>
              <a:rPr lang="en-US" baseline="30000">
                <a:latin typeface="Comic Sans MS" pitchFamily="66" charset="0"/>
              </a:rPr>
              <a:t>-34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don’t we observe the wave nature of matter?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762000"/>
          </a:xfrm>
        </p:spPr>
        <p:txBody>
          <a:bodyPr/>
          <a:lstStyle/>
          <a:p>
            <a:r>
              <a:rPr lang="en-US" sz="2400" dirty="0"/>
              <a:t>To observe wave effects, your “slits” need to be similar to the wavelength</a:t>
            </a:r>
          </a:p>
        </p:txBody>
      </p:sp>
      <p:pic>
        <p:nvPicPr>
          <p:cNvPr id="55301" name="Single Slit Diffraction 1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133600"/>
            <a:ext cx="3048000" cy="2286000"/>
          </a:xfrm>
          <a:prstGeom prst="rect">
            <a:avLst/>
          </a:prstGeom>
          <a:noFill/>
        </p:spPr>
      </p:pic>
      <p:pic>
        <p:nvPicPr>
          <p:cNvPr id="55302" name="Single Slit Diffraction 4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133600"/>
            <a:ext cx="3048000" cy="2286000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04800" y="51816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Example: It would take 10</a:t>
            </a:r>
            <a:r>
              <a:rPr lang="en-US" sz="2000" baseline="30000" dirty="0">
                <a:latin typeface="+mn-lt"/>
              </a:rPr>
              <a:t>27</a:t>
            </a:r>
            <a:r>
              <a:rPr lang="en-US" sz="2000" dirty="0">
                <a:latin typeface="+mn-lt"/>
              </a:rPr>
              <a:t> years for a student to </a:t>
            </a:r>
            <a:r>
              <a:rPr lang="en-US" sz="2000" dirty="0" smtClean="0">
                <a:latin typeface="+mn-lt"/>
              </a:rPr>
              <a:t>“diffract” </a:t>
            </a:r>
            <a:r>
              <a:rPr lang="en-US" sz="2000" dirty="0">
                <a:latin typeface="+mn-lt"/>
              </a:rPr>
              <a:t>through a doorway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For all material objects except the very least massive (such as electrons and protons), the wavelength is so immeasurably small that it can be completely ignored.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514600" y="44958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wavelength = h / (</a:t>
            </a:r>
            <a:r>
              <a:rPr lang="en-US" dirty="0" err="1">
                <a:latin typeface="Comic Sans MS" pitchFamily="66" charset="0"/>
              </a:rPr>
              <a:t>mass×speed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algn="ctr"/>
            <a:r>
              <a:rPr lang="en-US" dirty="0">
                <a:latin typeface="Comic Sans MS" pitchFamily="66" charset="0"/>
              </a:rPr>
              <a:t>h = 6 x 10</a:t>
            </a:r>
            <a:r>
              <a:rPr lang="en-US" baseline="30000" dirty="0">
                <a:latin typeface="Comic Sans MS" pitchFamily="66" charset="0"/>
              </a:rPr>
              <a:t>-34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" fill="hold"/>
                                        <p:tgtEl>
                                          <p:spTgt spid="55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32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5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19"/>
  <p:tag name="BULLETTYPE" val="ppBulletAlphaLCParenR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ge 9">
    <a:dk1>
      <a:srgbClr val="000000"/>
    </a:dk1>
    <a:lt1>
      <a:srgbClr val="FFFFFF"/>
    </a:lt1>
    <a:dk2>
      <a:srgbClr val="003399"/>
    </a:dk2>
    <a:lt2>
      <a:srgbClr val="666699"/>
    </a:lt2>
    <a:accent1>
      <a:srgbClr val="009999"/>
    </a:accent1>
    <a:accent2>
      <a:srgbClr val="4C6D4E"/>
    </a:accent2>
    <a:accent3>
      <a:srgbClr val="FFFFFF"/>
    </a:accent3>
    <a:accent4>
      <a:srgbClr val="000000"/>
    </a:accent4>
    <a:accent5>
      <a:srgbClr val="AACACA"/>
    </a:accent5>
    <a:accent6>
      <a:srgbClr val="446246"/>
    </a:accent6>
    <a:hlink>
      <a:srgbClr val="4C6D8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1044</Words>
  <Application>Microsoft Office PowerPoint</Application>
  <PresentationFormat>On-screen Show (4:3)</PresentationFormat>
  <Paragraphs>136</Paragraphs>
  <Slides>27</Slides>
  <Notes>0</Notes>
  <HiddenSlides>0</HiddenSlides>
  <MMClips>7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Edge</vt:lpstr>
      <vt:lpstr>Custom Design</vt:lpstr>
      <vt:lpstr>1_Edge</vt:lpstr>
      <vt:lpstr>PHOTO-PAINT</vt:lpstr>
      <vt:lpstr>Equation</vt:lpstr>
      <vt:lpstr>Chapter 15: Duality of Matter</vt:lpstr>
      <vt:lpstr>Review: How the Bohr model explains the Hydrogen Atom spectrum</vt:lpstr>
      <vt:lpstr>An atom has only the following possible energy levels.  How many discrete colors can it emit?</vt:lpstr>
      <vt:lpstr>The “bullets” used by Rutherford to probe gold atoms were:</vt:lpstr>
      <vt:lpstr>Matter Models (continued…)</vt:lpstr>
      <vt:lpstr>The de Broglie Hypothesis was originally hailed as the “French Comedy”…</vt:lpstr>
      <vt:lpstr>But it turned out to describe what we observe.</vt:lpstr>
      <vt:lpstr>Examples</vt:lpstr>
      <vt:lpstr>Why don’t we observe the wave nature of matter?</vt:lpstr>
      <vt:lpstr>But are electrons really waves? </vt:lpstr>
      <vt:lpstr>Slide 11</vt:lpstr>
      <vt:lpstr>Small electron wavelength is useful in electron microscopes</vt:lpstr>
      <vt:lpstr>The concept of a probability distribution</vt:lpstr>
      <vt:lpstr>For waves, we can use the amplitude as a measure of where the wave “is”</vt:lpstr>
      <vt:lpstr>Experimental double slit experiment using electrons</vt:lpstr>
      <vt:lpstr>So, which slit does the electron go through?</vt:lpstr>
      <vt:lpstr>The results depend on how and what we measure.</vt:lpstr>
      <vt:lpstr>So what is waving?</vt:lpstr>
      <vt:lpstr>Schodinger’s wave mechanics</vt:lpstr>
      <vt:lpstr>The electron position is described with a probability wave</vt:lpstr>
      <vt:lpstr>The Uncertainty Principle and waves</vt:lpstr>
      <vt:lpstr>Heisenberg Uncertainty Principle</vt:lpstr>
      <vt:lpstr>Slide 23</vt:lpstr>
      <vt:lpstr>Consequences</vt:lpstr>
      <vt:lpstr>Philosophical shift in wave mechanics</vt:lpstr>
      <vt:lpstr>So does the electron “know” where it is and where it is going?</vt:lpstr>
      <vt:lpstr>I hope this bothers you some…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Michael Ware</cp:lastModifiedBy>
  <cp:revision>68</cp:revision>
  <dcterms:created xsi:type="dcterms:W3CDTF">2005-01-11T04:20:06Z</dcterms:created>
  <dcterms:modified xsi:type="dcterms:W3CDTF">2010-02-12T16:50:47Z</dcterms:modified>
</cp:coreProperties>
</file>