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95" r:id="rId2"/>
    <p:sldId id="307" r:id="rId3"/>
    <p:sldId id="282" r:id="rId4"/>
    <p:sldId id="283" r:id="rId5"/>
    <p:sldId id="284" r:id="rId6"/>
    <p:sldId id="286" r:id="rId7"/>
    <p:sldId id="288" r:id="rId8"/>
    <p:sldId id="287" r:id="rId9"/>
    <p:sldId id="289" r:id="rId10"/>
    <p:sldId id="314" r:id="rId11"/>
    <p:sldId id="285" r:id="rId12"/>
    <p:sldId id="290" r:id="rId13"/>
    <p:sldId id="296" r:id="rId14"/>
    <p:sldId id="291" r:id="rId15"/>
    <p:sldId id="292" r:id="rId16"/>
    <p:sldId id="315" r:id="rId17"/>
    <p:sldId id="293" r:id="rId18"/>
    <p:sldId id="300" r:id="rId19"/>
    <p:sldId id="260" r:id="rId20"/>
    <p:sldId id="302" r:id="rId21"/>
    <p:sldId id="304" r:id="rId22"/>
    <p:sldId id="294" r:id="rId23"/>
    <p:sldId id="303" r:id="rId24"/>
    <p:sldId id="309" r:id="rId25"/>
    <p:sldId id="310" r:id="rId26"/>
    <p:sldId id="311" r:id="rId27"/>
    <p:sldId id="312" r:id="rId28"/>
    <p:sldId id="313" r:id="rId29"/>
    <p:sldId id="306" r:id="rId30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69696"/>
    <a:srgbClr val="66CCFF"/>
    <a:srgbClr val="CCE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96" autoAdjust="0"/>
    <p:restoredTop sz="78500" autoAdjust="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B6691A7-AEF8-4471-8049-6BB1C77E9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Xenon" TargetMode="External"/><Relationship Id="rId13" Type="http://schemas.openxmlformats.org/officeDocument/2006/relationships/hyperlink" Target="http://en.wikipedia.org/wiki/Water" TargetMode="External"/><Relationship Id="rId18" Type="http://schemas.openxmlformats.org/officeDocument/2006/relationships/hyperlink" Target="http://en.wikipedia.org/wiki/Fluoride" TargetMode="External"/><Relationship Id="rId3" Type="http://schemas.openxmlformats.org/officeDocument/2006/relationships/hyperlink" Target="http://theodoregray.com/PeriodicTable/Samples/009.5/index.s12.html" TargetMode="External"/><Relationship Id="rId21" Type="http://schemas.openxmlformats.org/officeDocument/2006/relationships/hyperlink" Target="http://en.wikipedia.org/wiki/Parts_per_million" TargetMode="External"/><Relationship Id="rId7" Type="http://schemas.openxmlformats.org/officeDocument/2006/relationships/hyperlink" Target="http://en.wikipedia.org/wiki/Krypton" TargetMode="External"/><Relationship Id="rId12" Type="http://schemas.openxmlformats.org/officeDocument/2006/relationships/hyperlink" Target="http://en.wikipedia.org/wiki/Metal" TargetMode="External"/><Relationship Id="rId17" Type="http://schemas.openxmlformats.org/officeDocument/2006/relationships/hyperlink" Target="http://en.wikipedia.org/wiki/Complex_(chemistry)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en.wikipedia.org/wiki/Hydrofluoric_acid" TargetMode="External"/><Relationship Id="rId20" Type="http://schemas.openxmlformats.org/officeDocument/2006/relationships/hyperlink" Target="http://en.wikipedia.org/wiki/Te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Noble_gas" TargetMode="External"/><Relationship Id="rId11" Type="http://schemas.openxmlformats.org/officeDocument/2006/relationships/hyperlink" Target="http://en.wikipedia.org/wiki/Glass" TargetMode="External"/><Relationship Id="rId5" Type="http://schemas.openxmlformats.org/officeDocument/2006/relationships/hyperlink" Target="http://en.wikipedia.org/wiki/Oxidation" TargetMode="External"/><Relationship Id="rId15" Type="http://schemas.openxmlformats.org/officeDocument/2006/relationships/hyperlink" Target="http://en.wikipedia.org/wiki/Quartz" TargetMode="External"/><Relationship Id="rId10" Type="http://schemas.openxmlformats.org/officeDocument/2006/relationships/hyperlink" Target="http://en.wikipedia.org/wiki/Hydrogen" TargetMode="External"/><Relationship Id="rId19" Type="http://schemas.openxmlformats.org/officeDocument/2006/relationships/hyperlink" Target="http://en.wikipedia.org/wiki/Calcium_fluoride" TargetMode="External"/><Relationship Id="rId4" Type="http://schemas.openxmlformats.org/officeDocument/2006/relationships/hyperlink" Target="http://en.wikipedia.org/wiki/Gas" TargetMode="External"/><Relationship Id="rId9" Type="http://schemas.openxmlformats.org/officeDocument/2006/relationships/hyperlink" Target="http://en.wikipedia.org/wiki/Radon" TargetMode="External"/><Relationship Id="rId14" Type="http://schemas.openxmlformats.org/officeDocument/2006/relationships/hyperlink" Target="http://en.wikipedia.org/wiki/Silic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E403F-5093-48FC-9E46-D15073DC9E5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C7F78-66C5-4297-AE43-65498B0E77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Pure fluorine (F2) is a corrosive pale yellow or brown</a:t>
            </a:r>
            <a:r>
              <a:rPr lang="en-US" sz="1000" dirty="0" smtClean="0">
                <a:hlinkClick r:id="rId3" tooltip="http://theodoregray.com/PeriodicTable/Samples/009.5/index.s12.html"/>
              </a:rPr>
              <a:t>[1]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4" tooltip="Gas"/>
              </a:rPr>
              <a:t>gas</a:t>
            </a:r>
            <a:r>
              <a:rPr lang="en-US" sz="1000" dirty="0" smtClean="0"/>
              <a:t> that is a powerful </a:t>
            </a:r>
            <a:r>
              <a:rPr lang="en-US" sz="1000" dirty="0" smtClean="0">
                <a:hlinkClick r:id="rId5" tooltip="Oxidation"/>
              </a:rPr>
              <a:t>oxidizing</a:t>
            </a:r>
            <a:r>
              <a:rPr lang="en-US" sz="1000" dirty="0" smtClean="0"/>
              <a:t> agent. It is the most reactive and most electronegative of all the elements (4.0), and readily forms compounds with most other elements. Fluorine even combines with the </a:t>
            </a:r>
            <a:r>
              <a:rPr lang="en-US" sz="1000" dirty="0" smtClean="0">
                <a:hlinkClick r:id="rId6" tooltip="Noble gas"/>
              </a:rPr>
              <a:t>noble gases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7" tooltip="Krypton"/>
              </a:rPr>
              <a:t>krypton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8" tooltip="Xenon"/>
              </a:rPr>
              <a:t>xenon</a:t>
            </a:r>
            <a:r>
              <a:rPr lang="en-US" sz="1000" dirty="0" smtClean="0"/>
              <a:t>, and </a:t>
            </a:r>
            <a:r>
              <a:rPr lang="en-US" sz="1000" dirty="0" smtClean="0">
                <a:hlinkClick r:id="rId9" tooltip="Radon"/>
              </a:rPr>
              <a:t>radon</a:t>
            </a:r>
            <a:r>
              <a:rPr lang="en-US" sz="1000" dirty="0" smtClean="0"/>
              <a:t>. Even in dark, cool conditions, fluorine reacts explosively with </a:t>
            </a:r>
            <a:r>
              <a:rPr lang="en-US" sz="1000" dirty="0" smtClean="0">
                <a:hlinkClick r:id="rId10" tooltip="Hydrogen"/>
              </a:rPr>
              <a:t>hydrogen</a:t>
            </a:r>
            <a:r>
              <a:rPr lang="en-US" sz="1000" dirty="0" smtClean="0"/>
              <a:t>. It is so reactive that </a:t>
            </a:r>
            <a:r>
              <a:rPr lang="en-US" sz="1000" dirty="0" smtClean="0">
                <a:hlinkClick r:id="rId11" tooltip="Glass"/>
              </a:rPr>
              <a:t>glass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12" tooltip="Metal"/>
              </a:rPr>
              <a:t>metals</a:t>
            </a:r>
            <a:r>
              <a:rPr lang="en-US" sz="1000" dirty="0" smtClean="0"/>
              <a:t>, and even </a:t>
            </a:r>
            <a:r>
              <a:rPr lang="en-US" sz="1000" dirty="0" smtClean="0">
                <a:hlinkClick r:id="rId13" tooltip="Water"/>
              </a:rPr>
              <a:t>water</a:t>
            </a:r>
            <a:r>
              <a:rPr lang="en-US" sz="1000" dirty="0" smtClean="0"/>
              <a:t>, as well as other substances, burn with a bright flame in a jet of fluorine gas. It is far too reactive to be found in elemental form and has such an affinity for most elements, including </a:t>
            </a:r>
            <a:r>
              <a:rPr lang="en-US" sz="1000" dirty="0" smtClean="0">
                <a:hlinkClick r:id="rId14" tooltip="Silicon"/>
              </a:rPr>
              <a:t>silicon</a:t>
            </a:r>
            <a:r>
              <a:rPr lang="en-US" sz="1000" dirty="0" smtClean="0"/>
              <a:t>, that it can neither be prepared nor be kept in ordinary glass vessels. Instead, it must be kept in specialized </a:t>
            </a:r>
            <a:r>
              <a:rPr lang="en-US" sz="1000" dirty="0" smtClean="0">
                <a:hlinkClick r:id="rId15" tooltip="Quartz"/>
              </a:rPr>
              <a:t>quartz</a:t>
            </a:r>
            <a:r>
              <a:rPr lang="en-US" sz="1000" dirty="0" smtClean="0"/>
              <a:t> tubes lined with a very thin layer of fluorocarbons. In moist air it reacts with water to form also-dangerous </a:t>
            </a:r>
            <a:r>
              <a:rPr lang="en-US" sz="1000" dirty="0" smtClean="0">
                <a:hlinkClick r:id="rId16" tooltip="Hydrofluoric acid"/>
              </a:rPr>
              <a:t>hydrofluoric acid</a:t>
            </a:r>
            <a:r>
              <a:rPr lang="en-US" sz="1000" dirty="0" smtClean="0"/>
              <a:t>.</a:t>
            </a:r>
          </a:p>
          <a:p>
            <a:pPr eaLnBrk="1" hangingPunct="1"/>
            <a:r>
              <a:rPr lang="en-US" sz="1000" dirty="0" smtClean="0"/>
              <a:t>In aqueous solution, fluorine commonly occurs as the fluoride ion F−, although HF is such a weak acid that substantial amounts of it are present in any water solution of fluoride at near neutral </a:t>
            </a:r>
            <a:r>
              <a:rPr lang="en-US" sz="1000" dirty="0" err="1" smtClean="0"/>
              <a:t>pH.</a:t>
            </a:r>
            <a:r>
              <a:rPr lang="en-US" sz="1000" dirty="0" smtClean="0"/>
              <a:t> Other forms are </a:t>
            </a:r>
            <a:r>
              <a:rPr lang="en-US" sz="1000" dirty="0" err="1" smtClean="0"/>
              <a:t>fluoro</a:t>
            </a:r>
            <a:r>
              <a:rPr lang="en-US" sz="1000" dirty="0" smtClean="0"/>
              <a:t>-</a:t>
            </a:r>
            <a:r>
              <a:rPr lang="en-US" sz="1000" dirty="0" smtClean="0">
                <a:hlinkClick r:id="rId17" tooltip="Complex (chemistry)"/>
              </a:rPr>
              <a:t>complexes</a:t>
            </a:r>
            <a:r>
              <a:rPr lang="en-US" sz="1000" dirty="0" smtClean="0"/>
              <a:t>, such as [FeF4]−, or H2F+.</a:t>
            </a:r>
            <a:endParaRPr lang="en-US" sz="1000" dirty="0" smtClean="0">
              <a:hlinkClick r:id="rId18" tooltip="Fluoride"/>
            </a:endParaRPr>
          </a:p>
          <a:p>
            <a:pPr eaLnBrk="1" hangingPunct="1"/>
            <a:r>
              <a:rPr lang="en-US" sz="1000" dirty="0" smtClean="0">
                <a:hlinkClick r:id="rId18" tooltip="Fluoride"/>
              </a:rPr>
              <a:t>Fluorides</a:t>
            </a:r>
            <a:r>
              <a:rPr lang="en-US" sz="1000" dirty="0" smtClean="0"/>
              <a:t> are compounds that combine fluorine with some positively charged counterpart. They often consist of crystalline ionic salts. Fluorine compounds with metals are among the most stable of salts.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Fluoride compounds, usually </a:t>
            </a:r>
            <a:r>
              <a:rPr lang="en-US" sz="1000" dirty="0" smtClean="0">
                <a:hlinkClick r:id="rId19" tooltip="Calcium fluoride"/>
              </a:rPr>
              <a:t>calcium fluoride</a:t>
            </a:r>
            <a:r>
              <a:rPr lang="en-US" sz="1000" dirty="0" smtClean="0"/>
              <a:t>, are naturally found in low concentration in drinking water and some foods, such as </a:t>
            </a:r>
            <a:r>
              <a:rPr lang="en-US" sz="1000" dirty="0" smtClean="0">
                <a:hlinkClick r:id="rId20" tooltip="Tea"/>
              </a:rPr>
              <a:t>tea</a:t>
            </a:r>
            <a:r>
              <a:rPr lang="en-US" sz="1000" dirty="0" smtClean="0"/>
              <a:t>. Water with underground sources are more likely to have higher levels of fluoride, while the total concentration in seawater has an average concentration of 1.3 </a:t>
            </a:r>
            <a:r>
              <a:rPr lang="en-US" sz="1000" dirty="0" smtClean="0">
                <a:hlinkClick r:id="rId21" tooltip="Parts per million"/>
              </a:rPr>
              <a:t>parts per million</a:t>
            </a:r>
            <a:r>
              <a:rPr lang="en-US" sz="1000" dirty="0" smtClean="0"/>
              <a:t> (</a:t>
            </a:r>
            <a:r>
              <a:rPr lang="en-US" sz="1000" dirty="0" err="1" smtClean="0"/>
              <a:t>ppm</a:t>
            </a:r>
            <a:r>
              <a:rPr lang="en-US" sz="1000" dirty="0" smtClean="0"/>
              <a:t>).</a:t>
            </a:r>
            <a:r>
              <a:rPr lang="en-US" sz="1000" dirty="0" smtClean="0">
                <a:hlinkClick r:id="" action="ppaction://noaction"/>
              </a:rPr>
              <a:t>[1]</a:t>
            </a:r>
            <a:r>
              <a:rPr lang="en-US" sz="1000" dirty="0" smtClean="0"/>
              <a:t> Fresh water supplies generally contain between 0.01-0.3 </a:t>
            </a:r>
            <a:r>
              <a:rPr lang="en-US" sz="1000" dirty="0" err="1" smtClean="0"/>
              <a:t>ppm</a:t>
            </a:r>
            <a:r>
              <a:rPr lang="en-US" sz="1000" dirty="0" smtClean="0"/>
              <a:t>, while the ocean contains between 1.2 and 1.5 </a:t>
            </a:r>
            <a:r>
              <a:rPr lang="en-US" sz="1000" dirty="0" err="1" smtClean="0"/>
              <a:t>ppm</a:t>
            </a:r>
            <a:r>
              <a:rPr lang="en-US" sz="1000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7EE7D-7C27-4B21-9A8B-01E1B82A183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BB1C38A1-F6A4-469E-93CC-0D4EA2C65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5526C-584D-4E2E-B217-2FD634FBE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5406-1A36-4CE3-B15B-34736CFD0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9916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811C-10ED-460B-91BF-492319A14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4DB9-EC25-418A-99BD-3DDB3734A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67E1-3853-49D1-B512-CE1E64FA4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635B5-0535-4C3C-A663-C9542C564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E88C-CB82-4F8E-A25B-F3DEA22FD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CEDA-7B02-4DCE-8CEA-9D067383D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19E80-5BE2-4CB6-AA8E-189A940CF2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C755-C489-4E88-AE5A-A2D1C2328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208C-16BC-4019-B494-61766C6B7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F6AD-225B-4ED3-BDDA-EA8F7FC14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28C76-C41D-4D86-8FBA-320448FF2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fld id="{2CD64C46-6A2A-4C39-B627-92CF62FFE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mw22\Documents\Courses\PS100\Chapter%2022\Forming_NaCl.AVI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w22\Documents\Courses\PS100\Chapter%2022\NaClsmall.avi" TargetMode="Externa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22: Bonding in Ionic Compounds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4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29400" y="5562600"/>
            <a:ext cx="2365375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sz="1600" dirty="0"/>
              <a:t>Did you read chapter 22</a:t>
            </a:r>
          </a:p>
          <a:p>
            <a:pPr marL="342900" indent="-342900">
              <a:defRPr/>
            </a:pPr>
            <a:r>
              <a:rPr lang="en-US" sz="1600" dirty="0"/>
              <a:t>before coming to class?</a:t>
            </a:r>
          </a:p>
          <a:p>
            <a:pPr marL="342900" indent="-342900">
              <a:defRPr/>
            </a:pPr>
            <a:r>
              <a:rPr lang="en-US" sz="400" dirty="0"/>
              <a:t> 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1600" dirty="0"/>
              <a:t>Yes</a:t>
            </a:r>
          </a:p>
          <a:p>
            <a:pPr marL="800100" lvl="1" indent="-342900">
              <a:buFontTx/>
              <a:buAutoNum type="alphaUcPeriod"/>
              <a:defRPr/>
            </a:pPr>
            <a:r>
              <a:rPr lang="en-US" sz="1600" dirty="0"/>
              <a:t>No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Formation of a salt crystal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620000" cy="609600"/>
          </a:xfrm>
        </p:spPr>
        <p:txBody>
          <a:bodyPr/>
          <a:lstStyle/>
          <a:p>
            <a:pPr eaLnBrk="1" hangingPunct="1"/>
            <a:r>
              <a:rPr lang="en-US" sz="2600" smtClean="0"/>
              <a:t>2Na + Cl</a:t>
            </a:r>
            <a:r>
              <a:rPr lang="en-US" sz="2600" baseline="-25000" smtClean="0"/>
              <a:t>2</a:t>
            </a:r>
            <a:r>
              <a:rPr lang="en-US" sz="2600" smtClean="0"/>
              <a:t>  =  2NaCl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981200"/>
            <a:ext cx="303371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694" name="Forming_NaC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895600"/>
            <a:ext cx="3276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1203325" y="6132513"/>
            <a:ext cx="311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about entropy change?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1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694"/>
                </p:tgtEl>
              </p:cMediaNode>
            </p:video>
          </p:childTnLst>
        </p:cTn>
      </p:par>
    </p:tnLst>
    <p:bldLst>
      <p:bldP spid="71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about entropy change?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873125"/>
          </a:xfrm>
        </p:spPr>
        <p:txBody>
          <a:bodyPr/>
          <a:lstStyle/>
          <a:p>
            <a:pPr eaLnBrk="1" hangingPunct="1"/>
            <a:r>
              <a:rPr lang="en-US" smtClean="0"/>
              <a:t>2Na + Cl</a:t>
            </a:r>
            <a:r>
              <a:rPr lang="en-US" baseline="-25000" smtClean="0"/>
              <a:t>2</a:t>
            </a:r>
            <a:r>
              <a:rPr lang="en-US" smtClean="0"/>
              <a:t>  =  2NaCl + lots of heat and light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00213" y="2876550"/>
            <a:ext cx="678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Heat and light – cause an increase in entropy of the surroundings</a:t>
            </a:r>
          </a:p>
        </p:txBody>
      </p:sp>
      <p:pic>
        <p:nvPicPr>
          <p:cNvPr id="39950" name="NaClsmall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05200"/>
            <a:ext cx="3505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5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How does the model explain properties of salts (ionic compounds) 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113213" cy="431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High melting and boiling temperatures?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Strong attractions between + and – 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Attractive forces act over fairly large atomic distances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Brittleness?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Strong repulsions when ions with like charge come together; material shatters to relieve the stress.</a:t>
            </a:r>
          </a:p>
        </p:txBody>
      </p:sp>
      <p:pic>
        <p:nvPicPr>
          <p:cNvPr id="45060" name="Picture 4" descr="Fig22_04hammeringions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768475"/>
            <a:ext cx="4800600" cy="423545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Conductivity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752600"/>
          </a:xfrm>
        </p:spPr>
        <p:txBody>
          <a:bodyPr/>
          <a:lstStyle/>
          <a:p>
            <a:pPr eaLnBrk="1" hangingPunct="1"/>
            <a:r>
              <a:rPr lang="en-US" smtClean="0"/>
              <a:t>Don’t conduct as a solid.  Why?</a:t>
            </a:r>
          </a:p>
          <a:p>
            <a:pPr eaLnBrk="1" hangingPunct="1"/>
            <a:r>
              <a:rPr lang="en-US" smtClean="0"/>
              <a:t>Do conduct when molten or dissolved. Why?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5663"/>
            <a:ext cx="91440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mtClean="0"/>
              <a:t>Salts are generally transparent to light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538"/>
            <a:ext cx="8229600" cy="2303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Why are they transparent?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Electron orbitals are localized around individual ions with FEW energy levels</a:t>
            </a:r>
          </a:p>
        </p:txBody>
      </p:sp>
      <p:pic>
        <p:nvPicPr>
          <p:cNvPr id="16388" name="Picture 4" descr="Fig22_06a_salt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3849688"/>
            <a:ext cx="3729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Why are some ionic materials colored?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7950"/>
            <a:ext cx="8229600" cy="18986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Because they contain “transition” metals with more energy levels for electrons</a:t>
            </a:r>
          </a:p>
          <a:p>
            <a:pPr lvl="1" eaLnBrk="1" hangingPunct="1">
              <a:defRPr/>
            </a:pPr>
            <a:r>
              <a:rPr lang="en-US" dirty="0" smtClean="0"/>
              <a:t>Sapphire is a crystalline form of Ol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30000" dirty="0" smtClean="0"/>
          </a:p>
          <a:p>
            <a:pPr lvl="1" eaLnBrk="1" hangingPunct="1">
              <a:defRPr/>
            </a:pPr>
            <a:r>
              <a:rPr lang="en-US" dirty="0" smtClean="0"/>
              <a:t>Chromium substitutions in the lattice allow blue and green light to be absorbed, resulting in a Ruby.</a:t>
            </a:r>
          </a:p>
          <a:p>
            <a:pPr lvl="1" eaLnBrk="1" hangingPunct="1">
              <a:defRPr/>
            </a:pPr>
            <a:r>
              <a:rPr lang="en-US" dirty="0" smtClean="0"/>
              <a:t>Titanium and Iron substitutions allow green and red light absorption, and give the blue color to what we normally think of as Sapphire</a:t>
            </a:r>
          </a:p>
        </p:txBody>
      </p:sp>
      <p:pic>
        <p:nvPicPr>
          <p:cNvPr id="17412" name="Picture 4" descr="Fig22_06b_meta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1306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uby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202406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sapphire_e-c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038600"/>
            <a:ext cx="2209800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Making a laser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7950"/>
            <a:ext cx="8229600" cy="1365250"/>
          </a:xfrm>
        </p:spPr>
        <p:txBody>
          <a:bodyPr/>
          <a:lstStyle/>
          <a:p>
            <a:pPr eaLnBrk="1" hangingPunct="1"/>
            <a:r>
              <a:rPr lang="en-US" smtClean="0"/>
              <a:t>A ruby laser is possible because of the energy level structure</a:t>
            </a:r>
          </a:p>
        </p:txBody>
      </p:sp>
      <p:pic>
        <p:nvPicPr>
          <p:cNvPr id="18436" name="Picture 4" descr="Fig22_06b_meta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3200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ruby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451475"/>
            <a:ext cx="14478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Ruby Laser Experi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1242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ig17_10 valence table"/>
          <p:cNvPicPr>
            <a:picLocks noChangeAspect="1" noChangeArrowheads="1"/>
          </p:cNvPicPr>
          <p:nvPr/>
        </p:nvPicPr>
        <p:blipFill>
          <a:blip r:embed="rId3" cstate="print"/>
          <a:srcRect r="75043"/>
          <a:stretch>
            <a:fillRect/>
          </a:stretch>
        </p:blipFill>
        <p:spPr bwMode="auto">
          <a:xfrm>
            <a:off x="614363" y="2100263"/>
            <a:ext cx="14049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Fig17_10 valence table"/>
          <p:cNvPicPr>
            <a:picLocks noChangeAspect="1" noChangeArrowheads="1"/>
          </p:cNvPicPr>
          <p:nvPr/>
        </p:nvPicPr>
        <p:blipFill>
          <a:blip r:embed="rId3" cstate="print"/>
          <a:srcRect l="24675" r="-3889"/>
          <a:stretch>
            <a:fillRect/>
          </a:stretch>
        </p:blipFill>
        <p:spPr bwMode="auto">
          <a:xfrm>
            <a:off x="3057525" y="2178050"/>
            <a:ext cx="44592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35738" y="1504950"/>
            <a:ext cx="2316162" cy="3530600"/>
            <a:chOff x="4117" y="948"/>
            <a:chExt cx="1459" cy="2224"/>
          </a:xfrm>
        </p:grpSpPr>
        <p:sp>
          <p:nvSpPr>
            <p:cNvPr id="19468" name="AutoShape 6"/>
            <p:cNvSpPr>
              <a:spLocks noChangeArrowheads="1"/>
            </p:cNvSpPr>
            <p:nvPr/>
          </p:nvSpPr>
          <p:spPr bwMode="auto">
            <a:xfrm rot="-199644" flipH="1" flipV="1">
              <a:off x="4117" y="1193"/>
              <a:ext cx="541" cy="1979"/>
            </a:xfrm>
            <a:prstGeom prst="wedgeEllipseCallout">
              <a:avLst>
                <a:gd name="adj1" fmla="val -75421"/>
                <a:gd name="adj2" fmla="val 31324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endParaRPr lang="en-US"/>
            </a:p>
          </p:txBody>
        </p:sp>
        <p:sp>
          <p:nvSpPr>
            <p:cNvPr id="19469" name="Text Box 7"/>
            <p:cNvSpPr txBox="1">
              <a:spLocks noChangeArrowheads="1"/>
            </p:cNvSpPr>
            <p:nvPr/>
          </p:nvSpPr>
          <p:spPr bwMode="auto">
            <a:xfrm>
              <a:off x="4676" y="948"/>
              <a:ext cx="90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Unreactive </a:t>
              </a:r>
            </a:p>
            <a:p>
              <a:r>
                <a:rPr lang="en-US"/>
                <a:t>noble gases</a:t>
              </a:r>
            </a:p>
            <a:p>
              <a:r>
                <a:rPr lang="en-US"/>
                <a:t>don’t form</a:t>
              </a:r>
            </a:p>
            <a:p>
              <a:r>
                <a:rPr lang="en-US"/>
                <a:t> ions.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5588" y="1555750"/>
            <a:ext cx="3486150" cy="5016500"/>
            <a:chOff x="161" y="980"/>
            <a:chExt cx="2196" cy="3160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 rot="-199644">
              <a:off x="161" y="980"/>
              <a:ext cx="2196" cy="2385"/>
            </a:xfrm>
            <a:prstGeom prst="wedgeEllipseCallout">
              <a:avLst>
                <a:gd name="adj1" fmla="val -29574"/>
                <a:gd name="adj2" fmla="val 64532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319" y="3733"/>
              <a:ext cx="132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Metals lose their </a:t>
              </a:r>
            </a:p>
            <a:p>
              <a:pPr>
                <a:defRPr/>
              </a:pPr>
              <a:r>
                <a:rPr lang="en-US" dirty="0">
                  <a:latin typeface="+mn-lt"/>
                </a:rPr>
                <a:t>valence electrons.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11538" y="2224088"/>
            <a:ext cx="4654550" cy="4335462"/>
            <a:chOff x="2149" y="1401"/>
            <a:chExt cx="2932" cy="2731"/>
          </a:xfrm>
        </p:grpSpPr>
        <p:sp>
          <p:nvSpPr>
            <p:cNvPr id="19464" name="AutoShape 12"/>
            <p:cNvSpPr>
              <a:spLocks noChangeArrowheads="1"/>
            </p:cNvSpPr>
            <p:nvPr/>
          </p:nvSpPr>
          <p:spPr bwMode="auto">
            <a:xfrm rot="-199644">
              <a:off x="2818" y="1401"/>
              <a:ext cx="1355" cy="2064"/>
            </a:xfrm>
            <a:prstGeom prst="wedgeEllipseCallout">
              <a:avLst>
                <a:gd name="adj1" fmla="val -49005"/>
                <a:gd name="adj2" fmla="val 53833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149" y="3725"/>
              <a:ext cx="29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Non-metals gain enough valence electrons</a:t>
              </a:r>
            </a:p>
            <a:p>
              <a:pPr>
                <a:defRPr/>
              </a:pPr>
              <a:r>
                <a:rPr lang="en-US" dirty="0">
                  <a:latin typeface="+mn-lt"/>
                </a:rPr>
                <a:t>to become “noble”.</a:t>
              </a:r>
            </a:p>
          </p:txBody>
        </p:sp>
      </p:grpSp>
      <p:sp>
        <p:nvSpPr>
          <p:cNvPr id="1946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We can u</a:t>
            </a:r>
            <a:r>
              <a:rPr lang="en-US" smtClean="0"/>
              <a:t>se the periodic table to make predictions of what ions usually form.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octet rule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Atoms will most likely form an ion that has the </a:t>
            </a:r>
            <a:r>
              <a:rPr lang="en-US" i="1" smtClean="0"/>
              <a:t>n</a:t>
            </a:r>
            <a:r>
              <a:rPr lang="en-US" smtClean="0"/>
              <a:t>s</a:t>
            </a:r>
            <a:r>
              <a:rPr lang="en-US" baseline="30000" smtClean="0"/>
              <a:t>2</a:t>
            </a:r>
            <a:r>
              <a:rPr lang="en-US" i="1" smtClean="0"/>
              <a:t>n</a:t>
            </a:r>
            <a:r>
              <a:rPr lang="en-US" smtClean="0"/>
              <a:t>p</a:t>
            </a:r>
            <a:r>
              <a:rPr lang="en-US" baseline="30000" smtClean="0"/>
              <a:t>6</a:t>
            </a:r>
            <a:r>
              <a:rPr lang="en-US" smtClean="0"/>
              <a:t> configuration of the closest noble gas atom.</a:t>
            </a:r>
          </a:p>
          <a:p>
            <a:pPr lvl="1" eaLnBrk="1" hangingPunct="1"/>
            <a:r>
              <a:rPr lang="en-US" smtClean="0"/>
              <a:t>Metals take on this configuration by losing electrons</a:t>
            </a:r>
          </a:p>
          <a:p>
            <a:pPr lvl="1" eaLnBrk="1" hangingPunct="1"/>
            <a:r>
              <a:rPr lang="en-US" smtClean="0"/>
              <a:t>Non-metals take on this configuration by gaining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382000" cy="1390650"/>
          </a:xfrm>
        </p:spPr>
        <p:txBody>
          <a:bodyPr/>
          <a:lstStyle/>
          <a:p>
            <a:pPr eaLnBrk="1" hangingPunct="1"/>
            <a:r>
              <a:rPr lang="en-US" sz="2600" smtClean="0"/>
              <a:t>Chlorine and Fluorine will form the same types of compounds since their valence electrons are the same number and same orbital type.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295400" y="3429000"/>
            <a:ext cx="2590800" cy="2590800"/>
            <a:chOff x="816" y="2160"/>
            <a:chExt cx="1632" cy="1632"/>
          </a:xfrm>
        </p:grpSpPr>
        <p:grpSp>
          <p:nvGrpSpPr>
            <p:cNvPr id="21569" name="Group 5"/>
            <p:cNvGrpSpPr>
              <a:grpSpLocks/>
            </p:cNvGrpSpPr>
            <p:nvPr/>
          </p:nvGrpSpPr>
          <p:grpSpPr bwMode="auto">
            <a:xfrm>
              <a:off x="816" y="2208"/>
              <a:ext cx="1632" cy="1584"/>
              <a:chOff x="816" y="2208"/>
              <a:chExt cx="1632" cy="1584"/>
            </a:xfrm>
          </p:grpSpPr>
          <p:grpSp>
            <p:nvGrpSpPr>
              <p:cNvPr id="21575" name="Group 6"/>
              <p:cNvGrpSpPr>
                <a:grpSpLocks/>
              </p:cNvGrpSpPr>
              <p:nvPr/>
            </p:nvGrpSpPr>
            <p:grpSpPr bwMode="auto">
              <a:xfrm>
                <a:off x="816" y="2208"/>
                <a:ext cx="1632" cy="1584"/>
                <a:chOff x="1248" y="2592"/>
                <a:chExt cx="1632" cy="1584"/>
              </a:xfrm>
            </p:grpSpPr>
            <p:sp>
              <p:nvSpPr>
                <p:cNvPr id="21595" name="Line 7"/>
                <p:cNvSpPr>
                  <a:spLocks noChangeShapeType="1"/>
                </p:cNvSpPr>
                <p:nvPr/>
              </p:nvSpPr>
              <p:spPr bwMode="auto">
                <a:xfrm>
                  <a:off x="1248" y="2592"/>
                  <a:ext cx="393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6" name="Line 8"/>
                <p:cNvSpPr>
                  <a:spLocks noChangeShapeType="1"/>
                </p:cNvSpPr>
                <p:nvPr/>
              </p:nvSpPr>
              <p:spPr bwMode="auto">
                <a:xfrm>
                  <a:off x="1644" y="2598"/>
                  <a:ext cx="0" cy="15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7" name="Line 9"/>
                <p:cNvSpPr>
                  <a:spLocks noChangeShapeType="1"/>
                </p:cNvSpPr>
                <p:nvPr/>
              </p:nvSpPr>
              <p:spPr bwMode="auto">
                <a:xfrm>
                  <a:off x="1646" y="4173"/>
                  <a:ext cx="85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502" y="2592"/>
                  <a:ext cx="0" cy="15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9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05" y="2592"/>
                  <a:ext cx="37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76" name="Line 12"/>
              <p:cNvSpPr>
                <a:spLocks noChangeShapeType="1"/>
              </p:cNvSpPr>
              <p:nvPr/>
            </p:nvSpPr>
            <p:spPr bwMode="auto">
              <a:xfrm>
                <a:off x="1314" y="3502"/>
                <a:ext cx="4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77" name="Group 13"/>
              <p:cNvGrpSpPr>
                <a:grpSpLocks/>
              </p:cNvGrpSpPr>
              <p:nvPr/>
            </p:nvGrpSpPr>
            <p:grpSpPr bwMode="auto">
              <a:xfrm>
                <a:off x="1318" y="2820"/>
                <a:ext cx="489" cy="144"/>
                <a:chOff x="1750" y="3204"/>
                <a:chExt cx="489" cy="144"/>
              </a:xfrm>
            </p:grpSpPr>
            <p:grpSp>
              <p:nvGrpSpPr>
                <p:cNvPr id="21590" name="Group 14"/>
                <p:cNvGrpSpPr>
                  <a:grpSpLocks/>
                </p:cNvGrpSpPr>
                <p:nvPr/>
              </p:nvGrpSpPr>
              <p:grpSpPr bwMode="auto">
                <a:xfrm>
                  <a:off x="1750" y="3204"/>
                  <a:ext cx="489" cy="0"/>
                  <a:chOff x="2660" y="2540"/>
                  <a:chExt cx="712" cy="0"/>
                </a:xfrm>
              </p:grpSpPr>
              <p:sp>
                <p:nvSpPr>
                  <p:cNvPr id="215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33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88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91" name="Line 18"/>
                <p:cNvSpPr>
                  <a:spLocks noChangeShapeType="1"/>
                </p:cNvSpPr>
                <p:nvPr/>
              </p:nvSpPr>
              <p:spPr bwMode="auto">
                <a:xfrm>
                  <a:off x="1750" y="3348"/>
                  <a:ext cx="4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78" name="Group 19"/>
              <p:cNvGrpSpPr>
                <a:grpSpLocks/>
              </p:cNvGrpSpPr>
              <p:nvPr/>
            </p:nvGrpSpPr>
            <p:grpSpPr bwMode="auto">
              <a:xfrm>
                <a:off x="1318" y="2256"/>
                <a:ext cx="516" cy="312"/>
                <a:chOff x="1318" y="2256"/>
                <a:chExt cx="516" cy="312"/>
              </a:xfrm>
            </p:grpSpPr>
            <p:sp>
              <p:nvSpPr>
                <p:cNvPr id="21579" name="Line 20"/>
                <p:cNvSpPr>
                  <a:spLocks noChangeShapeType="1"/>
                </p:cNvSpPr>
                <p:nvPr/>
              </p:nvSpPr>
              <p:spPr bwMode="auto">
                <a:xfrm>
                  <a:off x="1318" y="2568"/>
                  <a:ext cx="4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80" name="Group 21"/>
                <p:cNvGrpSpPr>
                  <a:grpSpLocks/>
                </p:cNvGrpSpPr>
                <p:nvPr/>
              </p:nvGrpSpPr>
              <p:grpSpPr bwMode="auto">
                <a:xfrm>
                  <a:off x="1344" y="2400"/>
                  <a:ext cx="490" cy="0"/>
                  <a:chOff x="2660" y="2010"/>
                  <a:chExt cx="712" cy="0"/>
                </a:xfrm>
              </p:grpSpPr>
              <p:sp>
                <p:nvSpPr>
                  <p:cNvPr id="2158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933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88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81" name="Group 25"/>
                <p:cNvGrpSpPr>
                  <a:grpSpLocks/>
                </p:cNvGrpSpPr>
                <p:nvPr/>
              </p:nvGrpSpPr>
              <p:grpSpPr bwMode="auto">
                <a:xfrm>
                  <a:off x="1344" y="2256"/>
                  <a:ext cx="484" cy="0"/>
                  <a:chOff x="2660" y="1927"/>
                  <a:chExt cx="703" cy="0"/>
                </a:xfrm>
              </p:grpSpPr>
              <p:sp>
                <p:nvSpPr>
                  <p:cNvPr id="215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66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116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69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570" name="Group 31"/>
            <p:cNvGrpSpPr>
              <a:grpSpLocks/>
            </p:cNvGrpSpPr>
            <p:nvPr/>
          </p:nvGrpSpPr>
          <p:grpSpPr bwMode="auto">
            <a:xfrm>
              <a:off x="1800" y="2160"/>
              <a:ext cx="382" cy="1442"/>
              <a:chOff x="1800" y="2160"/>
              <a:chExt cx="382" cy="1442"/>
            </a:xfrm>
          </p:grpSpPr>
          <p:sp>
            <p:nvSpPr>
              <p:cNvPr id="21571" name="Rectangle 32"/>
              <p:cNvSpPr>
                <a:spLocks noChangeArrowheads="1"/>
              </p:cNvSpPr>
              <p:nvPr/>
            </p:nvSpPr>
            <p:spPr bwMode="auto">
              <a:xfrm>
                <a:off x="1800" y="3392"/>
                <a:ext cx="24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1s</a:t>
                </a:r>
              </a:p>
            </p:txBody>
          </p:sp>
          <p:sp>
            <p:nvSpPr>
              <p:cNvPr id="21572" name="Rectangle 33"/>
              <p:cNvSpPr>
                <a:spLocks noChangeArrowheads="1"/>
              </p:cNvSpPr>
              <p:nvPr/>
            </p:nvSpPr>
            <p:spPr bwMode="auto">
              <a:xfrm>
                <a:off x="1811" y="2848"/>
                <a:ext cx="24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2s</a:t>
                </a:r>
              </a:p>
            </p:txBody>
          </p:sp>
          <p:sp>
            <p:nvSpPr>
              <p:cNvPr id="21573" name="Rectangle 34"/>
              <p:cNvSpPr>
                <a:spLocks noChangeArrowheads="1"/>
              </p:cNvSpPr>
              <p:nvPr/>
            </p:nvSpPr>
            <p:spPr bwMode="auto">
              <a:xfrm>
                <a:off x="1811" y="2725"/>
                <a:ext cx="25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2p</a:t>
                </a:r>
              </a:p>
            </p:txBody>
          </p:sp>
          <p:sp>
            <p:nvSpPr>
              <p:cNvPr id="21574" name="Rectangle 35"/>
              <p:cNvSpPr>
                <a:spLocks noChangeArrowheads="1"/>
              </p:cNvSpPr>
              <p:nvPr/>
            </p:nvSpPr>
            <p:spPr bwMode="auto">
              <a:xfrm>
                <a:off x="1824" y="2160"/>
                <a:ext cx="358" cy="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3d</a:t>
                </a:r>
              </a:p>
              <a:p>
                <a:pPr eaLnBrk="0" hangingPunct="0"/>
                <a:r>
                  <a:rPr lang="en-US" sz="1600"/>
                  <a:t>3p</a:t>
                </a:r>
              </a:p>
              <a:p>
                <a:pPr eaLnBrk="0" hangingPunct="0"/>
                <a:r>
                  <a:rPr lang="en-US" sz="1600"/>
                  <a:t>3s</a:t>
                </a:r>
              </a:p>
            </p:txBody>
          </p:sp>
        </p:grpSp>
      </p:grpSp>
      <p:grpSp>
        <p:nvGrpSpPr>
          <p:cNvPr id="21509" name="Group 36"/>
          <p:cNvGrpSpPr>
            <a:grpSpLocks/>
          </p:cNvGrpSpPr>
          <p:nvPr/>
        </p:nvGrpSpPr>
        <p:grpSpPr bwMode="auto">
          <a:xfrm>
            <a:off x="4800600" y="3429000"/>
            <a:ext cx="2590800" cy="2590800"/>
            <a:chOff x="3024" y="2160"/>
            <a:chExt cx="1632" cy="1632"/>
          </a:xfrm>
        </p:grpSpPr>
        <p:grpSp>
          <p:nvGrpSpPr>
            <p:cNvPr id="21538" name="Group 37"/>
            <p:cNvGrpSpPr>
              <a:grpSpLocks/>
            </p:cNvGrpSpPr>
            <p:nvPr/>
          </p:nvGrpSpPr>
          <p:grpSpPr bwMode="auto">
            <a:xfrm>
              <a:off x="3024" y="2208"/>
              <a:ext cx="1632" cy="1584"/>
              <a:chOff x="3024" y="2208"/>
              <a:chExt cx="1632" cy="1584"/>
            </a:xfrm>
          </p:grpSpPr>
          <p:grpSp>
            <p:nvGrpSpPr>
              <p:cNvPr id="21544" name="Group 38"/>
              <p:cNvGrpSpPr>
                <a:grpSpLocks/>
              </p:cNvGrpSpPr>
              <p:nvPr/>
            </p:nvGrpSpPr>
            <p:grpSpPr bwMode="auto">
              <a:xfrm>
                <a:off x="3024" y="2208"/>
                <a:ext cx="1632" cy="1584"/>
                <a:chOff x="1248" y="2592"/>
                <a:chExt cx="1632" cy="1584"/>
              </a:xfrm>
            </p:grpSpPr>
            <p:sp>
              <p:nvSpPr>
                <p:cNvPr id="21564" name="Line 39"/>
                <p:cNvSpPr>
                  <a:spLocks noChangeShapeType="1"/>
                </p:cNvSpPr>
                <p:nvPr/>
              </p:nvSpPr>
              <p:spPr bwMode="auto">
                <a:xfrm>
                  <a:off x="1248" y="2592"/>
                  <a:ext cx="393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5" name="Line 40"/>
                <p:cNvSpPr>
                  <a:spLocks noChangeShapeType="1"/>
                </p:cNvSpPr>
                <p:nvPr/>
              </p:nvSpPr>
              <p:spPr bwMode="auto">
                <a:xfrm>
                  <a:off x="1644" y="2598"/>
                  <a:ext cx="0" cy="15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6" name="Line 41"/>
                <p:cNvSpPr>
                  <a:spLocks noChangeShapeType="1"/>
                </p:cNvSpPr>
                <p:nvPr/>
              </p:nvSpPr>
              <p:spPr bwMode="auto">
                <a:xfrm>
                  <a:off x="1646" y="4173"/>
                  <a:ext cx="85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502" y="2592"/>
                  <a:ext cx="0" cy="15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505" y="2592"/>
                  <a:ext cx="37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45" name="Line 44"/>
              <p:cNvSpPr>
                <a:spLocks noChangeShapeType="1"/>
              </p:cNvSpPr>
              <p:nvPr/>
            </p:nvSpPr>
            <p:spPr bwMode="auto">
              <a:xfrm>
                <a:off x="3522" y="3502"/>
                <a:ext cx="4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46" name="Group 45"/>
              <p:cNvGrpSpPr>
                <a:grpSpLocks/>
              </p:cNvGrpSpPr>
              <p:nvPr/>
            </p:nvGrpSpPr>
            <p:grpSpPr bwMode="auto">
              <a:xfrm>
                <a:off x="3526" y="2820"/>
                <a:ext cx="489" cy="144"/>
                <a:chOff x="1750" y="3204"/>
                <a:chExt cx="489" cy="144"/>
              </a:xfrm>
            </p:grpSpPr>
            <p:grpSp>
              <p:nvGrpSpPr>
                <p:cNvPr id="21559" name="Group 46"/>
                <p:cNvGrpSpPr>
                  <a:grpSpLocks/>
                </p:cNvGrpSpPr>
                <p:nvPr/>
              </p:nvGrpSpPr>
              <p:grpSpPr bwMode="auto">
                <a:xfrm>
                  <a:off x="1750" y="3204"/>
                  <a:ext cx="489" cy="0"/>
                  <a:chOff x="2660" y="2540"/>
                  <a:chExt cx="712" cy="0"/>
                </a:xfrm>
              </p:grpSpPr>
              <p:sp>
                <p:nvSpPr>
                  <p:cNvPr id="2156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933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188" y="254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60" name="Line 50"/>
                <p:cNvSpPr>
                  <a:spLocks noChangeShapeType="1"/>
                </p:cNvSpPr>
                <p:nvPr/>
              </p:nvSpPr>
              <p:spPr bwMode="auto">
                <a:xfrm>
                  <a:off x="1750" y="3348"/>
                  <a:ext cx="4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47" name="Group 51"/>
              <p:cNvGrpSpPr>
                <a:grpSpLocks/>
              </p:cNvGrpSpPr>
              <p:nvPr/>
            </p:nvGrpSpPr>
            <p:grpSpPr bwMode="auto">
              <a:xfrm>
                <a:off x="3504" y="2256"/>
                <a:ext cx="490" cy="312"/>
                <a:chOff x="3504" y="2256"/>
                <a:chExt cx="490" cy="312"/>
              </a:xfrm>
            </p:grpSpPr>
            <p:sp>
              <p:nvSpPr>
                <p:cNvPr id="21548" name="Line 52"/>
                <p:cNvSpPr>
                  <a:spLocks noChangeShapeType="1"/>
                </p:cNvSpPr>
                <p:nvPr/>
              </p:nvSpPr>
              <p:spPr bwMode="auto">
                <a:xfrm>
                  <a:off x="3504" y="2568"/>
                  <a:ext cx="49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49" name="Group 53"/>
                <p:cNvGrpSpPr>
                  <a:grpSpLocks/>
                </p:cNvGrpSpPr>
                <p:nvPr/>
              </p:nvGrpSpPr>
              <p:grpSpPr bwMode="auto">
                <a:xfrm>
                  <a:off x="3504" y="2400"/>
                  <a:ext cx="490" cy="0"/>
                  <a:chOff x="2660" y="2010"/>
                  <a:chExt cx="712" cy="0"/>
                </a:xfrm>
              </p:grpSpPr>
              <p:sp>
                <p:nvSpPr>
                  <p:cNvPr id="2155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933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188" y="2010"/>
                    <a:ext cx="1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0" name="Group 57"/>
                <p:cNvGrpSpPr>
                  <a:grpSpLocks/>
                </p:cNvGrpSpPr>
                <p:nvPr/>
              </p:nvGrpSpPr>
              <p:grpSpPr bwMode="auto">
                <a:xfrm>
                  <a:off x="3504" y="2256"/>
                  <a:ext cx="484" cy="0"/>
                  <a:chOff x="2660" y="1927"/>
                  <a:chExt cx="703" cy="0"/>
                </a:xfrm>
              </p:grpSpPr>
              <p:sp>
                <p:nvSpPr>
                  <p:cNvPr id="21551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660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66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116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5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269" y="1927"/>
                    <a:ext cx="9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1539" name="Group 63"/>
            <p:cNvGrpSpPr>
              <a:grpSpLocks/>
            </p:cNvGrpSpPr>
            <p:nvPr/>
          </p:nvGrpSpPr>
          <p:grpSpPr bwMode="auto">
            <a:xfrm>
              <a:off x="3984" y="2160"/>
              <a:ext cx="358" cy="1442"/>
              <a:chOff x="3984" y="2160"/>
              <a:chExt cx="358" cy="1442"/>
            </a:xfrm>
          </p:grpSpPr>
          <p:sp>
            <p:nvSpPr>
              <p:cNvPr id="21540" name="Rectangle 64"/>
              <p:cNvSpPr>
                <a:spLocks noChangeArrowheads="1"/>
              </p:cNvSpPr>
              <p:nvPr/>
            </p:nvSpPr>
            <p:spPr bwMode="auto">
              <a:xfrm>
                <a:off x="4008" y="3392"/>
                <a:ext cx="24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1s</a:t>
                </a:r>
              </a:p>
            </p:txBody>
          </p:sp>
          <p:sp>
            <p:nvSpPr>
              <p:cNvPr id="21541" name="Rectangle 65"/>
              <p:cNvSpPr>
                <a:spLocks noChangeArrowheads="1"/>
              </p:cNvSpPr>
              <p:nvPr/>
            </p:nvSpPr>
            <p:spPr bwMode="auto">
              <a:xfrm>
                <a:off x="4019" y="2848"/>
                <a:ext cx="24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2s</a:t>
                </a:r>
              </a:p>
            </p:txBody>
          </p:sp>
          <p:sp>
            <p:nvSpPr>
              <p:cNvPr id="21542" name="Rectangle 66"/>
              <p:cNvSpPr>
                <a:spLocks noChangeArrowheads="1"/>
              </p:cNvSpPr>
              <p:nvPr/>
            </p:nvSpPr>
            <p:spPr bwMode="auto">
              <a:xfrm>
                <a:off x="4019" y="2725"/>
                <a:ext cx="25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2p</a:t>
                </a:r>
              </a:p>
            </p:txBody>
          </p:sp>
          <p:sp>
            <p:nvSpPr>
              <p:cNvPr id="21543" name="Rectangle 67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358" cy="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1600"/>
                  <a:t>3d</a:t>
                </a:r>
              </a:p>
              <a:p>
                <a:pPr eaLnBrk="0" hangingPunct="0"/>
                <a:r>
                  <a:rPr lang="en-US" sz="1600"/>
                  <a:t>3p</a:t>
                </a:r>
              </a:p>
              <a:p>
                <a:pPr eaLnBrk="0" hangingPunct="0"/>
                <a:r>
                  <a:rPr lang="en-US" sz="1600"/>
                  <a:t>3s</a:t>
                </a:r>
              </a:p>
            </p:txBody>
          </p:sp>
        </p:grpSp>
      </p:grpSp>
      <p:sp>
        <p:nvSpPr>
          <p:cNvPr id="21510" name="Line 68"/>
          <p:cNvSpPr>
            <a:spLocks noChangeShapeType="1"/>
          </p:cNvSpPr>
          <p:nvPr/>
        </p:nvSpPr>
        <p:spPr bwMode="auto">
          <a:xfrm flipV="1">
            <a:off x="2438400" y="53340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69"/>
          <p:cNvSpPr>
            <a:spLocks noChangeShapeType="1"/>
          </p:cNvSpPr>
          <p:nvPr/>
        </p:nvSpPr>
        <p:spPr bwMode="auto">
          <a:xfrm flipV="1">
            <a:off x="2438400" y="44958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70"/>
          <p:cNvSpPr>
            <a:spLocks noChangeShapeType="1"/>
          </p:cNvSpPr>
          <p:nvPr/>
        </p:nvSpPr>
        <p:spPr bwMode="auto">
          <a:xfrm flipV="1">
            <a:off x="2133600" y="4267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71"/>
          <p:cNvSpPr>
            <a:spLocks noChangeShapeType="1"/>
          </p:cNvSpPr>
          <p:nvPr/>
        </p:nvSpPr>
        <p:spPr bwMode="auto">
          <a:xfrm flipV="1">
            <a:off x="2438400" y="4267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72"/>
          <p:cNvSpPr>
            <a:spLocks noChangeShapeType="1"/>
          </p:cNvSpPr>
          <p:nvPr/>
        </p:nvSpPr>
        <p:spPr bwMode="auto">
          <a:xfrm>
            <a:off x="2514600" y="53340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73"/>
          <p:cNvSpPr>
            <a:spLocks noChangeShapeType="1"/>
          </p:cNvSpPr>
          <p:nvPr/>
        </p:nvSpPr>
        <p:spPr bwMode="auto">
          <a:xfrm>
            <a:off x="2514600" y="44958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74"/>
          <p:cNvSpPr>
            <a:spLocks noChangeShapeType="1"/>
          </p:cNvSpPr>
          <p:nvPr/>
        </p:nvSpPr>
        <p:spPr bwMode="auto">
          <a:xfrm>
            <a:off x="2209800" y="4267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75"/>
          <p:cNvSpPr>
            <a:spLocks noChangeShapeType="1"/>
          </p:cNvSpPr>
          <p:nvPr/>
        </p:nvSpPr>
        <p:spPr bwMode="auto">
          <a:xfrm>
            <a:off x="2514600" y="4267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76"/>
          <p:cNvSpPr>
            <a:spLocks noChangeShapeType="1"/>
          </p:cNvSpPr>
          <p:nvPr/>
        </p:nvSpPr>
        <p:spPr bwMode="auto">
          <a:xfrm flipV="1">
            <a:off x="2743200" y="4267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77"/>
          <p:cNvSpPr>
            <a:spLocks noChangeShapeType="1"/>
          </p:cNvSpPr>
          <p:nvPr/>
        </p:nvSpPr>
        <p:spPr bwMode="auto">
          <a:xfrm flipV="1">
            <a:off x="5943600" y="53340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78"/>
          <p:cNvSpPr>
            <a:spLocks noChangeShapeType="1"/>
          </p:cNvSpPr>
          <p:nvPr/>
        </p:nvSpPr>
        <p:spPr bwMode="auto">
          <a:xfrm flipV="1">
            <a:off x="5867400" y="3581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79"/>
          <p:cNvSpPr>
            <a:spLocks noChangeShapeType="1"/>
          </p:cNvSpPr>
          <p:nvPr/>
        </p:nvSpPr>
        <p:spPr bwMode="auto">
          <a:xfrm flipV="1">
            <a:off x="5638800" y="3581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80"/>
          <p:cNvSpPr>
            <a:spLocks noChangeShapeType="1"/>
          </p:cNvSpPr>
          <p:nvPr/>
        </p:nvSpPr>
        <p:spPr bwMode="auto">
          <a:xfrm flipV="1">
            <a:off x="5943600" y="3886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Line 81"/>
          <p:cNvSpPr>
            <a:spLocks noChangeShapeType="1"/>
          </p:cNvSpPr>
          <p:nvPr/>
        </p:nvSpPr>
        <p:spPr bwMode="auto">
          <a:xfrm flipV="1">
            <a:off x="62484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82"/>
          <p:cNvSpPr>
            <a:spLocks noChangeShapeType="1"/>
          </p:cNvSpPr>
          <p:nvPr/>
        </p:nvSpPr>
        <p:spPr bwMode="auto">
          <a:xfrm flipV="1">
            <a:off x="59436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83"/>
          <p:cNvSpPr>
            <a:spLocks noChangeShapeType="1"/>
          </p:cNvSpPr>
          <p:nvPr/>
        </p:nvSpPr>
        <p:spPr bwMode="auto">
          <a:xfrm flipV="1">
            <a:off x="56388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84"/>
          <p:cNvSpPr>
            <a:spLocks noChangeShapeType="1"/>
          </p:cNvSpPr>
          <p:nvPr/>
        </p:nvSpPr>
        <p:spPr bwMode="auto">
          <a:xfrm flipV="1">
            <a:off x="5943600" y="44958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85"/>
          <p:cNvSpPr>
            <a:spLocks noChangeShapeType="1"/>
          </p:cNvSpPr>
          <p:nvPr/>
        </p:nvSpPr>
        <p:spPr bwMode="auto">
          <a:xfrm flipV="1">
            <a:off x="6172200" y="3581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86"/>
          <p:cNvSpPr>
            <a:spLocks noChangeShapeType="1"/>
          </p:cNvSpPr>
          <p:nvPr/>
        </p:nvSpPr>
        <p:spPr bwMode="auto">
          <a:xfrm>
            <a:off x="6019800" y="53340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87"/>
          <p:cNvSpPr>
            <a:spLocks noChangeShapeType="1"/>
          </p:cNvSpPr>
          <p:nvPr/>
        </p:nvSpPr>
        <p:spPr bwMode="auto">
          <a:xfrm>
            <a:off x="6019800" y="44958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88"/>
          <p:cNvSpPr>
            <a:spLocks noChangeShapeType="1"/>
          </p:cNvSpPr>
          <p:nvPr/>
        </p:nvSpPr>
        <p:spPr bwMode="auto">
          <a:xfrm>
            <a:off x="57150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Line 89"/>
          <p:cNvSpPr>
            <a:spLocks noChangeShapeType="1"/>
          </p:cNvSpPr>
          <p:nvPr/>
        </p:nvSpPr>
        <p:spPr bwMode="auto">
          <a:xfrm>
            <a:off x="60198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90"/>
          <p:cNvSpPr>
            <a:spLocks noChangeShapeType="1"/>
          </p:cNvSpPr>
          <p:nvPr/>
        </p:nvSpPr>
        <p:spPr bwMode="auto">
          <a:xfrm>
            <a:off x="6324600" y="4267200"/>
            <a:ext cx="0" cy="22860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91"/>
          <p:cNvSpPr>
            <a:spLocks noChangeShapeType="1"/>
          </p:cNvSpPr>
          <p:nvPr/>
        </p:nvSpPr>
        <p:spPr bwMode="auto">
          <a:xfrm>
            <a:off x="5943600" y="3581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92"/>
          <p:cNvSpPr>
            <a:spLocks noChangeShapeType="1"/>
          </p:cNvSpPr>
          <p:nvPr/>
        </p:nvSpPr>
        <p:spPr bwMode="auto">
          <a:xfrm>
            <a:off x="5715000" y="35814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93"/>
          <p:cNvSpPr>
            <a:spLocks noChangeShapeType="1"/>
          </p:cNvSpPr>
          <p:nvPr/>
        </p:nvSpPr>
        <p:spPr bwMode="auto">
          <a:xfrm>
            <a:off x="6019800" y="3886200"/>
            <a:ext cx="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Text Box 94"/>
          <p:cNvSpPr txBox="1">
            <a:spLocks noChangeArrowheads="1"/>
          </p:cNvSpPr>
          <p:nvPr/>
        </p:nvSpPr>
        <p:spPr bwMode="auto">
          <a:xfrm>
            <a:off x="1219200" y="4648200"/>
            <a:ext cx="685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baseline="-25000">
                <a:latin typeface="Times New Roman" pitchFamily="18" charset="0"/>
              </a:rPr>
              <a:t>9</a:t>
            </a:r>
            <a:r>
              <a:rPr lang="en-US" sz="3200" b="1">
                <a:latin typeface="Times New Roman" pitchFamily="18" charset="0"/>
              </a:rPr>
              <a:t>F</a:t>
            </a:r>
          </a:p>
        </p:txBody>
      </p:sp>
      <p:sp>
        <p:nvSpPr>
          <p:cNvPr id="21537" name="Text Box 95"/>
          <p:cNvSpPr txBox="1">
            <a:spLocks noChangeArrowheads="1"/>
          </p:cNvSpPr>
          <p:nvPr/>
        </p:nvSpPr>
        <p:spPr bwMode="auto">
          <a:xfrm>
            <a:off x="4495800" y="4648200"/>
            <a:ext cx="9144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baseline="-25000">
                <a:latin typeface="Times New Roman" pitchFamily="18" charset="0"/>
              </a:rPr>
              <a:t>17</a:t>
            </a:r>
            <a:r>
              <a:rPr lang="en-US" sz="3200" b="1">
                <a:latin typeface="Times New Roman" pitchFamily="18" charset="0"/>
              </a:rPr>
              <a:t>Cl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PQuestion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Review: Which color light emitting diode (LED) has the largest band gap?</a:t>
            </a:r>
          </a:p>
        </p:txBody>
      </p:sp>
      <p:grpSp>
        <p:nvGrpSpPr>
          <p:cNvPr id="4099" name="Countdown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178800" y="5216525"/>
            <a:ext cx="838200" cy="1514475"/>
            <a:chOff x="288" y="3216"/>
            <a:chExt cx="528" cy="954"/>
          </a:xfrm>
        </p:grpSpPr>
        <p:sp>
          <p:nvSpPr>
            <p:cNvPr id="62468" name="CDGlassBottom" hidden="1"/>
            <p:cNvSpPr>
              <a:spLocks noChangeArrowheads="1"/>
            </p:cNvSpPr>
            <p:nvPr/>
          </p:nvSpPr>
          <p:spPr bwMode="auto">
            <a:xfrm rot="16200000">
              <a:off x="426" y="386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69" name="CDGlassTop" hidden="1"/>
            <p:cNvSpPr>
              <a:spLocks noChangeArrowheads="1"/>
            </p:cNvSpPr>
            <p:nvPr/>
          </p:nvSpPr>
          <p:spPr bwMode="auto">
            <a:xfrm rot="5400000">
              <a:off x="426" y="362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CDText" hidden="1"/>
            <p:cNvSpPr txBox="1">
              <a:spLocks noChangeArrowheads="1"/>
            </p:cNvSpPr>
            <p:nvPr/>
          </p:nvSpPr>
          <p:spPr bwMode="auto">
            <a:xfrm>
              <a:off x="288" y="3216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2471" name="CDCapTop" hidden="1"/>
            <p:cNvSpPr>
              <a:spLocks noChangeArrowheads="1"/>
            </p:cNvSpPr>
            <p:nvPr/>
          </p:nvSpPr>
          <p:spPr bwMode="auto">
            <a:xfrm>
              <a:off x="378" y="3486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472" name="CDCapBottom" hidden="1"/>
            <p:cNvSpPr>
              <a:spLocks noChangeArrowheads="1"/>
            </p:cNvSpPr>
            <p:nvPr/>
          </p:nvSpPr>
          <p:spPr bwMode="auto">
            <a:xfrm rot="10800000">
              <a:off x="378" y="4074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2349500"/>
            <a:ext cx="3657600" cy="4191000"/>
          </a:xfrm>
        </p:spPr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en-US" sz="3500" smtClean="0"/>
              <a:t>Red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500" smtClean="0"/>
              <a:t>Yellow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500" smtClean="0"/>
              <a:t>Green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500" smtClean="0"/>
              <a:t>Blue</a:t>
            </a:r>
          </a:p>
        </p:txBody>
      </p:sp>
      <p:pic>
        <p:nvPicPr>
          <p:cNvPr id="4101" name="Picture 16" descr="IAAR-4260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828800"/>
            <a:ext cx="36957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Beryllium (Be) will most likely form an ion with what charge?</a:t>
            </a:r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-1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-2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+1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+2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would the chemical formula for magnesium fluoride (a salt of Mg and F) be? </a:t>
            </a:r>
          </a:p>
        </p:txBody>
      </p:sp>
      <p:sp>
        <p:nvSpPr>
          <p:cNvPr id="2355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50292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MgF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Mg</a:t>
            </a:r>
            <a:r>
              <a:rPr lang="en-US" baseline="-25000" smtClean="0"/>
              <a:t>2</a:t>
            </a:r>
            <a:r>
              <a:rPr lang="en-US" smtClean="0"/>
              <a:t>F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MgF</a:t>
            </a:r>
            <a:r>
              <a:rPr lang="en-US" baseline="-25000" smtClean="0"/>
              <a:t>2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mtClean="0"/>
              <a:t>MgF</a:t>
            </a:r>
            <a:r>
              <a:rPr lang="en-US" baseline="-25000" smtClean="0"/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Ionic compounds are neutral (no net charge). What are the ionic charges in the following compounds?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992313"/>
            <a:ext cx="4038600" cy="4525962"/>
          </a:xfrm>
        </p:spPr>
        <p:txBody>
          <a:bodyPr/>
          <a:lstStyle/>
          <a:p>
            <a:pPr eaLnBrk="1" hangingPunct="1"/>
            <a:r>
              <a:rPr lang="en-US" sz="2600" smtClean="0"/>
              <a:t>NaCl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KBr</a:t>
            </a:r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MgF</a:t>
            </a:r>
            <a:r>
              <a:rPr lang="en-US" sz="2600" baseline="-25000" smtClean="0"/>
              <a:t>2</a:t>
            </a:r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r>
              <a:rPr lang="en-US" sz="2600" smtClean="0"/>
              <a:t>Al</a:t>
            </a:r>
            <a:r>
              <a:rPr lang="en-US" sz="2600" baseline="-25000" smtClean="0"/>
              <a:t>2</a:t>
            </a:r>
            <a:r>
              <a:rPr lang="en-US" sz="2600" smtClean="0"/>
              <a:t>O</a:t>
            </a:r>
            <a:r>
              <a:rPr lang="en-US" sz="2600" baseline="-25000" smtClean="0"/>
              <a:t>3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48188" y="1992313"/>
            <a:ext cx="4038600" cy="4525962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rgbClr val="CC0000"/>
                </a:solidFill>
              </a:rPr>
              <a:t>Na</a:t>
            </a:r>
            <a:r>
              <a:rPr lang="en-US" sz="2600" baseline="30000" smtClean="0">
                <a:solidFill>
                  <a:srgbClr val="CC0000"/>
                </a:solidFill>
              </a:rPr>
              <a:t>+1</a:t>
            </a:r>
            <a:r>
              <a:rPr lang="en-US" sz="2600" smtClean="0">
                <a:solidFill>
                  <a:srgbClr val="CC0000"/>
                </a:solidFill>
              </a:rPr>
              <a:t> and Cl</a:t>
            </a:r>
            <a:r>
              <a:rPr lang="en-US" sz="2600" baseline="30000" smtClean="0">
                <a:solidFill>
                  <a:srgbClr val="CC0000"/>
                </a:solidFill>
              </a:rPr>
              <a:t>-1</a:t>
            </a:r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2600" smtClean="0">
                <a:solidFill>
                  <a:srgbClr val="CC0000"/>
                </a:solidFill>
              </a:rPr>
              <a:t>K</a:t>
            </a:r>
            <a:r>
              <a:rPr lang="en-US" sz="2600" baseline="30000" smtClean="0">
                <a:solidFill>
                  <a:srgbClr val="CC0000"/>
                </a:solidFill>
              </a:rPr>
              <a:t>+1</a:t>
            </a:r>
            <a:r>
              <a:rPr lang="en-US" sz="2600" smtClean="0">
                <a:solidFill>
                  <a:srgbClr val="CC0000"/>
                </a:solidFill>
              </a:rPr>
              <a:t> and Br</a:t>
            </a:r>
            <a:r>
              <a:rPr lang="en-US" sz="2600" baseline="30000" smtClean="0">
                <a:solidFill>
                  <a:srgbClr val="CC0000"/>
                </a:solidFill>
              </a:rPr>
              <a:t>-1</a:t>
            </a:r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2600" smtClean="0">
                <a:solidFill>
                  <a:srgbClr val="CC0000"/>
                </a:solidFill>
              </a:rPr>
              <a:t>Mg</a:t>
            </a:r>
            <a:r>
              <a:rPr lang="en-US" sz="2600" baseline="30000" smtClean="0">
                <a:solidFill>
                  <a:srgbClr val="CC0000"/>
                </a:solidFill>
              </a:rPr>
              <a:t>+2</a:t>
            </a:r>
            <a:r>
              <a:rPr lang="en-US" sz="2600" smtClean="0">
                <a:solidFill>
                  <a:srgbClr val="CC0000"/>
                </a:solidFill>
              </a:rPr>
              <a:t> and F</a:t>
            </a:r>
            <a:r>
              <a:rPr lang="en-US" sz="2600" baseline="30000" smtClean="0">
                <a:solidFill>
                  <a:srgbClr val="CC0000"/>
                </a:solidFill>
              </a:rPr>
              <a:t>-1</a:t>
            </a:r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endParaRPr lang="en-US" sz="2600" smtClean="0">
              <a:solidFill>
                <a:srgbClr val="CC0000"/>
              </a:solidFill>
            </a:endParaRPr>
          </a:p>
          <a:p>
            <a:pPr eaLnBrk="1" hangingPunct="1"/>
            <a:r>
              <a:rPr lang="en-US" sz="2600" smtClean="0">
                <a:solidFill>
                  <a:srgbClr val="CC0000"/>
                </a:solidFill>
              </a:rPr>
              <a:t>Al</a:t>
            </a:r>
            <a:r>
              <a:rPr lang="en-US" sz="2600" baseline="30000" smtClean="0">
                <a:solidFill>
                  <a:srgbClr val="CC0000"/>
                </a:solidFill>
              </a:rPr>
              <a:t>+3</a:t>
            </a:r>
            <a:r>
              <a:rPr lang="en-US" sz="2600" smtClean="0">
                <a:solidFill>
                  <a:srgbClr val="CC0000"/>
                </a:solidFill>
              </a:rPr>
              <a:t> and O</a:t>
            </a:r>
            <a:r>
              <a:rPr lang="en-US" sz="2600" baseline="30000" smtClean="0">
                <a:solidFill>
                  <a:srgbClr val="CC0000"/>
                </a:solidFill>
              </a:rPr>
              <a:t>-2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 convention for salts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metal comes first with its name unchanged</a:t>
            </a:r>
          </a:p>
          <a:p>
            <a:pPr eaLnBrk="1" hangingPunct="1"/>
            <a:r>
              <a:rPr lang="en-US" smtClean="0"/>
              <a:t>The nonmetal comes second, with the suffix “ide” appended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Predicting Formulas for Salts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 the number of electrons lost by the metals and gained by the non-metals.</a:t>
            </a:r>
          </a:p>
          <a:p>
            <a:pPr eaLnBrk="1" hangingPunct="1"/>
            <a:r>
              <a:rPr lang="en-US" smtClean="0"/>
              <a:t>If they are equal, the atoms combine one to one.</a:t>
            </a:r>
          </a:p>
          <a:p>
            <a:pPr eaLnBrk="1" hangingPunct="1"/>
            <a:r>
              <a:rPr lang="en-US" smtClean="0"/>
              <a:t>If they are NOT equal, use the number lost/gained for the </a:t>
            </a:r>
            <a:r>
              <a:rPr lang="en-US" b="1" i="1" smtClean="0"/>
              <a:t>other</a:t>
            </a:r>
            <a:r>
              <a:rPr lang="en-US" smtClean="0"/>
              <a:t> atom’s subscript.</a:t>
            </a:r>
          </a:p>
          <a:p>
            <a:pPr lvl="1" eaLnBrk="1" hangingPunct="1"/>
            <a:r>
              <a:rPr lang="en-US" smtClean="0"/>
              <a:t>Examples</a:t>
            </a:r>
          </a:p>
          <a:p>
            <a:pPr lvl="1" eaLnBrk="1" hangingPunct="1">
              <a:buFontTx/>
              <a:buNone/>
            </a:pPr>
            <a:r>
              <a:rPr lang="en-US" smtClean="0"/>
              <a:t>Mg and O</a:t>
            </a:r>
          </a:p>
          <a:p>
            <a:pPr lvl="1" eaLnBrk="1" hangingPunct="1">
              <a:buFontTx/>
              <a:buNone/>
            </a:pPr>
            <a:r>
              <a:rPr lang="en-US" smtClean="0"/>
              <a:t>P and Ca</a:t>
            </a:r>
          </a:p>
          <a:p>
            <a:pPr lvl="1" eaLnBrk="1" hangingPunct="1">
              <a:buFontTx/>
              <a:buNone/>
            </a:pPr>
            <a:r>
              <a:rPr lang="en-US" smtClean="0"/>
              <a:t>N and Li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454400" y="6151563"/>
            <a:ext cx="3886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>
                <a:latin typeface="Arial Narrow" pitchFamily="34" charset="0"/>
              </a:rPr>
              <a:t>N </a:t>
            </a:r>
            <a:r>
              <a:rPr kumimoji="1" lang="en-US" sz="2800" baseline="30000">
                <a:latin typeface="Arial Narrow" pitchFamily="34" charset="0"/>
              </a:rPr>
              <a:t>3-</a:t>
            </a:r>
            <a:r>
              <a:rPr kumimoji="1" lang="en-US" sz="2800">
                <a:latin typeface="Arial Narrow" pitchFamily="34" charset="0"/>
              </a:rPr>
              <a:t>   &amp;  Li </a:t>
            </a:r>
            <a:r>
              <a:rPr kumimoji="1" lang="en-US" sz="2800" baseline="30000">
                <a:latin typeface="Arial Narrow" pitchFamily="34" charset="0"/>
              </a:rPr>
              <a:t>+</a:t>
            </a:r>
            <a:r>
              <a:rPr kumimoji="1" lang="en-US" sz="2800">
                <a:latin typeface="Arial Narrow" pitchFamily="34" charset="0"/>
              </a:rPr>
              <a:t>  </a:t>
            </a:r>
            <a:r>
              <a:rPr kumimoji="1" lang="en-US" sz="2800">
                <a:latin typeface="Arial Narrow" pitchFamily="34" charset="0"/>
                <a:sym typeface="Wingdings" pitchFamily="2" charset="2"/>
              </a:rPr>
              <a:t> </a:t>
            </a:r>
            <a:r>
              <a:rPr kumimoji="1" lang="en-US" sz="2800">
                <a:latin typeface="Arial Narrow" pitchFamily="34" charset="0"/>
              </a:rPr>
              <a:t> Li</a:t>
            </a:r>
            <a:r>
              <a:rPr kumimoji="1" lang="en-US" sz="2800" baseline="-25000">
                <a:latin typeface="Arial Narrow" pitchFamily="34" charset="0"/>
              </a:rPr>
              <a:t>3</a:t>
            </a:r>
            <a:r>
              <a:rPr kumimoji="1" lang="en-US" sz="2800">
                <a:latin typeface="Arial Narrow" pitchFamily="34" charset="0"/>
              </a:rPr>
              <a:t>N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440113" y="5580063"/>
            <a:ext cx="3886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dirty="0">
                <a:latin typeface="Arial Narrow" pitchFamily="34" charset="0"/>
              </a:rPr>
              <a:t>P </a:t>
            </a:r>
            <a:r>
              <a:rPr kumimoji="1" lang="en-US" sz="2800" baseline="30000" dirty="0">
                <a:latin typeface="Arial Narrow" pitchFamily="34" charset="0"/>
              </a:rPr>
              <a:t>3-</a:t>
            </a:r>
            <a:r>
              <a:rPr kumimoji="1" lang="en-US" sz="2800" dirty="0">
                <a:latin typeface="Arial Narrow" pitchFamily="34" charset="0"/>
              </a:rPr>
              <a:t>   </a:t>
            </a:r>
            <a:r>
              <a:rPr kumimoji="1" lang="en-US" sz="2800" dirty="0" smtClean="0">
                <a:latin typeface="Arial Narrow" pitchFamily="34" charset="0"/>
              </a:rPr>
              <a:t>&amp;  </a:t>
            </a:r>
            <a:r>
              <a:rPr kumimoji="1" lang="en-US" sz="2800" dirty="0">
                <a:latin typeface="Arial Narrow" pitchFamily="34" charset="0"/>
              </a:rPr>
              <a:t>Ca </a:t>
            </a:r>
            <a:r>
              <a:rPr kumimoji="1" lang="en-US" sz="2800" baseline="30000" dirty="0">
                <a:latin typeface="Arial Narrow" pitchFamily="34" charset="0"/>
              </a:rPr>
              <a:t>2+</a:t>
            </a:r>
            <a:r>
              <a:rPr kumimoji="1" lang="en-US" sz="2800" dirty="0">
                <a:latin typeface="Arial Narrow" pitchFamily="34" charset="0"/>
              </a:rPr>
              <a:t>   </a:t>
            </a:r>
            <a:r>
              <a:rPr kumimoji="1" lang="en-US" sz="2800" dirty="0">
                <a:latin typeface="Arial Narrow" pitchFamily="34" charset="0"/>
                <a:sym typeface="Wingdings" pitchFamily="2" charset="2"/>
              </a:rPr>
              <a:t> </a:t>
            </a:r>
            <a:r>
              <a:rPr kumimoji="1" lang="en-US" sz="2800" dirty="0">
                <a:latin typeface="Arial Narrow" pitchFamily="34" charset="0"/>
              </a:rPr>
              <a:t> Ca</a:t>
            </a:r>
            <a:r>
              <a:rPr kumimoji="1" lang="en-US" sz="2800" baseline="-25000" dirty="0">
                <a:latin typeface="Arial Narrow" pitchFamily="34" charset="0"/>
              </a:rPr>
              <a:t>3</a:t>
            </a:r>
            <a:r>
              <a:rPr kumimoji="1" lang="en-US" sz="2800" dirty="0">
                <a:latin typeface="Arial Narrow" pitchFamily="34" charset="0"/>
              </a:rPr>
              <a:t>P</a:t>
            </a:r>
            <a:r>
              <a:rPr kumimoji="1" lang="en-US" sz="2800" baseline="-25000" dirty="0">
                <a:latin typeface="Arial Narrow" pitchFamily="34" charset="0"/>
              </a:rPr>
              <a:t>2</a:t>
            </a:r>
            <a:endParaRPr kumimoji="1" lang="en-US" sz="2800" dirty="0">
              <a:latin typeface="Arial Narrow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386138" y="5056188"/>
            <a:ext cx="3886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sz="2800" dirty="0">
                <a:latin typeface="Arial Narrow" pitchFamily="34" charset="0"/>
              </a:rPr>
              <a:t>Mg </a:t>
            </a:r>
            <a:r>
              <a:rPr kumimoji="1" lang="en-US" sz="2800" baseline="30000" dirty="0">
                <a:latin typeface="Arial Narrow" pitchFamily="34" charset="0"/>
              </a:rPr>
              <a:t>2+</a:t>
            </a:r>
            <a:r>
              <a:rPr kumimoji="1" lang="en-US" sz="2800" dirty="0">
                <a:latin typeface="Arial Narrow" pitchFamily="34" charset="0"/>
              </a:rPr>
              <a:t>  </a:t>
            </a:r>
            <a:r>
              <a:rPr kumimoji="1" lang="en-US" sz="2800" dirty="0" smtClean="0">
                <a:latin typeface="Arial Narrow" pitchFamily="34" charset="0"/>
              </a:rPr>
              <a:t>&amp;  </a:t>
            </a:r>
            <a:r>
              <a:rPr kumimoji="1" lang="en-US" sz="2800" dirty="0">
                <a:latin typeface="Arial Narrow" pitchFamily="34" charset="0"/>
              </a:rPr>
              <a:t>O </a:t>
            </a:r>
            <a:r>
              <a:rPr kumimoji="1" lang="en-US" sz="2800" baseline="30000" dirty="0">
                <a:latin typeface="Arial Narrow" pitchFamily="34" charset="0"/>
              </a:rPr>
              <a:t>2--</a:t>
            </a:r>
            <a:r>
              <a:rPr kumimoji="1" lang="en-US" sz="2800" dirty="0">
                <a:latin typeface="Arial Narrow" pitchFamily="34" charset="0"/>
              </a:rPr>
              <a:t>  </a:t>
            </a:r>
            <a:r>
              <a:rPr kumimoji="1" lang="en-US" sz="2800" dirty="0">
                <a:latin typeface="Arial Narrow" pitchFamily="34" charset="0"/>
                <a:sym typeface="Wingdings" pitchFamily="2" charset="2"/>
              </a:rPr>
              <a:t> </a:t>
            </a:r>
            <a:r>
              <a:rPr kumimoji="1" lang="en-US" sz="2800" dirty="0">
                <a:latin typeface="Arial Narrow" pitchFamily="34" charset="0"/>
              </a:rPr>
              <a:t> </a:t>
            </a:r>
            <a:r>
              <a:rPr kumimoji="1" lang="en-US" sz="2800" dirty="0" err="1">
                <a:latin typeface="Arial Narrow" pitchFamily="34" charset="0"/>
              </a:rPr>
              <a:t>MgO</a:t>
            </a:r>
            <a:endParaRPr kumimoji="1" lang="en-US" sz="2800" dirty="0"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When Potassium (K) and Chlorine (Cl) combine the resulting formula is</a:t>
            </a:r>
          </a:p>
        </p:txBody>
      </p:sp>
      <p:sp>
        <p:nvSpPr>
          <p:cNvPr id="2765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411663"/>
          </a:xfrm>
        </p:spPr>
        <p:txBody>
          <a:bodyPr/>
          <a:lstStyle/>
          <a:p>
            <a:pPr marL="571500" indent="-571500" eaLnBrk="1" hangingPunct="1">
              <a:buFont typeface="Arial" charset="0"/>
              <a:buAutoNum type="alphaUcPeriod"/>
            </a:pPr>
            <a:r>
              <a:rPr lang="en-US" smtClean="0"/>
              <a:t>KCl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Cl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KCl</a:t>
            </a:r>
            <a:r>
              <a:rPr lang="en-US" baseline="-25000" smtClean="0"/>
              <a:t>2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Cl</a:t>
            </a:r>
            <a:r>
              <a:rPr lang="en-US" baseline="-25000" smtClean="0"/>
              <a:t>3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K</a:t>
            </a:r>
            <a:r>
              <a:rPr lang="en-US" baseline="-25000" smtClean="0"/>
              <a:t>3</a:t>
            </a:r>
            <a:r>
              <a:rPr lang="en-US" smtClean="0"/>
              <a:t>Cl</a:t>
            </a:r>
            <a:r>
              <a:rPr lang="en-US" baseline="-25000" smtClean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When Aluminum (Al) and Chlorine (Cl) combine the resulting formula is</a:t>
            </a:r>
          </a:p>
        </p:txBody>
      </p:sp>
      <p:sp>
        <p:nvSpPr>
          <p:cNvPr id="2867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411663"/>
          </a:xfrm>
        </p:spPr>
        <p:txBody>
          <a:bodyPr/>
          <a:lstStyle/>
          <a:p>
            <a:pPr marL="571500" indent="-571500" eaLnBrk="1" hangingPunct="1">
              <a:buFont typeface="Arial" charset="0"/>
              <a:buAutoNum type="alphaUcPeriod"/>
            </a:pPr>
            <a:r>
              <a:rPr lang="en-US" smtClean="0"/>
              <a:t>AlCl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Al</a:t>
            </a:r>
            <a:r>
              <a:rPr lang="en-US" baseline="-25000" smtClean="0"/>
              <a:t>2</a:t>
            </a:r>
            <a:r>
              <a:rPr lang="en-US" smtClean="0"/>
              <a:t>Cl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AlCl</a:t>
            </a:r>
            <a:r>
              <a:rPr lang="en-US" baseline="-25000" smtClean="0"/>
              <a:t>2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AlCl</a:t>
            </a:r>
            <a:r>
              <a:rPr lang="en-US" baseline="-25000" smtClean="0"/>
              <a:t>3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Al</a:t>
            </a:r>
            <a:r>
              <a:rPr lang="en-US" baseline="-25000" smtClean="0"/>
              <a:t>3</a:t>
            </a:r>
            <a:r>
              <a:rPr lang="en-US" smtClean="0"/>
              <a:t>Cl</a:t>
            </a:r>
            <a:r>
              <a:rPr lang="en-US" baseline="-25000" smtClean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When Magnesium (Mg) and Sulfur (S) combine the resulting formula is</a:t>
            </a:r>
          </a:p>
        </p:txBody>
      </p:sp>
      <p:sp>
        <p:nvSpPr>
          <p:cNvPr id="2969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411663"/>
          </a:xfrm>
        </p:spPr>
        <p:txBody>
          <a:bodyPr/>
          <a:lstStyle/>
          <a:p>
            <a:pPr marL="571500" indent="-571500" eaLnBrk="1" hangingPunct="1">
              <a:buFont typeface="Arial" charset="0"/>
              <a:buAutoNum type="alphaUcPeriod"/>
            </a:pPr>
            <a:r>
              <a:rPr lang="en-US" smtClean="0"/>
              <a:t>MgS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Mg</a:t>
            </a:r>
            <a:r>
              <a:rPr lang="en-US" baseline="-25000" smtClean="0"/>
              <a:t>2</a:t>
            </a:r>
            <a:r>
              <a:rPr lang="en-US" smtClean="0"/>
              <a:t>S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MgS</a:t>
            </a:r>
            <a:r>
              <a:rPr lang="en-US" baseline="-25000" smtClean="0"/>
              <a:t>2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Mg</a:t>
            </a:r>
            <a:r>
              <a:rPr lang="en-US" baseline="-25000" smtClean="0"/>
              <a:t>2</a:t>
            </a:r>
            <a:r>
              <a:rPr lang="en-US" smtClean="0"/>
              <a:t>S</a:t>
            </a:r>
            <a:r>
              <a:rPr lang="en-US" baseline="-25000" smtClean="0"/>
              <a:t>3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Mg</a:t>
            </a:r>
            <a:r>
              <a:rPr lang="en-US" baseline="-25000" smtClean="0"/>
              <a:t>3</a:t>
            </a:r>
            <a:r>
              <a:rPr lang="en-US" smtClean="0"/>
              <a:t>S</a:t>
            </a:r>
            <a:r>
              <a:rPr lang="en-US" baseline="-25000" smtClean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When Calcium (Ca) and Phosphor (P) combine the resulting formula is</a:t>
            </a:r>
          </a:p>
        </p:txBody>
      </p:sp>
      <p:sp>
        <p:nvSpPr>
          <p:cNvPr id="307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411663"/>
          </a:xfrm>
        </p:spPr>
        <p:txBody>
          <a:bodyPr/>
          <a:lstStyle/>
          <a:p>
            <a:pPr marL="571500" indent="-571500" eaLnBrk="1" hangingPunct="1">
              <a:buFont typeface="Arial" charset="0"/>
              <a:buAutoNum type="alphaUcPeriod"/>
            </a:pPr>
            <a:r>
              <a:rPr lang="en-US" smtClean="0"/>
              <a:t>CaP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Ca</a:t>
            </a:r>
            <a:r>
              <a:rPr lang="en-US" baseline="-25000" smtClean="0"/>
              <a:t>2</a:t>
            </a:r>
            <a:r>
              <a:rPr lang="en-US" smtClean="0"/>
              <a:t>P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CaP</a:t>
            </a:r>
            <a:r>
              <a:rPr lang="en-US" baseline="-25000" smtClean="0"/>
              <a:t>2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Ca</a:t>
            </a:r>
            <a:r>
              <a:rPr lang="en-US" baseline="-25000" smtClean="0"/>
              <a:t>2</a:t>
            </a:r>
            <a:r>
              <a:rPr lang="en-US" smtClean="0"/>
              <a:t>P</a:t>
            </a:r>
            <a:r>
              <a:rPr lang="en-US" baseline="-25000" smtClean="0"/>
              <a:t>3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smtClean="0"/>
              <a:t>Ca</a:t>
            </a:r>
            <a:r>
              <a:rPr lang="en-US" baseline="-25000" smtClean="0"/>
              <a:t>3</a:t>
            </a:r>
            <a:r>
              <a:rPr lang="en-US" smtClean="0"/>
              <a:t>P</a:t>
            </a:r>
            <a:r>
              <a:rPr lang="en-US" baseline="-25000" smtClean="0"/>
              <a:t>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about carbon?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Would carbon like to gain or lose electrons?</a:t>
            </a:r>
          </a:p>
          <a:p>
            <a:pPr eaLnBrk="1" hangingPunct="1"/>
            <a:r>
              <a:rPr lang="en-US" smtClean="0"/>
              <a:t>It turns out that it likes to share electrons in covalent bonds, which we’ll talk about on Monday.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Compare and Contrast:</a:t>
            </a:r>
            <a:br>
              <a:rPr lang="en-US" sz="3200" smtClean="0"/>
            </a:br>
            <a:r>
              <a:rPr lang="en-US" sz="3200" smtClean="0"/>
              <a:t>Ionic Compounds vs Metals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2004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200" dirty="0">
                <a:latin typeface="Comic Sans MS" pitchFamily="66" charset="0"/>
              </a:rPr>
              <a:t>Network Solids 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200" dirty="0">
                <a:latin typeface="Comic Sans MS" pitchFamily="66" charset="0"/>
              </a:rPr>
              <a:t>High melting T’s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200" dirty="0">
                <a:latin typeface="Comic Sans MS" pitchFamily="66" charset="0"/>
              </a:rPr>
              <a:t>Brittle solids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200" dirty="0">
                <a:latin typeface="Comic Sans MS" pitchFamily="66" charset="0"/>
              </a:rPr>
              <a:t>Don’t conduct heat and electricity in solid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200" dirty="0">
                <a:latin typeface="Comic Sans MS" pitchFamily="66" charset="0"/>
              </a:rPr>
              <a:t>Often colorless and usually transparent in big chunks </a:t>
            </a:r>
            <a:r>
              <a:rPr lang="en-US" sz="1500" dirty="0">
                <a:latin typeface="Comic Sans MS" pitchFamily="66" charset="0"/>
              </a:rPr>
              <a:t>(White when powdered) 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en-US" sz="1500" dirty="0"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876800" y="32004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Network Solids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High melting T’s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Malleable 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Good conductors of heat and electricity in solid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omic Sans MS" pitchFamily="66" charset="0"/>
              </a:rPr>
              <a:t>Opaque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en-US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Comic Sans MS" pitchFamily="66" charset="0"/>
              </a:rPr>
              <a:t>Explanation: Many closely spaced energy levels with mobile electrons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5127" name="Picture 7" descr="GoldLe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71600"/>
            <a:ext cx="1752600" cy="161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505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Metals </a:t>
            </a:r>
            <a:r>
              <a:rPr lang="en-US" sz="3200" dirty="0" err="1" smtClean="0"/>
              <a:t>vs</a:t>
            </a:r>
            <a:r>
              <a:rPr lang="en-US" sz="3200" dirty="0" smtClean="0"/>
              <a:t> Non-Metals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1447800"/>
            <a:ext cx="40386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600">
                <a:latin typeface="Comic Sans MS" pitchFamily="66" charset="0"/>
              </a:rPr>
              <a:t>Metals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Large atoms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Few valence electrons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Low ionization energies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95800" y="1447800"/>
            <a:ext cx="41783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600">
                <a:latin typeface="Comic Sans MS" pitchFamily="66" charset="0"/>
              </a:rPr>
              <a:t>Non-metals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Small atoms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Many valence electrons</a:t>
            </a:r>
          </a:p>
          <a:p>
            <a:pPr marL="669925" lvl="1" indent="-325438">
              <a:spcBef>
                <a:spcPct val="20000"/>
              </a:spcBef>
              <a:buClr>
                <a:srgbClr val="A98C4B"/>
              </a:buClr>
              <a:buFontTx/>
              <a:buChar char="•"/>
            </a:pPr>
            <a:r>
              <a:rPr lang="en-US" sz="2200">
                <a:latin typeface="Comic Sans MS" pitchFamily="66" charset="0"/>
              </a:rPr>
              <a:t>High ionization energies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295400" y="5791200"/>
            <a:ext cx="71641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Why do metals and non-metals react?</a:t>
            </a:r>
          </a:p>
          <a:p>
            <a:r>
              <a:rPr lang="en-US" dirty="0">
                <a:latin typeface="+mn-lt"/>
              </a:rPr>
              <a:t>Principles of reactivity:</a:t>
            </a:r>
          </a:p>
          <a:p>
            <a:r>
              <a:rPr lang="en-US" dirty="0">
                <a:latin typeface="+mn-lt"/>
              </a:rPr>
              <a:t>materials react to lower energy and increase entropy of universe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29718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3352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energy be lowered?</a:t>
            </a:r>
          </a:p>
        </p:txBody>
      </p:sp>
      <p:pic>
        <p:nvPicPr>
          <p:cNvPr id="7171" name="Picture 3" descr="Fig22_2a_orbital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013" y="2681288"/>
            <a:ext cx="5449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1625" y="1570038"/>
            <a:ext cx="3841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Metals lose valence electrons</a:t>
            </a:r>
          </a:p>
          <a:p>
            <a:r>
              <a:rPr lang="en-US" dirty="0">
                <a:latin typeface="+mn-lt"/>
              </a:rPr>
              <a:t>Non-metals gain valence electrons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45063" y="1716088"/>
            <a:ext cx="3637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Process is downhill energetically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199644" flipV="1">
            <a:off x="4729163" y="2698750"/>
            <a:ext cx="2870200" cy="1608138"/>
          </a:xfrm>
          <a:prstGeom prst="wedgeEllipseCallout">
            <a:avLst>
              <a:gd name="adj1" fmla="val 35671"/>
              <a:gd name="adj2" fmla="val 8113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electrons are moved from one atom to another, ions are produced</a:t>
            </a:r>
          </a:p>
        </p:txBody>
      </p:sp>
      <p:pic>
        <p:nvPicPr>
          <p:cNvPr id="8195" name="Picture 3" descr="Fig22_2b_ionorbital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3413" y="1374775"/>
            <a:ext cx="53006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8613" y="4802188"/>
            <a:ext cx="29067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Positively charged</a:t>
            </a:r>
          </a:p>
          <a:p>
            <a:pPr>
              <a:defRPr/>
            </a:pPr>
            <a:r>
              <a:rPr lang="en-US" dirty="0">
                <a:latin typeface="+mn-lt"/>
              </a:rPr>
              <a:t>Sodium ions</a:t>
            </a:r>
          </a:p>
          <a:p>
            <a:pPr>
              <a:defRPr/>
            </a:pPr>
            <a:r>
              <a:rPr lang="en-US" dirty="0">
                <a:latin typeface="+mn-lt"/>
              </a:rPr>
              <a:t>(11 protons, 10 electrons)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34100" y="4697413"/>
            <a:ext cx="2847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+mn-lt"/>
              </a:rPr>
              <a:t>Negatively charged</a:t>
            </a:r>
          </a:p>
          <a:p>
            <a:pPr algn="r">
              <a:defRPr/>
            </a:pPr>
            <a:r>
              <a:rPr lang="en-US">
                <a:latin typeface="+mn-lt"/>
              </a:rPr>
              <a:t>Chloride ions</a:t>
            </a:r>
          </a:p>
          <a:p>
            <a:pPr algn="r">
              <a:defRPr/>
            </a:pPr>
            <a:r>
              <a:rPr lang="en-US">
                <a:latin typeface="+mn-lt"/>
              </a:rPr>
              <a:t>35 protons, 36 electrons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58838" y="6183313"/>
            <a:ext cx="7508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Electrons “belong” to individual ions; they are not shared among ions</a:t>
            </a:r>
          </a:p>
          <a:p>
            <a:pPr>
              <a:defRPr/>
            </a:pPr>
            <a:r>
              <a:rPr lang="en-US" dirty="0">
                <a:latin typeface="+mn-lt"/>
              </a:rPr>
              <a:t>as was the case in metals.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Electron location and mobility is much lower in an ionic substance than in a metal</a:t>
            </a:r>
          </a:p>
        </p:txBody>
      </p:sp>
      <p:pic>
        <p:nvPicPr>
          <p:cNvPr id="11267" name="Picture 3" descr="Fig21_4 electrondist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4713" y="2197100"/>
            <a:ext cx="40386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864100" y="5199063"/>
            <a:ext cx="35385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Sea of Electrons – mobile;</a:t>
            </a:r>
          </a:p>
          <a:p>
            <a:pPr>
              <a:defRPr/>
            </a:pPr>
            <a:r>
              <a:rPr lang="en-US" dirty="0">
                <a:latin typeface="+mn-lt"/>
              </a:rPr>
              <a:t> electron density is spread out </a:t>
            </a:r>
          </a:p>
          <a:p>
            <a:pPr>
              <a:defRPr/>
            </a:pPr>
            <a:r>
              <a:rPr lang="en-US" dirty="0">
                <a:latin typeface="+mn-lt"/>
              </a:rPr>
              <a:t> over many nuclei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787400" y="3128963"/>
            <a:ext cx="1050925" cy="1050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2520950" y="3135313"/>
            <a:ext cx="1050925" cy="1050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1844675" y="3300413"/>
            <a:ext cx="685800" cy="6858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2703513" y="2411413"/>
            <a:ext cx="685800" cy="6858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969963" y="2411413"/>
            <a:ext cx="685800" cy="6858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969963" y="4222750"/>
            <a:ext cx="685800" cy="6858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1662113" y="2228850"/>
            <a:ext cx="1050925" cy="1050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1662113" y="3994150"/>
            <a:ext cx="1050925" cy="10509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2703513" y="4237038"/>
            <a:ext cx="685800" cy="6858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1166813" y="2608263"/>
            <a:ext cx="292100" cy="292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1074738" y="3416300"/>
            <a:ext cx="474662" cy="4746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1166813" y="4419600"/>
            <a:ext cx="292100" cy="292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2892425" y="2622550"/>
            <a:ext cx="292100" cy="292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2" name="Oval 19"/>
          <p:cNvSpPr>
            <a:spLocks noChangeArrowheads="1"/>
          </p:cNvSpPr>
          <p:nvPr/>
        </p:nvSpPr>
        <p:spPr bwMode="auto">
          <a:xfrm>
            <a:off x="2800350" y="3430588"/>
            <a:ext cx="474663" cy="47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3" name="Oval 20"/>
          <p:cNvSpPr>
            <a:spLocks noChangeArrowheads="1"/>
          </p:cNvSpPr>
          <p:nvPr/>
        </p:nvSpPr>
        <p:spPr bwMode="auto">
          <a:xfrm>
            <a:off x="2892425" y="4433888"/>
            <a:ext cx="292100" cy="292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4" name="Oval 21"/>
          <p:cNvSpPr>
            <a:spLocks noChangeArrowheads="1"/>
          </p:cNvSpPr>
          <p:nvPr/>
        </p:nvSpPr>
        <p:spPr bwMode="auto">
          <a:xfrm>
            <a:off x="1949450" y="4281488"/>
            <a:ext cx="474663" cy="47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5" name="Oval 22"/>
          <p:cNvSpPr>
            <a:spLocks noChangeArrowheads="1"/>
          </p:cNvSpPr>
          <p:nvPr/>
        </p:nvSpPr>
        <p:spPr bwMode="auto">
          <a:xfrm>
            <a:off x="1949450" y="2516188"/>
            <a:ext cx="474663" cy="474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11286" name="Oval 23"/>
          <p:cNvSpPr>
            <a:spLocks noChangeArrowheads="1"/>
          </p:cNvSpPr>
          <p:nvPr/>
        </p:nvSpPr>
        <p:spPr bwMode="auto">
          <a:xfrm>
            <a:off x="2041525" y="3497263"/>
            <a:ext cx="292100" cy="292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46100" y="5305425"/>
            <a:ext cx="249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Electrons – fixed;</a:t>
            </a:r>
          </a:p>
          <a:p>
            <a:pPr>
              <a:defRPr/>
            </a:pPr>
            <a:r>
              <a:rPr lang="en-US" dirty="0">
                <a:latin typeface="+mn-lt"/>
              </a:rPr>
              <a:t>localized on individual</a:t>
            </a:r>
          </a:p>
          <a:p>
            <a:pPr>
              <a:defRPr/>
            </a:pPr>
            <a:r>
              <a:rPr lang="en-US" dirty="0">
                <a:latin typeface="+mn-lt"/>
              </a:rPr>
              <a:t>nucleus </a:t>
            </a:r>
          </a:p>
        </p:txBody>
      </p:sp>
      <p:sp>
        <p:nvSpPr>
          <p:cNvPr id="11288" name="TextBox 25"/>
          <p:cNvSpPr txBox="1">
            <a:spLocks noChangeArrowheads="1"/>
          </p:cNvSpPr>
          <p:nvPr/>
        </p:nvSpPr>
        <p:spPr bwMode="auto">
          <a:xfrm>
            <a:off x="1371600" y="17526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Ionic Crystal</a:t>
            </a:r>
          </a:p>
        </p:txBody>
      </p:sp>
      <p:sp>
        <p:nvSpPr>
          <p:cNvPr id="11289" name="TextBox 26"/>
          <p:cNvSpPr txBox="1">
            <a:spLocks noChangeArrowheads="1"/>
          </p:cNvSpPr>
          <p:nvPr/>
        </p:nvSpPr>
        <p:spPr bwMode="auto">
          <a:xfrm>
            <a:off x="6324600" y="17526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Metal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Energy levels in an ionic crystal have relatively large spacing (rather than the nearly continuous spacing in metals)</a:t>
            </a:r>
          </a:p>
        </p:txBody>
      </p:sp>
      <p:pic>
        <p:nvPicPr>
          <p:cNvPr id="12291" name="Picture 3" descr="Fig22_06a_salts"/>
          <p:cNvPicPr>
            <a:picLocks noChangeAspect="1" noChangeArrowheads="1"/>
          </p:cNvPicPr>
          <p:nvPr/>
        </p:nvPicPr>
        <p:blipFill>
          <a:blip r:embed="rId3" cstate="print"/>
          <a:srcRect r="50194"/>
          <a:stretch>
            <a:fillRect/>
          </a:stretch>
        </p:blipFill>
        <p:spPr bwMode="auto">
          <a:xfrm>
            <a:off x="895350" y="1782763"/>
            <a:ext cx="298291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ig21_3 energy band"/>
          <p:cNvPicPr>
            <a:picLocks noChangeAspect="1" noChangeArrowheads="1"/>
          </p:cNvPicPr>
          <p:nvPr/>
        </p:nvPicPr>
        <p:blipFill>
          <a:blip r:embed="rId4" cstate="print"/>
          <a:srcRect r="64079" b="7991"/>
          <a:stretch>
            <a:fillRect/>
          </a:stretch>
        </p:blipFill>
        <p:spPr bwMode="auto">
          <a:xfrm>
            <a:off x="5761038" y="1579563"/>
            <a:ext cx="2768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23950" y="5681663"/>
            <a:ext cx="332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4D4D4D"/>
                </a:solidFill>
                <a:latin typeface="Arial Narrow" pitchFamily="34" charset="0"/>
              </a:rPr>
              <a:t>IONIC COMPOUND ENERGY LEVELS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832475" y="6140450"/>
            <a:ext cx="3160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many closely spaced levels</a:t>
            </a:r>
          </a:p>
          <a:p>
            <a:pPr algn="ctr">
              <a:defRPr/>
            </a:pPr>
            <a:r>
              <a:rPr lang="en-US">
                <a:latin typeface="+mn-lt"/>
              </a:rPr>
              <a:t>spread out over many nuclei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828675" y="6100763"/>
            <a:ext cx="373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few levels, spaced very far apart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Ionic Compounds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2600" y="1573213"/>
            <a:ext cx="2444750" cy="3603625"/>
            <a:chOff x="304" y="991"/>
            <a:chExt cx="1540" cy="2270"/>
          </a:xfrm>
        </p:grpSpPr>
        <p:sp>
          <p:nvSpPr>
            <p:cNvPr id="13326" name="Text Box 4"/>
            <p:cNvSpPr txBox="1">
              <a:spLocks noChangeArrowheads="1"/>
            </p:cNvSpPr>
            <p:nvPr/>
          </p:nvSpPr>
          <p:spPr bwMode="auto">
            <a:xfrm>
              <a:off x="304" y="2800"/>
              <a:ext cx="154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Ions: same charges  </a:t>
              </a:r>
            </a:p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and similar sizes</a:t>
              </a:r>
              <a:r>
                <a:rPr lang="en-US" sz="2400" b="1" i="1">
                  <a:solidFill>
                    <a:srgbClr val="CC0000"/>
                  </a:solidFill>
                </a:rPr>
                <a:t> </a:t>
              </a:r>
            </a:p>
          </p:txBody>
        </p:sp>
        <p:pic>
          <p:nvPicPr>
            <p:cNvPr id="13327" name="Picture 5" descr="Fig22_03NaCl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" y="1466"/>
              <a:ext cx="1363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6"/>
            <p:cNvSpPr txBox="1">
              <a:spLocks noChangeArrowheads="1"/>
            </p:cNvSpPr>
            <p:nvPr/>
          </p:nvSpPr>
          <p:spPr bwMode="auto">
            <a:xfrm>
              <a:off x="746" y="991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NaCl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1425" y="1223963"/>
            <a:ext cx="2541588" cy="3603625"/>
            <a:chOff x="3942" y="1208"/>
            <a:chExt cx="1601" cy="2270"/>
          </a:xfrm>
        </p:grpSpPr>
        <p:pic>
          <p:nvPicPr>
            <p:cNvPr id="13323" name="Picture 8" descr="Fig22_03bNa20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6" y="1590"/>
              <a:ext cx="1413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3942" y="3017"/>
              <a:ext cx="16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Ions: similar sizes, </a:t>
              </a:r>
            </a:p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but different charges</a:t>
              </a:r>
              <a:r>
                <a:rPr lang="en-US" sz="2400" b="1" i="1">
                  <a:solidFill>
                    <a:srgbClr val="CC0000"/>
                  </a:solidFill>
                </a:rPr>
                <a:t> </a:t>
              </a: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4405" y="1208"/>
              <a:ext cx="5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Na</a:t>
              </a:r>
              <a:r>
                <a:rPr lang="en-US" sz="2400" b="1" baseline="-25000"/>
                <a:t>2</a:t>
              </a:r>
              <a:r>
                <a:rPr lang="en-US" sz="2400" b="1"/>
                <a:t>O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13125" y="1490663"/>
            <a:ext cx="2236788" cy="3270250"/>
            <a:chOff x="2207" y="1411"/>
            <a:chExt cx="1409" cy="2060"/>
          </a:xfrm>
        </p:grpSpPr>
        <p:sp>
          <p:nvSpPr>
            <p:cNvPr id="13320" name="Text Box 12"/>
            <p:cNvSpPr txBox="1">
              <a:spLocks noChangeArrowheads="1"/>
            </p:cNvSpPr>
            <p:nvPr/>
          </p:nvSpPr>
          <p:spPr bwMode="auto">
            <a:xfrm>
              <a:off x="2207" y="3010"/>
              <a:ext cx="140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Ions: different</a:t>
              </a:r>
            </a:p>
            <a:p>
              <a:pPr algn="ctr" eaLnBrk="0" hangingPunct="0"/>
              <a:r>
                <a:rPr lang="en-US" b="1" i="1">
                  <a:solidFill>
                    <a:srgbClr val="CC0000"/>
                  </a:solidFill>
                </a:rPr>
                <a:t>charges and sizes</a:t>
              </a:r>
              <a:r>
                <a:rPr lang="en-US" sz="2400" b="1" i="1">
                  <a:solidFill>
                    <a:srgbClr val="CC0000"/>
                  </a:solidFill>
                </a:rPr>
                <a:t> </a:t>
              </a: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2570" y="1411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Al</a:t>
              </a:r>
              <a:r>
                <a:rPr lang="en-US" sz="2400" b="1" baseline="-25000"/>
                <a:t>2</a:t>
              </a:r>
              <a:r>
                <a:rPr lang="en-US" sz="2400" b="1"/>
                <a:t>O</a:t>
              </a:r>
              <a:r>
                <a:rPr lang="en-US" sz="2400" b="1" baseline="-25000"/>
                <a:t>3</a:t>
              </a:r>
            </a:p>
          </p:txBody>
        </p:sp>
        <p:pic>
          <p:nvPicPr>
            <p:cNvPr id="13322" name="Picture 14" descr="Fig22_03aAI203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3" y="1873"/>
              <a:ext cx="1202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16556" y="5105400"/>
            <a:ext cx="89274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Describe the structure of each compound:  Do ions of one type cluster together?</a:t>
            </a:r>
          </a:p>
          <a:p>
            <a:r>
              <a:rPr lang="en-US" dirty="0">
                <a:latin typeface="+mn-lt"/>
              </a:rPr>
              <a:t>What type of ion immediately surrounds a given ion?</a:t>
            </a:r>
          </a:p>
          <a:p>
            <a:r>
              <a:rPr lang="en-US" dirty="0">
                <a:latin typeface="+mn-lt"/>
              </a:rPr>
              <a:t>How do the answers to these two questions relate to the electric force law?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228600" y="6124575"/>
            <a:ext cx="8864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+mn-lt"/>
              </a:rPr>
              <a:t>What prediction could you make about the arrangement of ions in any ionic compound?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E62D904DA2F475A98AC9B35354C7AE7"/>
  <p:tag name="SLIDEID" val="2E62D904DA2F475A98AC9B35354C7AE7"/>
  <p:tag name="SLIDEORDER" val="1"/>
  <p:tag name="SLIDETYPE" val="Q"/>
  <p:tag name="DEMOGRAPHIC" val="False"/>
  <p:tag name="SPEEDSCORING" val="False"/>
  <p:tag name="VALUES" val="1¤1¤1¤2"/>
  <p:tag name="QUESTIONALIAS" val="Beryllium (Be) will most likely form an ion with what charge?"/>
  <p:tag name="ANSWERSALIAS" val="-1¤-2¤+1¤+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6"/>
  <p:tag name="FONTSIZE" val="30"/>
  <p:tag name="BULLETTYPE" val="ppBulletAlphaLCParenRigh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8F988DAC55B427AB7C1C730D3C10D67"/>
  <p:tag name="SLIDEID" val="F8F988DAC55B427AB7C1C730D3C10D67"/>
  <p:tag name="SLIDEORDER" val="1"/>
  <p:tag name="SLIDETYPE" val="Q"/>
  <p:tag name="DEMOGRAPHIC" val="False"/>
  <p:tag name="SPEEDSCORING" val="False"/>
  <p:tag name="VALUES" val="1¤1¤2¤1"/>
  <p:tag name="QUESTIONALIAS" val="What would the chemical formula for magnesium fluoride (a salt of Mg and F) be? "/>
  <p:tag name="ANSWERSALIAS" val="MgF¤Mg2F¤MgF2¤MgF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1"/>
  <p:tag name="FONTSIZE" val="30"/>
  <p:tag name="BULLETTYPE" val="ppBulletAlphaLCParenRigh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187F27B30254076B253DF5B5BEBCD57"/>
  <p:tag name="SLIDETYPE" val="Q"/>
  <p:tag name="DEMOGRAPHIC" val="False"/>
  <p:tag name="SPEEDSCORING" val="False"/>
  <p:tag name="RESPONSESGATHERED" val="True"/>
  <p:tag name="TOTALRESPONSES" val="31"/>
  <p:tag name="SLICED" val="False"/>
  <p:tag name="RESPONSES" val="ALL,1,400,1;4;1;4;5;2;1;2;1;4;1;1;5;4;3;4;2;2;2;4;2;2;3;1;3;1;2;3;3;1;1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"/>
  <p:tag name="CHARTSTRINGSTD" val="10 8 5 6 2"/>
  <p:tag name="CHARTSTRINGREV" val="2 6 5 8 10"/>
  <p:tag name="CHARTSTRINGSTDPER" val="0.32258064516129 0.258064516129032 0.161290322580645 0.193548387096774 0.0645161290322581"/>
  <p:tag name="CHARTSTRINGREVPER" val="0.0645161290322581 0.193548387096774 0.161290322580645 0.258064516129032 0.32258064516129"/>
  <p:tag name="SLIDEORDER" val="2"/>
  <p:tag name="SLIDEGUID" val="060EE469506542A7B59792A1FCBD599D"/>
  <p:tag name="VALUES" val="2¤1¤1¤1¤1"/>
  <p:tag name="QUESTIONALIAS" val="When Potassium (K) and Chlorine (Cl) combine the resulting formula is"/>
  <p:tag name="ANSWERSALIAS" val="KCl¤K2Cl¤KCl2¤K2Cl3¤K3Cl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30"/>
  <p:tag name="BULLETTYPE" val="ppBulletArabicPerio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76D6569510849BFA32F60754050B440"/>
  <p:tag name="SLIDETYPE" val="Q"/>
  <p:tag name="DEMOGRAPHIC" val="False"/>
  <p:tag name="SPEEDSCORING" val="False"/>
  <p:tag name="SLIDEORDER" val="2"/>
  <p:tag name="SLIDEGUID" val="EDDB71CA9FD141D194A1168972273B12"/>
  <p:tag name="VALUES" val="1|smicln|1|smicln|1|smicln|2"/>
  <p:tag name="DELIMITERS" val="3.1"/>
  <p:tag name="QUESTIONALIAS" val="Which color light emitting diode (LED) has the largest band gap?"/>
  <p:tag name="ANSWERSALIAS" val="Red|smicln|Yellow|smicln|Green|smicln|Blue"/>
  <p:tag name="RESPONSESGATHERED" val="True"/>
  <p:tag name="TOTALRESPONSES" val="215"/>
  <p:tag name="RESPONSECOUNT" val="215"/>
  <p:tag name="SLICED" val="False"/>
  <p:tag name="RESPONSES" val="ALL,1,450,4;4;4;1;4;4;4;4;4;4;4;1;1;1;4;4;1;4;4;1;1;4;-;1;4;-;1;4;1;1;1;4;1;4;4;4;4;1;1;4;1;1;1;4;4;1;4;1;1;4;4;4;4;4;1;1;4;1;4;4;1;4;4;4;4;-;4;1;4;4;1;-;4;4;1;4;4;4;4;4;4;4;4;4;1;1;4;4;1;4;4;4;4;4;1;4;4;1;4;4;1;4;4;4;1;4;1;4;4;4;1;4;4;4;1;1;4;4;1;1;4;1;4;1;4;1;4;4;-;2;1;4;4;4;4;4;4;1;1;1;4;1;4;4;1;4;4;4;4;1;4;4;4;4;1;4;4;4;1;4;1;4;4;4;4;4;4;1;4;1;4;4;1;4;4;4;4;4;4;4;4;1;4;4;-;4;4;1;4;1;4;4;4;-;4;1;4;4;4;4;4;1;4;4;4;4;4;1;4;4;1;4;1;1;4;1;4;1;4;4;1;4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"/>
  <p:tag name="CHARTSTRINGSTD" val="69 1 0 145"/>
  <p:tag name="CHARTSTRINGREV" val="145 0 1 69"/>
  <p:tag name="CHARTSTRINGSTDPER" val="0.32093023255814 0.00465116279069767 0 0.674418604651163"/>
  <p:tag name="CHARTSTRINGREVPER" val="0.674418604651163 0 0.00465116279069767 0.320930232558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187F27B30254076B253DF5B5BEBCD57"/>
  <p:tag name="SLIDETYPE" val="Q"/>
  <p:tag name="DEMOGRAPHIC" val="False"/>
  <p:tag name="SPEEDSCORING" val="False"/>
  <p:tag name="RESPONSESGATHERED" val="True"/>
  <p:tag name="TOTALRESPONSES" val="31"/>
  <p:tag name="SLICED" val="False"/>
  <p:tag name="RESPONSES" val="ALL,1,400,1;4;1;4;5;2;1;2;1;4;1;1;5;4;3;4;2;2;2;4;2;2;3;1;3;1;2;3;3;1;1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"/>
  <p:tag name="CHARTSTRINGSTD" val="10 8 5 6 2"/>
  <p:tag name="CHARTSTRINGREV" val="2 6 5 8 10"/>
  <p:tag name="CHARTSTRINGSTDPER" val="0.32258064516129 0.258064516129032 0.161290322580645 0.193548387096774 0.0645161290322581"/>
  <p:tag name="CHARTSTRINGREVPER" val="0.0645161290322581 0.193548387096774 0.161290322580645 0.258064516129032 0.32258064516129"/>
  <p:tag name="SLIDEORDER" val="3"/>
  <p:tag name="SLIDEGUID" val="A6F635E58A124D79B9CFCEDCBCB87C4A"/>
  <p:tag name="VALUES" val="1¤1¤1¤1¤1"/>
  <p:tag name="QUESTIONALIAS" val="When Aluminum (Al) and Chlorine (Cl) combine the resulting formula is"/>
  <p:tag name="ANSWERSALIAS" val="AlCl¤Al2Cl¤AlCl2¤AlCl3¤Al3Cl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3"/>
  <p:tag name="FONTSIZE" val="30"/>
  <p:tag name="BULLETTYPE" val="ppBulletArabicPerio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187F27B30254076B253DF5B5BEBCD57"/>
  <p:tag name="SLIDETYPE" val="Q"/>
  <p:tag name="DEMOGRAPHIC" val="False"/>
  <p:tag name="SPEEDSCORING" val="False"/>
  <p:tag name="RESPONSESGATHERED" val="True"/>
  <p:tag name="TOTALRESPONSES" val="31"/>
  <p:tag name="SLICED" val="False"/>
  <p:tag name="RESPONSES" val="ALL,1,400,1;4;1;4;5;2;1;2;1;4;1;1;5;4;3;4;2;2;2;4;2;2;3;1;3;1;2;3;3;1;1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"/>
  <p:tag name="CHARTSTRINGSTD" val="10 8 5 6 2"/>
  <p:tag name="CHARTSTRINGREV" val="2 6 5 8 10"/>
  <p:tag name="CHARTSTRINGSTDPER" val="0.32258064516129 0.258064516129032 0.161290322580645 0.193548387096774 0.0645161290322581"/>
  <p:tag name="CHARTSTRINGREVPER" val="0.0645161290322581 0.193548387096774 0.161290322580645 0.258064516129032 0.32258064516129"/>
  <p:tag name="SLIDEORDER" val="3"/>
  <p:tag name="SLIDEGUID" val="5B38EFF710F140C9AD07AC3CE8C80939"/>
  <p:tag name="VALUES" val="2¤1¤1¤1¤1"/>
  <p:tag name="QUESTIONALIAS" val="When Magnesium (Mg) and Sulfur (S) combine the resulting formula is"/>
  <p:tag name="ANSWERSALIAS" val="MgS¤Mg2S¤MgS2¤Mg2S3¤Mg3S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30"/>
  <p:tag name="BULLETTYPE" val="ppBulletArabicPerio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187F27B30254076B253DF5B5BEBCD57"/>
  <p:tag name="SLIDETYPE" val="Q"/>
  <p:tag name="DEMOGRAPHIC" val="False"/>
  <p:tag name="SPEEDSCORING" val="False"/>
  <p:tag name="RESPONSESGATHERED" val="True"/>
  <p:tag name="TOTALRESPONSES" val="31"/>
  <p:tag name="SLICED" val="False"/>
  <p:tag name="RESPONSES" val="ALL,1,400,1;4;1;4;5;2;1;2;1;4;1;1;5;4;3;4;2;2;2;4;2;2;3;1;3;1;2;3;3;1;1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-;"/>
  <p:tag name="CHARTSTRINGSTD" val="10 8 5 6 2"/>
  <p:tag name="CHARTSTRINGREV" val="2 6 5 8 10"/>
  <p:tag name="CHARTSTRINGSTDPER" val="0.32258064516129 0.258064516129032 0.161290322580645 0.193548387096774 0.0645161290322581"/>
  <p:tag name="CHARTSTRINGREVPER" val="0.0645161290322581 0.193548387096774 0.161290322580645 0.258064516129032 0.32258064516129"/>
  <p:tag name="SLIDEORDER" val="4"/>
  <p:tag name="SLIDEGUID" val="8A4F7FF7938C433D8AEB3AE990AD4503"/>
  <p:tag name="VALUES" val="1¤1¤1¤1¤2"/>
  <p:tag name="QUESTIONALIAS" val="When Calcium (Ca) and Phosphor (P) combine the resulting formula is"/>
  <p:tag name="ANSWERSALIAS" val="CaP¤Ca2P¤CaP2¤Ca2P3¤Ca3P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29"/>
  <p:tag name="FONTSIZE" val="30"/>
  <p:tag name="BULLETTYPE" val="ppBulletArabicPerio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24"/>
  <p:tag name="FONTSIZE" val="37"/>
  <p:tag name="BULLETTYPE" val="ppBulletAlphaLCParenRight"/>
  <p:tag name="ANSWERTEXT" val="Red&#10;Yellow&#10;Green&#10;Bl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1340</Words>
  <Application>Microsoft Office PowerPoint</Application>
  <PresentationFormat>On-screen Show (4:3)</PresentationFormat>
  <Paragraphs>215</Paragraphs>
  <Slides>29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Edge</vt:lpstr>
      <vt:lpstr>Chapter 22: Bonding in Ionic Compounds</vt:lpstr>
      <vt:lpstr>Review: Which color light emitting diode (LED) has the largest band gap?</vt:lpstr>
      <vt:lpstr>Compare and Contrast: Ionic Compounds vs Metals</vt:lpstr>
      <vt:lpstr>Metals vs Non-Metals</vt:lpstr>
      <vt:lpstr>How can energy be lowered?</vt:lpstr>
      <vt:lpstr>When electrons are moved from one atom to another, ions are produced</vt:lpstr>
      <vt:lpstr>Electron location and mobility is much lower in an ionic substance than in a metal</vt:lpstr>
      <vt:lpstr>Energy levels in an ionic crystal have relatively large spacing (rather than the nearly continuous spacing in metals)</vt:lpstr>
      <vt:lpstr>Examples of Ionic Compounds</vt:lpstr>
      <vt:lpstr>Formation of a salt crystal</vt:lpstr>
      <vt:lpstr>What about entropy change?</vt:lpstr>
      <vt:lpstr>How does the model explain properties of salts (ionic compounds) ?</vt:lpstr>
      <vt:lpstr>Conductivity</vt:lpstr>
      <vt:lpstr>Salts are generally transparent to light</vt:lpstr>
      <vt:lpstr>Why are some ionic materials colored?</vt:lpstr>
      <vt:lpstr>Making a laser</vt:lpstr>
      <vt:lpstr> We can use the periodic table to make predictions of what ions usually form.</vt:lpstr>
      <vt:lpstr>The octet rule</vt:lpstr>
      <vt:lpstr>Families</vt:lpstr>
      <vt:lpstr>Beryllium (Be) will most likely form an ion with what charge?</vt:lpstr>
      <vt:lpstr>What would the chemical formula for magnesium fluoride (a salt of Mg and F) be? </vt:lpstr>
      <vt:lpstr>Ionic compounds are neutral (no net charge). What are the ionic charges in the following compounds?</vt:lpstr>
      <vt:lpstr>Naming convention for salts</vt:lpstr>
      <vt:lpstr>Predicting Formulas for Salts</vt:lpstr>
      <vt:lpstr>When Potassium (K) and Chlorine (Cl) combine the resulting formula is</vt:lpstr>
      <vt:lpstr>When Aluminum (Al) and Chlorine (Cl) combine the resulting formula is</vt:lpstr>
      <vt:lpstr>When Magnesium (Mg) and Sulfur (S) combine the resulting formula is</vt:lpstr>
      <vt:lpstr>When Calcium (Ca) and Phosphor (P) combine the resulting formula is</vt:lpstr>
      <vt:lpstr>How about carbon?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Michael Ware</cp:lastModifiedBy>
  <cp:revision>52</cp:revision>
  <dcterms:created xsi:type="dcterms:W3CDTF">2005-01-11T04:20:06Z</dcterms:created>
  <dcterms:modified xsi:type="dcterms:W3CDTF">2010-03-05T16:50:33Z</dcterms:modified>
</cp:coreProperties>
</file>