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6"/>
  </p:notesMasterIdLst>
  <p:handoutMasterIdLst>
    <p:handoutMasterId r:id="rId37"/>
  </p:handoutMasterIdLst>
  <p:sldIdLst>
    <p:sldId id="256" r:id="rId2"/>
    <p:sldId id="257" r:id="rId3"/>
    <p:sldId id="291" r:id="rId4"/>
    <p:sldId id="290" r:id="rId5"/>
    <p:sldId id="258" r:id="rId6"/>
    <p:sldId id="264" r:id="rId7"/>
    <p:sldId id="292" r:id="rId8"/>
    <p:sldId id="261" r:id="rId9"/>
    <p:sldId id="262" r:id="rId10"/>
    <p:sldId id="263"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93" r:id="rId29"/>
    <p:sldId id="285" r:id="rId30"/>
    <p:sldId id="284" r:id="rId31"/>
    <p:sldId id="286" r:id="rId32"/>
    <p:sldId id="287" r:id="rId33"/>
    <p:sldId id="288" r:id="rId34"/>
    <p:sldId id="289" r:id="rId3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8E1F0"/>
    <a:srgbClr val="6485AA"/>
    <a:srgbClr val="7B97B5"/>
    <a:srgbClr val="CC0000"/>
    <a:srgbClr val="8FBD1B"/>
    <a:srgbClr val="99928D"/>
    <a:srgbClr val="726B66"/>
    <a:srgbClr val="9BB3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7900" autoAdjust="0"/>
  </p:normalViewPr>
  <p:slideViewPr>
    <p:cSldViewPr>
      <p:cViewPr varScale="1">
        <p:scale>
          <a:sx n="58" d="100"/>
          <a:sy n="58" d="100"/>
        </p:scale>
        <p:origin x="-9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bs.org/wgbh/aso/databank/entries/bpruth.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de.nobel.se/laureates/physics-1935.html" TargetMode="External"/><Relationship Id="rId4" Type="http://schemas.openxmlformats.org/officeDocument/2006/relationships/hyperlink" Target="http://dbhs.wvusd.k12.ca.us/webdocs/Chem-History/Chadwick-neutron-letter.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76313" y="4560888"/>
            <a:ext cx="5362575" cy="4319587"/>
          </a:xfrm>
          <a:noFill/>
          <a:ln w="9525"/>
        </p:spPr>
        <p:txBody>
          <a:bodyPr lIns="94325" tIns="46335" rIns="94325" bIns="46335"/>
          <a:lstStyle/>
          <a:p>
            <a:r>
              <a:rPr lang="en-US" smtClean="0"/>
              <a:t>mass of fragments vary, but usually 2 fragments and 2-4 neutrons come out.  The extra neutrons can trigger other reactions.  This process is much more probable with slow neutrons (they spend more time near the nucleus and have more time to react).</a:t>
            </a:r>
          </a:p>
        </p:txBody>
      </p:sp>
      <p:sp>
        <p:nvSpPr>
          <p:cNvPr id="56323"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976313" y="4560888"/>
            <a:ext cx="5362575" cy="4319587"/>
          </a:xfrm>
          <a:noFill/>
          <a:ln w="9525"/>
        </p:spPr>
        <p:txBody>
          <a:bodyPr lIns="94325" tIns="46335" rIns="94325" bIns="46335"/>
          <a:lstStyle/>
          <a:p>
            <a:r>
              <a:rPr lang="en-US" baseline="30000" smtClean="0"/>
              <a:t>239</a:t>
            </a:r>
            <a:r>
              <a:rPr lang="en-US" smtClean="0"/>
              <a:t>Pu can be produced in a breeder reaction</a:t>
            </a:r>
          </a:p>
          <a:p>
            <a:endParaRPr lang="en-US" smtClean="0"/>
          </a:p>
          <a:p>
            <a:r>
              <a:rPr lang="en-US" smtClean="0"/>
              <a:t>fuel rods, </a:t>
            </a:r>
            <a:r>
              <a:rPr lang="en-US" baseline="30000" smtClean="0"/>
              <a:t>235</a:t>
            </a:r>
            <a:r>
              <a:rPr lang="en-US" smtClean="0"/>
              <a:t>U and </a:t>
            </a:r>
            <a:r>
              <a:rPr lang="en-US" baseline="30000" smtClean="0"/>
              <a:t>239</a:t>
            </a:r>
            <a:r>
              <a:rPr lang="en-US" smtClean="0"/>
              <a:t>Pu</a:t>
            </a:r>
          </a:p>
          <a:p>
            <a:r>
              <a:rPr lang="en-US" smtClean="0"/>
              <a:t>good control rod:  cadmium</a:t>
            </a:r>
          </a:p>
          <a:p>
            <a:r>
              <a:rPr lang="en-US" smtClean="0"/>
              <a:t>good moderator:  graphite, water</a:t>
            </a:r>
          </a:p>
          <a:p>
            <a:endParaRPr lang="en-US" smtClean="0"/>
          </a:p>
          <a:p>
            <a:r>
              <a:rPr lang="en-US" smtClean="0"/>
              <a:t>wastes have a long half life.  Yucca Mountain--repository in Nevada:  a place to put this (Nevada residents do not want to be the nuclear dumping ground of the nation).  Nearby states (including Utah) don’t want fuel going through their state on the way there.</a:t>
            </a:r>
          </a:p>
          <a:p>
            <a:endParaRPr lang="en-US" smtClean="0"/>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76313" y="4559300"/>
            <a:ext cx="5362575" cy="4321175"/>
          </a:xfrm>
          <a:noFill/>
          <a:ln w="9525"/>
        </p:spPr>
        <p:txBody>
          <a:bodyPr lIns="95664" tIns="46992" rIns="95664" bIns="46992"/>
          <a:lstStyle/>
          <a:p>
            <a:r>
              <a:rPr lang="en-US" smtClean="0"/>
              <a:t>damage could be direct (damage RNA directly) or disrupt other molecules that then damage DNA or RNA</a:t>
            </a:r>
          </a:p>
          <a:p>
            <a:r>
              <a:rPr lang="en-US" smtClean="0"/>
              <a:t>cal also be used to control cancer</a:t>
            </a:r>
          </a:p>
        </p:txBody>
      </p:sp>
      <p:sp>
        <p:nvSpPr>
          <p:cNvPr id="64515"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76313" y="4559300"/>
            <a:ext cx="5362575" cy="4321175"/>
          </a:xfrm>
          <a:noFill/>
          <a:ln w="9525"/>
        </p:spPr>
        <p:txBody>
          <a:bodyPr/>
          <a:lstStyle/>
          <a:p>
            <a:r>
              <a:rPr lang="en-US" dirty="0" smtClean="0"/>
              <a:t>During World War I and after, young women at the U. S. Radium Corporation in Orange were employed painting luminous dial watches with a radium material. Apparently, the women were directed to point up their brushes with their tongues, imbibing radioactive paint. After the war, it was discovered that these women were dying of anemia and a disease called radium necrosis (radium poisoning) which ate away their jawbones. The initial investigation was made by Katherine Wiley of the Consumers League of New Jersey, who was called in by the family of one of the women in 1924. The League campaigned successfully to have radium necrosis recognized as an occupational disease by the State Workmen's Compensation Board in 1926, too late, however, to benefit women who had suffered from radium poisoning before the law was passed. The League aided them with their lawsuits until 1935, when all proceedings for damages against U. S. Radium were stopped. The universal horror caused by this case contributed to the passage in 1949 of a bill making all industrial diseases compensable and extending the time during which workers could discover illness.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76313" y="4559300"/>
            <a:ext cx="5362575" cy="4321175"/>
          </a:xfrm>
          <a:noFill/>
          <a:ln w="9525"/>
        </p:spPr>
        <p:txBody>
          <a:bodyPr/>
          <a:lstStyle/>
          <a:p>
            <a:r>
              <a:rPr lang="en-US" dirty="0" smtClean="0"/>
              <a:t>During World War I and after, young women at the U. S. Radium Corporation in Orange were employed painting luminous dial watches with a radium material. Apparently, the women were directed to point up their brushes with their tongues, imbibing radioactive paint. After the war, it was discovered that these women were dying of anemia and a disease called radium necrosis (radium poisoning) which ate away their jawbones. The initial investigation was made by Katherine Wiley of the Consumers League of New Jersey, who was called in by the family of one of the women in 1924. The League campaigned successfully to have radium necrosis recognized as an occupational disease by the State Workmen's Compensation Board in 1926, too late, however, to benefit women who had suffered from radium poisoning before the law was passed. The League aided them with their lawsuits until 1935, when all proceedings for damages against U. S. Radium were stopped. The universal horror caused by this case contributed to the passage in 1949 of a bill making all industrial diseases compensable and extending the time during which workers could discover illness.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76313" y="4559300"/>
            <a:ext cx="5362575" cy="4321175"/>
          </a:xfrm>
          <a:noFill/>
          <a:ln w="9525"/>
        </p:spPr>
        <p:txBody>
          <a:bodyPr lIns="95664" tIns="46992" rIns="95664" bIns="46992"/>
          <a:lstStyle/>
          <a:p>
            <a:endParaRPr lang="en-US" smtClean="0"/>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76313" y="4559300"/>
            <a:ext cx="5362575" cy="4321175"/>
          </a:xfrm>
          <a:noFill/>
          <a:ln w="9525"/>
        </p:spPr>
        <p:txBody>
          <a:bodyPr/>
          <a:lstStyle/>
          <a:p>
            <a:pPr>
              <a:lnSpc>
                <a:spcPct val="80000"/>
              </a:lnSpc>
            </a:pPr>
            <a:r>
              <a:rPr lang="en-US" sz="1000" dirty="0" smtClean="0"/>
              <a:t>For four years, James Chadwick was a prisoner of war in Germany. When World War I ended, he returned to his native England to rejoin the mentor of his undergraduate days, </a:t>
            </a:r>
            <a:r>
              <a:rPr lang="en-US" sz="1000" dirty="0" smtClean="0">
                <a:hlinkClick r:id="rId3"/>
              </a:rPr>
              <a:t>Ernest Rutherford</a:t>
            </a:r>
            <a:r>
              <a:rPr lang="en-US" sz="1000" dirty="0" smtClean="0"/>
              <a:t>. Now head of Cambridge University's nuclear physics lab, Rutherford oversaw Chadwick's PhD in 1921 and then made him assistant director of the lab. </a:t>
            </a:r>
          </a:p>
          <a:p>
            <a:pPr>
              <a:lnSpc>
                <a:spcPct val="80000"/>
              </a:lnSpc>
            </a:pPr>
            <a:endParaRPr lang="en-US" sz="1000" dirty="0" smtClean="0"/>
          </a:p>
          <a:p>
            <a:pPr>
              <a:lnSpc>
                <a:spcPct val="80000"/>
              </a:lnSpc>
            </a:pPr>
            <a:r>
              <a:rPr lang="en-US" sz="1000" dirty="0" smtClean="0"/>
              <a:t>Chadwick kept the problem in the back of his mind while working on other things. Experiments in Europe </a:t>
            </a:r>
            <a:br>
              <a:rPr lang="en-US" sz="1000" dirty="0" smtClean="0"/>
            </a:br>
            <a:r>
              <a:rPr lang="en-US" sz="1000" dirty="0" smtClean="0"/>
              <a:t>         caught his eye, especially those of Frederic and Irene Joliot-Curie. They used a different method for tracking </a:t>
            </a:r>
            <a:br>
              <a:rPr lang="en-US" sz="1000" dirty="0" smtClean="0"/>
            </a:br>
            <a:r>
              <a:rPr lang="en-US" sz="1000" dirty="0" smtClean="0"/>
              <a:t>         particle radiation. Chadwick repeated their experiments but with the goal of looking for a neutral particle -- </a:t>
            </a:r>
            <a:br>
              <a:rPr lang="en-US" sz="1000" dirty="0" smtClean="0"/>
            </a:br>
            <a:r>
              <a:rPr lang="en-US" sz="1000" dirty="0" smtClean="0"/>
              <a:t>         one with the same mass as a proton, but with zero charge. His experiments were successful. He was able to </a:t>
            </a:r>
            <a:br>
              <a:rPr lang="en-US" sz="1000" dirty="0" smtClean="0"/>
            </a:br>
            <a:r>
              <a:rPr lang="en-US" sz="1000" dirty="0" smtClean="0"/>
              <a:t>         determine that the neutron did exist and that its mass was about 0.1 percent more than the proton's. He </a:t>
            </a:r>
            <a:br>
              <a:rPr lang="en-US" sz="1000" dirty="0" smtClean="0"/>
            </a:br>
            <a:r>
              <a:rPr lang="en-US" sz="1000" dirty="0" smtClean="0"/>
              <a:t>         published his findings with characteristic modesty in a first paper entitled "Possible Existence of Neutron." In </a:t>
            </a:r>
            <a:br>
              <a:rPr lang="en-US" sz="1000" dirty="0" smtClean="0"/>
            </a:br>
            <a:r>
              <a:rPr lang="en-US" sz="1000" dirty="0" smtClean="0"/>
              <a:t>         1935 he received the Nobel Prize for his discovery. </a:t>
            </a:r>
          </a:p>
          <a:p>
            <a:pPr>
              <a:lnSpc>
                <a:spcPct val="80000"/>
              </a:lnSpc>
            </a:pPr>
            <a:endParaRPr lang="en-US" sz="1000" dirty="0" smtClean="0"/>
          </a:p>
          <a:p>
            <a:pPr>
              <a:lnSpc>
                <a:spcPct val="80000"/>
              </a:lnSpc>
            </a:pPr>
            <a:r>
              <a:rPr lang="en-US" sz="1000" dirty="0" smtClean="0"/>
              <a:t>When James Chadwick reported to Lord Rutherford on the Joliot-Curies’ results, Lord Rutherford exclaimed, "I do not believe it!" Chadwick immediately repeated the experiments at the Cavendish Laboratory in Cambridge, England. He not only bombarded the hydrogen atoms in paraffin with the beryllium emissions [neutrons], but also used helium, nitrogen, and other elements as targets. By comparing the energies of recoiling charged particles from different targets, he proved that the beryllium emissions contained a neutral component with a mass approximately equal to that of the proton. He called it the </a:t>
            </a:r>
            <a:r>
              <a:rPr lang="en-US" sz="1000" b="1" dirty="0" smtClean="0"/>
              <a:t>neutron</a:t>
            </a:r>
            <a:r>
              <a:rPr lang="en-US" sz="1000" dirty="0" smtClean="0"/>
              <a:t> in a paper published in the February 17, 1932, issue of </a:t>
            </a:r>
            <a:r>
              <a:rPr lang="en-US" sz="1000" i="1" dirty="0" smtClean="0">
                <a:hlinkClick r:id="rId4"/>
              </a:rPr>
              <a:t>Nature</a:t>
            </a:r>
            <a:r>
              <a:rPr lang="en-US" sz="1000" dirty="0" smtClean="0"/>
              <a:t>. In 1935, </a:t>
            </a:r>
            <a:r>
              <a:rPr lang="en-US" sz="1000" dirty="0" smtClean="0">
                <a:hlinkClick r:id="rId5"/>
              </a:rPr>
              <a:t>Sir James Chadwick</a:t>
            </a:r>
            <a:r>
              <a:rPr lang="en-US" sz="1000" dirty="0" smtClean="0"/>
              <a:t> received the Nobel Prize in physics for this work. It is interesting to note that the Joliot-Curies’ misinterpretation of their results cost them the Nobel Prize. (Not to worry; in 1935, they received the Nobel Prize in chemistry for their discovery of artificial radioactivity.)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6313" y="4559300"/>
            <a:ext cx="5362575" cy="4321175"/>
          </a:xfrm>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914400" y="1524000"/>
            <a:ext cx="7623175" cy="1752600"/>
          </a:xfrm>
        </p:spPr>
        <p:txBody>
          <a:bodyPr anchor="t"/>
          <a:lstStyle>
            <a:lvl1pPr>
              <a:defRPr sz="4400"/>
            </a:lvl1pPr>
          </a:lstStyle>
          <a:p>
            <a:r>
              <a:rPr lang="en-US"/>
              <a:t>Click to edit Master title style</a:t>
            </a:r>
          </a:p>
        </p:txBody>
      </p:sp>
      <p:sp>
        <p:nvSpPr>
          <p:cNvPr id="100355"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smtClean="0">
                <a:solidFill>
                  <a:schemeClr val="tx1"/>
                </a:solidFill>
                <a:latin typeface="Garamond" pitchFamily="18" charset="0"/>
              </a:defRPr>
            </a:lvl1pPr>
          </a:lstStyle>
          <a:p>
            <a:pPr>
              <a:defRPr/>
            </a:pPr>
            <a:endParaRPr 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smtClean="0">
                <a:solidFill>
                  <a:schemeClr val="tx1"/>
                </a:solidFill>
                <a:latin typeface="Garamond" pitchFamily="18" charset="0"/>
              </a:defRPr>
            </a:lvl1pPr>
          </a:lstStyle>
          <a:p>
            <a:pPr>
              <a:defRPr/>
            </a:pPr>
            <a:r>
              <a:rPr lang="en-US"/>
              <a:t>p. </a:t>
            </a:r>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smtClean="0">
                <a:solidFill>
                  <a:schemeClr val="tx1"/>
                </a:solidFill>
                <a:latin typeface="Garamond" pitchFamily="18" charset="0"/>
              </a:defRPr>
            </a:lvl1pPr>
          </a:lstStyle>
          <a:p>
            <a:pPr>
              <a:defRPr/>
            </a:pPr>
            <a:fld id="{603238BD-38D6-4D5E-8BB6-C1F7F83DEA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9EF3CE75-D75E-4A20-8D01-F1F9841B73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BD8BEF46-549C-4E3B-ADCB-C3B710AA3F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0"/>
            <a:ext cx="89916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68793757-D89F-44DF-BFE1-DC64394CA9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82A9F01E-98FC-46AE-9711-A35E5BDEE6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65875721-911D-48E1-B5FC-CA297CC544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68D25F09-F80B-49CD-83CE-BA2202A9D7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9" name="Rectangle 6"/>
          <p:cNvSpPr>
            <a:spLocks noGrp="1" noChangeArrowheads="1"/>
          </p:cNvSpPr>
          <p:nvPr>
            <p:ph type="sldNum" sz="quarter" idx="12"/>
          </p:nvPr>
        </p:nvSpPr>
        <p:spPr>
          <a:ln/>
        </p:spPr>
        <p:txBody>
          <a:bodyPr/>
          <a:lstStyle>
            <a:lvl1pPr>
              <a:defRPr/>
            </a:lvl1pPr>
          </a:lstStyle>
          <a:p>
            <a:pPr>
              <a:defRPr/>
            </a:pPr>
            <a:fld id="{1D9D8FB0-79D5-4D48-A52D-2CBA649127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814BBE45-5342-4B2B-9275-AD237CF3E8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4" name="Rectangle 6"/>
          <p:cNvSpPr>
            <a:spLocks noGrp="1" noChangeArrowheads="1"/>
          </p:cNvSpPr>
          <p:nvPr>
            <p:ph type="sldNum" sz="quarter" idx="12"/>
          </p:nvPr>
        </p:nvSpPr>
        <p:spPr>
          <a:ln/>
        </p:spPr>
        <p:txBody>
          <a:bodyPr/>
          <a:lstStyle>
            <a:lvl1pPr>
              <a:defRPr/>
            </a:lvl1pPr>
          </a:lstStyle>
          <a:p>
            <a:pPr>
              <a:defRPr/>
            </a:pPr>
            <a:fld id="{0A9E6C74-3F91-43FC-ABCB-A09FD86E1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E47220FB-BF85-41BE-B69C-59551CFC7C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FA861AC6-81E5-4019-B7A3-0D72FDABC6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smtClean="0">
                <a:solidFill>
                  <a:srgbClr val="A98C4B"/>
                </a:solidFill>
                <a:latin typeface="+mj-lt"/>
              </a:defRPr>
            </a:lvl1pPr>
          </a:lstStyle>
          <a:p>
            <a:pPr>
              <a:defRPr/>
            </a:pPr>
            <a:endParaRPr lang="en-US"/>
          </a:p>
        </p:txBody>
      </p:sp>
      <p:sp>
        <p:nvSpPr>
          <p:cNvPr id="99333"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800" smtClean="0">
                <a:solidFill>
                  <a:srgbClr val="A98C4B"/>
                </a:solidFill>
                <a:latin typeface="+mj-lt"/>
              </a:defRPr>
            </a:lvl1pPr>
          </a:lstStyle>
          <a:p>
            <a:pPr>
              <a:defRPr/>
            </a:pPr>
            <a:r>
              <a:rPr lang="en-US"/>
              <a:t>p. </a:t>
            </a:r>
          </a:p>
        </p:txBody>
      </p:sp>
      <p:sp>
        <p:nvSpPr>
          <p:cNvPr id="99334"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smtClean="0">
                <a:solidFill>
                  <a:srgbClr val="A98C4B"/>
                </a:solidFill>
                <a:latin typeface="+mj-lt"/>
              </a:defRPr>
            </a:lvl1pPr>
          </a:lstStyle>
          <a:p>
            <a:pPr>
              <a:defRPr/>
            </a:pPr>
            <a:fld id="{8FC4928A-C7A4-4F63-8A88-7A05090C68E0}" type="slidenum">
              <a:rPr lang="en-US"/>
              <a:pPr>
                <a:defRPr/>
              </a:pPr>
              <a:t>‹#›</a:t>
            </a:fld>
            <a:endParaRPr lang="en-US"/>
          </a:p>
        </p:txBody>
      </p:sp>
      <p:sp>
        <p:nvSpPr>
          <p:cNvPr id="99335" name="Line 7"/>
          <p:cNvSpPr>
            <a:spLocks noChangeShapeType="1"/>
          </p:cNvSpPr>
          <p:nvPr userDrawn="1"/>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pitchFamily="34" charset="0"/>
        </a:defRPr>
      </a:lvl2pPr>
      <a:lvl3pPr algn="l" rtl="0" eaLnBrk="0" fontAlgn="base" hangingPunct="0">
        <a:spcBef>
          <a:spcPct val="0"/>
        </a:spcBef>
        <a:spcAft>
          <a:spcPct val="0"/>
        </a:spcAft>
        <a:defRPr sz="3600">
          <a:solidFill>
            <a:srgbClr val="0000CC"/>
          </a:solidFill>
          <a:latin typeface="Arial" pitchFamily="34" charset="0"/>
        </a:defRPr>
      </a:lvl3pPr>
      <a:lvl4pPr algn="l" rtl="0" eaLnBrk="0" fontAlgn="base" hangingPunct="0">
        <a:spcBef>
          <a:spcPct val="0"/>
        </a:spcBef>
        <a:spcAft>
          <a:spcPct val="0"/>
        </a:spcAft>
        <a:defRPr sz="3600">
          <a:solidFill>
            <a:srgbClr val="0000CC"/>
          </a:solidFill>
          <a:latin typeface="Arial" pitchFamily="34" charset="0"/>
        </a:defRPr>
      </a:lvl4pPr>
      <a:lvl5pPr algn="l" rtl="0" eaLnBrk="0" fontAlgn="base" hangingPunct="0">
        <a:spcBef>
          <a:spcPct val="0"/>
        </a:spcBef>
        <a:spcAft>
          <a:spcPct val="0"/>
        </a:spcAft>
        <a:defRPr sz="3600">
          <a:solidFill>
            <a:srgbClr val="0000CC"/>
          </a:solidFill>
          <a:latin typeface="Arial" pitchFamily="34" charset="0"/>
        </a:defRPr>
      </a:lvl5pPr>
      <a:lvl6pPr marL="457200" algn="l" rtl="0" fontAlgn="base">
        <a:spcBef>
          <a:spcPct val="0"/>
        </a:spcBef>
        <a:spcAft>
          <a:spcPct val="0"/>
        </a:spcAft>
        <a:defRPr sz="3600">
          <a:solidFill>
            <a:srgbClr val="0000CC"/>
          </a:solidFill>
          <a:latin typeface="Arial" pitchFamily="34" charset="0"/>
        </a:defRPr>
      </a:lvl6pPr>
      <a:lvl7pPr marL="914400" algn="l" rtl="0" fontAlgn="base">
        <a:spcBef>
          <a:spcPct val="0"/>
        </a:spcBef>
        <a:spcAft>
          <a:spcPct val="0"/>
        </a:spcAft>
        <a:defRPr sz="3600">
          <a:solidFill>
            <a:srgbClr val="0000CC"/>
          </a:solidFill>
          <a:latin typeface="Arial" pitchFamily="34" charset="0"/>
        </a:defRPr>
      </a:lvl7pPr>
      <a:lvl8pPr marL="1371600" algn="l" rtl="0" fontAlgn="base">
        <a:spcBef>
          <a:spcPct val="0"/>
        </a:spcBef>
        <a:spcAft>
          <a:spcPct val="0"/>
        </a:spcAft>
        <a:defRPr sz="3600">
          <a:solidFill>
            <a:srgbClr val="0000CC"/>
          </a:solidFill>
          <a:latin typeface="Arial" pitchFamily="34" charset="0"/>
        </a:defRPr>
      </a:lvl8pPr>
      <a:lvl9pPr marL="1828800" algn="l" rtl="0" fontAlgn="base">
        <a:spcBef>
          <a:spcPct val="0"/>
        </a:spcBef>
        <a:spcAft>
          <a:spcPct val="0"/>
        </a:spcAft>
        <a:defRPr sz="3600">
          <a:solidFill>
            <a:srgbClr val="0000CC"/>
          </a:solidFill>
          <a:latin typeface="Arial" pitchFamily="34"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J:\PS1000\Chapter%2025\Mousetrap%20Fission.wm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Sheep" TargetMode="External"/><Relationship Id="rId3" Type="http://schemas.openxmlformats.org/officeDocument/2006/relationships/notesSlide" Target="../notesSlides/notesSlide3.xml"/><Relationship Id="rId7" Type="http://schemas.openxmlformats.org/officeDocument/2006/relationships/hyperlink" Target="http://en.wikipedia.org/wiki/Cattle"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en.wikipedia.org/wiki/Ruminant" TargetMode="External"/><Relationship Id="rId5" Type="http://schemas.openxmlformats.org/officeDocument/2006/relationships/hyperlink" Target="http://en.wikipedia.org/wiki/Margarine#cite_note-Fineli-25" TargetMode="External"/><Relationship Id="rId4" Type="http://schemas.openxmlformats.org/officeDocument/2006/relationships/hyperlink" Target="http://www.healthcastle.com/trans.shtml" TargetMode="External"/><Relationship Id="rId9" Type="http://schemas.openxmlformats.org/officeDocument/2006/relationships/hyperlink" Target="http://en.wikipedia.org/wiki/Trans_fat#cite_note-Canada-2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J:\PS1000\Chapter%2025\Half%20Life.wmv"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p:cNvPicPr>
            <a:picLocks noGrp="1" noChangeAspect="1" noChangeArrowheads="1"/>
          </p:cNvPicPr>
          <p:nvPr>
            <p:ph idx="4294967295"/>
          </p:nvPr>
        </p:nvPicPr>
        <p:blipFill>
          <a:blip r:embed="rId4" cstate="print"/>
          <a:srcRect/>
          <a:stretch>
            <a:fillRect/>
          </a:stretch>
        </p:blipFill>
        <p:spPr>
          <a:xfrm>
            <a:off x="0" y="0"/>
            <a:ext cx="9144000" cy="6858000"/>
          </a:xfrm>
        </p:spPr>
      </p:pic>
      <p:sp>
        <p:nvSpPr>
          <p:cNvPr id="10" name="Title 9"/>
          <p:cNvSpPr>
            <a:spLocks noGrp="1"/>
          </p:cNvSpPr>
          <p:nvPr>
            <p:ph type="title"/>
          </p:nvPr>
        </p:nvSpPr>
        <p:spPr/>
        <p:txBody>
          <a:bodyPr/>
          <a:lstStyle/>
          <a:p>
            <a:r>
              <a:rPr lang="en-US" dirty="0" smtClean="0">
                <a:solidFill>
                  <a:schemeClr val="bg1"/>
                </a:solidFill>
              </a:rPr>
              <a:t>Chapter 25: Radioactivity, Nuclear Processes, and Applications</a:t>
            </a:r>
            <a:endParaRPr lang="en-US" dirty="0">
              <a:solidFill>
                <a:schemeClr val="bg1"/>
              </a:solidFill>
            </a:endParaRPr>
          </a:p>
        </p:txBody>
      </p:sp>
      <p:sp>
        <p:nvSpPr>
          <p:cNvPr id="9" name="Slide Number Placeholder 4"/>
          <p:cNvSpPr>
            <a:spLocks noGrp="1"/>
          </p:cNvSpPr>
          <p:nvPr>
            <p:ph type="sldNum" sz="quarter" idx="12"/>
          </p:nvPr>
        </p:nvSpPr>
        <p:spPr/>
        <p:txBody>
          <a:bodyPr/>
          <a:lstStyle/>
          <a:p>
            <a:pPr>
              <a:defRPr/>
            </a:pPr>
            <a:fld id="{DBDC32CE-6678-421A-96AF-5BABF34B32F5}" type="slidenum">
              <a:rPr lang="en-US"/>
              <a:pPr>
                <a:defRPr/>
              </a:pPr>
              <a:t>1</a:t>
            </a:fld>
            <a:endParaRPr lang="en-US"/>
          </a:p>
        </p:txBody>
      </p:sp>
      <p:sp>
        <p:nvSpPr>
          <p:cNvPr id="4101" name="Text Box 3"/>
          <p:cNvSpPr txBox="1">
            <a:spLocks noChangeArrowheads="1"/>
          </p:cNvSpPr>
          <p:nvPr/>
        </p:nvSpPr>
        <p:spPr bwMode="auto">
          <a:xfrm>
            <a:off x="2514600" y="1828800"/>
            <a:ext cx="3962400" cy="366713"/>
          </a:xfrm>
          <a:prstGeom prst="rect">
            <a:avLst/>
          </a:prstGeom>
          <a:noFill/>
          <a:ln w="9525">
            <a:noFill/>
            <a:miter lim="800000"/>
            <a:headEnd/>
            <a:tailEnd/>
          </a:ln>
        </p:spPr>
        <p:txBody>
          <a:bodyPr>
            <a:spAutoFit/>
          </a:bodyPr>
          <a:lstStyle/>
          <a:p>
            <a:endParaRPr lang="en-US" sz="1800">
              <a:latin typeface="Arial" charset="0"/>
            </a:endParaRPr>
          </a:p>
        </p:txBody>
      </p:sp>
      <p:sp>
        <p:nvSpPr>
          <p:cNvPr id="4102" name="Text Box 4"/>
          <p:cNvSpPr txBox="1">
            <a:spLocks noChangeArrowheads="1"/>
          </p:cNvSpPr>
          <p:nvPr/>
        </p:nvSpPr>
        <p:spPr bwMode="auto">
          <a:xfrm>
            <a:off x="914400" y="3810000"/>
            <a:ext cx="7620000" cy="1473200"/>
          </a:xfrm>
          <a:prstGeom prst="rect">
            <a:avLst/>
          </a:prstGeom>
          <a:solidFill>
            <a:schemeClr val="bg1">
              <a:alpha val="45882"/>
            </a:schemeClr>
          </a:solidFill>
          <a:ln w="9525">
            <a:noFill/>
            <a:miter lim="800000"/>
            <a:headEnd/>
            <a:tailEnd/>
          </a:ln>
        </p:spPr>
        <p:txBody>
          <a:bodyPr>
            <a:spAutoFit/>
          </a:bodyPr>
          <a:lstStyle/>
          <a:p>
            <a:pPr algn="ctr" eaLnBrk="1" hangingPunct="1"/>
            <a:r>
              <a:rPr lang="en-US" sz="1800" b="1" dirty="0">
                <a:solidFill>
                  <a:srgbClr val="41005C"/>
                </a:solidFill>
                <a:latin typeface="Tahoma" pitchFamily="34" charset="0"/>
              </a:rPr>
              <a:t>The discovery of nuclear chain reactions need not bring about the destruction of mankind any more than did the discovery of matches. We only must do everything in our power to safeguard against its abuse.</a:t>
            </a:r>
          </a:p>
          <a:p>
            <a:pPr algn="ctr" eaLnBrk="1" hangingPunct="1"/>
            <a:r>
              <a:rPr lang="en-US" sz="1800" b="1" dirty="0">
                <a:solidFill>
                  <a:srgbClr val="41005C"/>
                </a:solidFill>
                <a:latin typeface="Tahoma" pitchFamily="34" charset="0"/>
              </a:rPr>
              <a:t>~ Albert Einstein</a:t>
            </a:r>
            <a:endParaRPr lang="en-US" sz="1800" dirty="0">
              <a:latin typeface="Arial" charset="0"/>
            </a:endParaRPr>
          </a:p>
        </p:txBody>
      </p:sp>
      <p:sp>
        <p:nvSpPr>
          <p:cNvPr id="4105" name="Text Box 7"/>
          <p:cNvSpPr txBox="1">
            <a:spLocks noChangeArrowheads="1"/>
          </p:cNvSpPr>
          <p:nvPr/>
        </p:nvSpPr>
        <p:spPr bwMode="auto">
          <a:xfrm>
            <a:off x="5943600" y="5410200"/>
            <a:ext cx="3048000" cy="1323439"/>
          </a:xfrm>
          <a:prstGeom prst="rect">
            <a:avLst/>
          </a:prstGeom>
          <a:solidFill>
            <a:schemeClr val="bg1"/>
          </a:solidFill>
          <a:ln w="9525">
            <a:solidFill>
              <a:srgbClr val="A50021"/>
            </a:solidFill>
            <a:miter lim="800000"/>
            <a:headEnd/>
            <a:tailEnd/>
          </a:ln>
        </p:spPr>
        <p:txBody>
          <a:bodyPr wrap="square">
            <a:spAutoFit/>
          </a:bodyPr>
          <a:lstStyle/>
          <a:p>
            <a:pPr marL="457200" indent="-457200" eaLnBrk="1" hangingPunct="1"/>
            <a:r>
              <a:rPr lang="en-US" sz="1600" dirty="0"/>
              <a:t>Did you read chapter 25 before coming to class?</a:t>
            </a:r>
          </a:p>
          <a:p>
            <a:pPr marL="457200" indent="-457200" eaLnBrk="1" hangingPunct="1"/>
            <a:endParaRPr lang="en-US" sz="1600" dirty="0"/>
          </a:p>
          <a:p>
            <a:pPr marL="457200" indent="-457200" eaLnBrk="1" hangingPunct="1">
              <a:buFontTx/>
              <a:buAutoNum type="alphaUcPeriod"/>
            </a:pPr>
            <a:r>
              <a:rPr lang="en-US" sz="1600" dirty="0"/>
              <a:t>Yes</a:t>
            </a:r>
          </a:p>
          <a:p>
            <a:pPr marL="457200" indent="-457200" eaLnBrk="1" hangingPunct="1">
              <a:buFontTx/>
              <a:buAutoNum type="alphaUcPeriod"/>
            </a:pPr>
            <a:r>
              <a:rPr lang="en-US" sz="1600" dirty="0"/>
              <a:t>No</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z="3200" smtClean="0"/>
              <a:t>The graph abruptly ends.  What does this tell us about the range of the nuclear strong force?</a:t>
            </a:r>
          </a:p>
        </p:txBody>
      </p:sp>
      <p:pic>
        <p:nvPicPr>
          <p:cNvPr id="11269" name="Picture 3"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6"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dirty="0" smtClean="0"/>
              <a:t>Nuclear energy.  Explain the following:</a:t>
            </a:r>
          </a:p>
        </p:txBody>
      </p:sp>
      <p:sp>
        <p:nvSpPr>
          <p:cNvPr id="13317" name="Rectangle 3"/>
          <p:cNvSpPr>
            <a:spLocks noGrp="1" noChangeArrowheads="1"/>
          </p:cNvSpPr>
          <p:nvPr>
            <p:ph type="body" idx="1"/>
          </p:nvPr>
        </p:nvSpPr>
        <p:spPr/>
        <p:txBody>
          <a:bodyPr/>
          <a:lstStyle/>
          <a:p>
            <a:pPr eaLnBrk="1" hangingPunct="1">
              <a:lnSpc>
                <a:spcPct val="90000"/>
              </a:lnSpc>
            </a:pPr>
            <a:r>
              <a:rPr lang="en-US" sz="2600" smtClean="0"/>
              <a:t>How does the mass of a proton in a hydrogen atom compare to the mass of a proton in a helium atom?</a:t>
            </a:r>
          </a:p>
          <a:p>
            <a:pPr eaLnBrk="1" hangingPunct="1">
              <a:lnSpc>
                <a:spcPct val="90000"/>
              </a:lnSpc>
            </a:pPr>
            <a:r>
              <a:rPr lang="en-US" sz="2600" smtClean="0"/>
              <a:t>How do the nuclear potential energies compare?</a:t>
            </a:r>
          </a:p>
          <a:p>
            <a:pPr eaLnBrk="1" hangingPunct="1">
              <a:lnSpc>
                <a:spcPct val="90000"/>
              </a:lnSpc>
            </a:pPr>
            <a:r>
              <a:rPr lang="en-US" sz="2600" smtClean="0"/>
              <a:t>How do nuclear forces explain this?</a:t>
            </a:r>
          </a:p>
        </p:txBody>
      </p:sp>
      <p:pic>
        <p:nvPicPr>
          <p:cNvPr id="13318" name="Picture 4" descr="Fig25_01Graph copy"/>
          <p:cNvPicPr>
            <a:picLocks noChangeAspect="1" noChangeArrowheads="1"/>
          </p:cNvPicPr>
          <p:nvPr/>
        </p:nvPicPr>
        <p:blipFill>
          <a:blip r:embed="rId4" cstate="print"/>
          <a:srcRect/>
          <a:stretch>
            <a:fillRect/>
          </a:stretch>
        </p:blipFill>
        <p:spPr bwMode="auto">
          <a:xfrm>
            <a:off x="1905000" y="3276600"/>
            <a:ext cx="4876800" cy="32559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Fig25_02Fusion"/>
          <p:cNvPicPr>
            <a:picLocks noChangeAspect="1" noChangeArrowheads="1"/>
          </p:cNvPicPr>
          <p:nvPr/>
        </p:nvPicPr>
        <p:blipFill>
          <a:blip r:embed="rId4" cstate="print"/>
          <a:srcRect/>
          <a:stretch>
            <a:fillRect/>
          </a:stretch>
        </p:blipFill>
        <p:spPr bwMode="auto">
          <a:xfrm>
            <a:off x="1828800" y="3962400"/>
            <a:ext cx="5673725" cy="2603500"/>
          </a:xfrm>
          <a:prstGeom prst="rect">
            <a:avLst/>
          </a:prstGeom>
          <a:noFill/>
          <a:ln w="9525">
            <a:noFill/>
            <a:miter lim="800000"/>
            <a:headEnd/>
            <a:tailEnd/>
          </a:ln>
        </p:spPr>
      </p:pic>
      <p:sp>
        <p:nvSpPr>
          <p:cNvPr id="14341" name="Rectangle 3"/>
          <p:cNvSpPr>
            <a:spLocks noGrp="1" noChangeArrowheads="1"/>
          </p:cNvSpPr>
          <p:nvPr>
            <p:ph type="title"/>
          </p:nvPr>
        </p:nvSpPr>
        <p:spPr/>
        <p:txBody>
          <a:bodyPr/>
          <a:lstStyle/>
          <a:p>
            <a:pPr eaLnBrk="1" hangingPunct="1"/>
            <a:r>
              <a:rPr lang="en-US" smtClean="0"/>
              <a:t>Fusion</a:t>
            </a:r>
          </a:p>
        </p:txBody>
      </p:sp>
      <p:sp>
        <p:nvSpPr>
          <p:cNvPr id="14342" name="Rectangle 4"/>
          <p:cNvSpPr>
            <a:spLocks noGrp="1" noChangeArrowheads="1"/>
          </p:cNvSpPr>
          <p:nvPr>
            <p:ph type="body" idx="1"/>
          </p:nvPr>
        </p:nvSpPr>
        <p:spPr>
          <a:xfrm>
            <a:off x="381000" y="1371600"/>
            <a:ext cx="8382000" cy="2514600"/>
          </a:xfrm>
        </p:spPr>
        <p:txBody>
          <a:bodyPr>
            <a:normAutofit/>
          </a:bodyPr>
          <a:lstStyle/>
          <a:p>
            <a:pPr eaLnBrk="1" hangingPunct="1">
              <a:lnSpc>
                <a:spcPct val="90000"/>
              </a:lnSpc>
            </a:pPr>
            <a:r>
              <a:rPr lang="en-US" sz="2100" dirty="0" smtClean="0"/>
              <a:t>Combining two small nuclei to make a larger one gives off energy.</a:t>
            </a:r>
          </a:p>
          <a:p>
            <a:pPr eaLnBrk="1" hangingPunct="1">
              <a:lnSpc>
                <a:spcPct val="90000"/>
              </a:lnSpc>
            </a:pPr>
            <a:r>
              <a:rPr lang="en-US" sz="2100" dirty="0" smtClean="0"/>
              <a:t>Abundant fuel (in sea water) and large energy gain make this a very exciting possibility.</a:t>
            </a:r>
          </a:p>
          <a:p>
            <a:pPr eaLnBrk="1" hangingPunct="1">
              <a:lnSpc>
                <a:spcPct val="90000"/>
              </a:lnSpc>
            </a:pPr>
            <a:r>
              <a:rPr lang="en-US" sz="2100" dirty="0" smtClean="0"/>
              <a:t>The catch: Because nuclei are positively charged, you need either extremely hot reactants or large confining forces.</a:t>
            </a:r>
          </a:p>
          <a:p>
            <a:pPr lvl="1" eaLnBrk="1" hangingPunct="1">
              <a:lnSpc>
                <a:spcPct val="90000"/>
              </a:lnSpc>
            </a:pPr>
            <a:r>
              <a:rPr lang="en-US" sz="1700" dirty="0" smtClean="0"/>
              <a:t>What forces do you have available for confinement?</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mtClean="0"/>
              <a:t>No confinement</a:t>
            </a:r>
          </a:p>
        </p:txBody>
      </p:sp>
      <p:pic>
        <p:nvPicPr>
          <p:cNvPr id="15365" name="Picture 3" descr="mushroom cloud from a hydrogen bomb"/>
          <p:cNvPicPr>
            <a:picLocks noChangeAspect="1" noChangeArrowheads="1"/>
          </p:cNvPicPr>
          <p:nvPr/>
        </p:nvPicPr>
        <p:blipFill>
          <a:blip r:embed="rId4" cstate="print"/>
          <a:srcRect/>
          <a:stretch>
            <a:fillRect/>
          </a:stretch>
        </p:blipFill>
        <p:spPr bwMode="auto">
          <a:xfrm>
            <a:off x="762000" y="1752600"/>
            <a:ext cx="7620000" cy="47625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Gravitational confinement</a:t>
            </a:r>
          </a:p>
        </p:txBody>
      </p:sp>
      <p:pic>
        <p:nvPicPr>
          <p:cNvPr id="16389" name="Picture 3" descr="he2-flare"/>
          <p:cNvPicPr>
            <a:picLocks noChangeAspect="1" noChangeArrowheads="1"/>
          </p:cNvPicPr>
          <p:nvPr/>
        </p:nvPicPr>
        <p:blipFill>
          <a:blip r:embed="rId4" cstate="print"/>
          <a:srcRect/>
          <a:stretch>
            <a:fillRect/>
          </a:stretch>
        </p:blipFill>
        <p:spPr bwMode="auto">
          <a:xfrm>
            <a:off x="1981200" y="1524000"/>
            <a:ext cx="5029200" cy="5029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Confinement using magnetic fields: Tocamak</a:t>
            </a:r>
          </a:p>
        </p:txBody>
      </p:sp>
      <p:pic>
        <p:nvPicPr>
          <p:cNvPr id="17413" name="Picture 3" descr="wl-12-04-2004-tokamak"/>
          <p:cNvPicPr>
            <a:picLocks noChangeAspect="1" noChangeArrowheads="1"/>
          </p:cNvPicPr>
          <p:nvPr/>
        </p:nvPicPr>
        <p:blipFill>
          <a:blip r:embed="rId4" cstate="print"/>
          <a:srcRect/>
          <a:stretch>
            <a:fillRect/>
          </a:stretch>
        </p:blipFill>
        <p:spPr bwMode="auto">
          <a:xfrm>
            <a:off x="1266825" y="1643063"/>
            <a:ext cx="6429375" cy="4675187"/>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Another way to do nuclear energy</a:t>
            </a:r>
          </a:p>
        </p:txBody>
      </p:sp>
      <p:sp>
        <p:nvSpPr>
          <p:cNvPr id="19461" name="Rectangle 3"/>
          <p:cNvSpPr>
            <a:spLocks noGrp="1" noChangeArrowheads="1"/>
          </p:cNvSpPr>
          <p:nvPr>
            <p:ph type="body" idx="1"/>
          </p:nvPr>
        </p:nvSpPr>
        <p:spPr/>
        <p:txBody>
          <a:bodyPr/>
          <a:lstStyle/>
          <a:p>
            <a:pPr eaLnBrk="1" hangingPunct="1">
              <a:lnSpc>
                <a:spcPct val="90000"/>
              </a:lnSpc>
            </a:pPr>
            <a:r>
              <a:rPr lang="en-US" sz="2600" smtClean="0"/>
              <a:t>How does the mass of a proton in a uranium atom compare to the mass of a proton in an iron atom?</a:t>
            </a:r>
          </a:p>
          <a:p>
            <a:pPr eaLnBrk="1" hangingPunct="1">
              <a:lnSpc>
                <a:spcPct val="90000"/>
              </a:lnSpc>
            </a:pPr>
            <a:r>
              <a:rPr lang="en-US" sz="2600" smtClean="0"/>
              <a:t>How do the nuclear potential energies compare?</a:t>
            </a:r>
          </a:p>
          <a:p>
            <a:pPr eaLnBrk="1" hangingPunct="1">
              <a:lnSpc>
                <a:spcPct val="90000"/>
              </a:lnSpc>
            </a:pPr>
            <a:r>
              <a:rPr lang="en-US" sz="2600" smtClean="0"/>
              <a:t>How do nuclear forces explain this?</a:t>
            </a:r>
          </a:p>
        </p:txBody>
      </p:sp>
      <p:pic>
        <p:nvPicPr>
          <p:cNvPr id="19462" name="Picture 4" descr="Fig25_01Graph copy"/>
          <p:cNvPicPr>
            <a:picLocks noChangeAspect="1" noChangeArrowheads="1"/>
          </p:cNvPicPr>
          <p:nvPr/>
        </p:nvPicPr>
        <p:blipFill>
          <a:blip r:embed="rId4" cstate="print"/>
          <a:srcRect/>
          <a:stretch>
            <a:fillRect/>
          </a:stretch>
        </p:blipFill>
        <p:spPr bwMode="auto">
          <a:xfrm>
            <a:off x="1905000" y="3276600"/>
            <a:ext cx="4876800" cy="32559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Fig25_04Fission"/>
          <p:cNvPicPr>
            <a:picLocks noChangeAspect="1" noChangeArrowheads="1"/>
          </p:cNvPicPr>
          <p:nvPr/>
        </p:nvPicPr>
        <p:blipFill>
          <a:blip r:embed="rId4" cstate="print"/>
          <a:srcRect/>
          <a:stretch>
            <a:fillRect/>
          </a:stretch>
        </p:blipFill>
        <p:spPr bwMode="auto">
          <a:xfrm>
            <a:off x="2667000" y="3810000"/>
            <a:ext cx="4246563" cy="2806700"/>
          </a:xfrm>
          <a:prstGeom prst="rect">
            <a:avLst/>
          </a:prstGeom>
          <a:noFill/>
          <a:ln w="9525">
            <a:noFill/>
            <a:miter lim="800000"/>
            <a:headEnd/>
            <a:tailEnd/>
          </a:ln>
        </p:spPr>
      </p:pic>
      <p:sp>
        <p:nvSpPr>
          <p:cNvPr id="20485" name="Rectangle 3"/>
          <p:cNvSpPr>
            <a:spLocks noGrp="1" noChangeArrowheads="1"/>
          </p:cNvSpPr>
          <p:nvPr>
            <p:ph type="title"/>
          </p:nvPr>
        </p:nvSpPr>
        <p:spPr/>
        <p:txBody>
          <a:bodyPr/>
          <a:lstStyle/>
          <a:p>
            <a:pPr eaLnBrk="1" hangingPunct="1"/>
            <a:r>
              <a:rPr lang="en-US" smtClean="0"/>
              <a:t>Fission</a:t>
            </a:r>
          </a:p>
        </p:txBody>
      </p:sp>
      <p:sp>
        <p:nvSpPr>
          <p:cNvPr id="20486" name="Rectangle 4"/>
          <p:cNvSpPr>
            <a:spLocks noGrp="1" noChangeArrowheads="1"/>
          </p:cNvSpPr>
          <p:nvPr>
            <p:ph type="body" idx="1"/>
          </p:nvPr>
        </p:nvSpPr>
        <p:spPr>
          <a:xfrm>
            <a:off x="381000" y="1371600"/>
            <a:ext cx="8382000" cy="2667000"/>
          </a:xfrm>
        </p:spPr>
        <p:txBody>
          <a:bodyPr/>
          <a:lstStyle/>
          <a:p>
            <a:pPr eaLnBrk="1" hangingPunct="1">
              <a:lnSpc>
                <a:spcPct val="90000"/>
              </a:lnSpc>
            </a:pPr>
            <a:r>
              <a:rPr lang="en-US" sz="2100" dirty="0" smtClean="0"/>
              <a:t>Breaking one extremely large nucleus into two smaller ones gives off energy.</a:t>
            </a:r>
          </a:p>
          <a:p>
            <a:pPr eaLnBrk="1" hangingPunct="1">
              <a:lnSpc>
                <a:spcPct val="90000"/>
              </a:lnSpc>
            </a:pPr>
            <a:r>
              <a:rPr lang="en-US" sz="2100" dirty="0" smtClean="0"/>
              <a:t>Free neutrons from one fission can trigger another fission, creating a chain reaction.</a:t>
            </a:r>
          </a:p>
          <a:p>
            <a:pPr eaLnBrk="1" hangingPunct="1">
              <a:lnSpc>
                <a:spcPct val="90000"/>
              </a:lnSpc>
            </a:pPr>
            <a:r>
              <a:rPr lang="en-US" sz="2100" dirty="0" smtClean="0"/>
              <a:t>This reaction is easy to control simply by changing the number of neutrons that are absorbed by inert atoms.</a:t>
            </a:r>
          </a:p>
          <a:p>
            <a:pPr eaLnBrk="1" hangingPunct="1">
              <a:lnSpc>
                <a:spcPct val="90000"/>
              </a:lnSpc>
            </a:pPr>
            <a:r>
              <a:rPr lang="en-US" sz="2100" dirty="0" smtClean="0"/>
              <a:t>This reaction produces isotopes not normally found in nature.</a:t>
            </a:r>
          </a:p>
          <a:p>
            <a:pPr eaLnBrk="1" hangingPunct="1">
              <a:lnSpc>
                <a:spcPct val="90000"/>
              </a:lnSpc>
            </a:pPr>
            <a:endParaRPr lang="en-US" sz="2100" dirty="0" smtClean="0"/>
          </a:p>
          <a:p>
            <a:pPr eaLnBrk="1" hangingPunct="1">
              <a:lnSpc>
                <a:spcPct val="90000"/>
              </a:lnSpc>
            </a:pPr>
            <a:endParaRPr lang="en-US" sz="2100" dirty="0"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lIns="90488" tIns="44450" rIns="90488" bIns="44450"/>
          <a:lstStyle/>
          <a:p>
            <a:pPr eaLnBrk="1" hangingPunct="1"/>
            <a:r>
              <a:rPr lang="en-US" dirty="0" smtClean="0"/>
              <a:t>Fission Process</a:t>
            </a:r>
          </a:p>
        </p:txBody>
      </p:sp>
      <p:pic>
        <p:nvPicPr>
          <p:cNvPr id="21509" name="Picture 3" descr="l25_fission"/>
          <p:cNvPicPr>
            <a:picLocks noChangeAspect="1" noChangeArrowheads="1"/>
          </p:cNvPicPr>
          <p:nvPr/>
        </p:nvPicPr>
        <p:blipFill>
          <a:blip r:embed="rId4" cstate="print"/>
          <a:srcRect/>
          <a:stretch>
            <a:fillRect/>
          </a:stretch>
        </p:blipFill>
        <p:spPr bwMode="auto">
          <a:xfrm>
            <a:off x="304800" y="2362200"/>
            <a:ext cx="4668838" cy="3281363"/>
          </a:xfrm>
          <a:prstGeom prst="rect">
            <a:avLst/>
          </a:prstGeom>
          <a:noFill/>
          <a:ln w="9525">
            <a:noFill/>
            <a:miter lim="800000"/>
            <a:headEnd/>
            <a:tailEnd/>
          </a:ln>
        </p:spPr>
      </p:pic>
      <p:pic>
        <p:nvPicPr>
          <p:cNvPr id="229380" name="Picture 4" descr="nagasaki_bomb"/>
          <p:cNvPicPr>
            <a:picLocks noChangeAspect="1" noChangeArrowheads="1"/>
          </p:cNvPicPr>
          <p:nvPr/>
        </p:nvPicPr>
        <p:blipFill>
          <a:blip r:embed="rId5" cstate="print"/>
          <a:srcRect/>
          <a:stretch>
            <a:fillRect/>
          </a:stretch>
        </p:blipFill>
        <p:spPr bwMode="auto">
          <a:xfrm>
            <a:off x="5638800" y="1828800"/>
            <a:ext cx="3113088" cy="4257675"/>
          </a:xfrm>
          <a:prstGeom prst="rect">
            <a:avLst/>
          </a:prstGeom>
          <a:noFill/>
          <a:ln w="9525">
            <a:noFill/>
            <a:miter lim="800000"/>
            <a:headEnd/>
            <a:tailEnd/>
          </a:ln>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dirty="0" smtClean="0"/>
              <a:t>A chain reaction</a:t>
            </a:r>
          </a:p>
        </p:txBody>
      </p:sp>
      <p:pic>
        <p:nvPicPr>
          <p:cNvPr id="6" name="Mousetrap Fission.wmv">
            <a:hlinkClick r:id="" action="ppaction://media"/>
          </p:cNvPr>
          <p:cNvPicPr>
            <a:picLocks noRot="1" noChangeAspect="1"/>
          </p:cNvPicPr>
          <p:nvPr>
            <a:videoFile r:link="rId1"/>
          </p:nvPr>
        </p:nvPicPr>
        <p:blipFill>
          <a:blip r:embed="rId3" cstate="print"/>
          <a:stretch>
            <a:fillRect/>
          </a:stretch>
        </p:blipFill>
        <p:spPr>
          <a:xfrm>
            <a:off x="1524000" y="16764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4" cstate="print"/>
          <a:srcRect/>
          <a:stretch>
            <a:fillRect/>
          </a:stretch>
        </p:blipFill>
        <p:spPr bwMode="auto">
          <a:xfrm>
            <a:off x="4876800" y="3657600"/>
            <a:ext cx="4114800" cy="3079165"/>
          </a:xfrm>
          <a:prstGeom prst="rect">
            <a:avLst/>
          </a:prstGeom>
          <a:noFill/>
          <a:ln w="9525">
            <a:noFill/>
            <a:miter lim="800000"/>
            <a:headEnd/>
            <a:tailEnd/>
          </a:ln>
        </p:spPr>
      </p:pic>
      <p:sp>
        <p:nvSpPr>
          <p:cNvPr id="5125" name="Rectangle 3"/>
          <p:cNvSpPr>
            <a:spLocks noGrp="1" noChangeArrowheads="1"/>
          </p:cNvSpPr>
          <p:nvPr>
            <p:ph type="body" idx="1"/>
          </p:nvPr>
        </p:nvSpPr>
        <p:spPr>
          <a:xfrm>
            <a:off x="381000" y="1371600"/>
            <a:ext cx="7315200" cy="5105400"/>
          </a:xfrm>
        </p:spPr>
        <p:txBody>
          <a:bodyPr/>
          <a:lstStyle/>
          <a:p>
            <a:pPr eaLnBrk="1" hangingPunct="1">
              <a:buNone/>
            </a:pPr>
            <a:r>
              <a:rPr lang="en-US" dirty="0" smtClean="0"/>
              <a:t>Considering Carbon Dating</a:t>
            </a:r>
          </a:p>
          <a:p>
            <a:pPr eaLnBrk="1" hangingPunct="1"/>
            <a:r>
              <a:rPr lang="en-US" sz="2000" dirty="0" smtClean="0"/>
              <a:t>Carbon-14 does not decay into Carbon-12</a:t>
            </a:r>
          </a:p>
          <a:p>
            <a:pPr eaLnBrk="1" hangingPunct="1"/>
            <a:r>
              <a:rPr lang="en-US" sz="2000" dirty="0" smtClean="0"/>
              <a:t>Carbon-14 decays into Nitrogen-14 and an electron</a:t>
            </a:r>
          </a:p>
          <a:p>
            <a:pPr eaLnBrk="1" hangingPunct="1"/>
            <a:r>
              <a:rPr lang="en-US" sz="2000" dirty="0" smtClean="0"/>
              <a:t>However! The ratio of C-14 to C-12 approaches that of the atmosphere</a:t>
            </a:r>
          </a:p>
          <a:p>
            <a:pPr eaLnBrk="1" hangingPunct="1"/>
            <a:r>
              <a:rPr lang="en-US" sz="2000" dirty="0" smtClean="0"/>
              <a:t>Can Carbon-14 can decay into Carbon-12?</a:t>
            </a:r>
          </a:p>
        </p:txBody>
      </p:sp>
      <p:pic>
        <p:nvPicPr>
          <p:cNvPr id="53249" name="Picture 1"/>
          <p:cNvPicPr>
            <a:picLocks noChangeAspect="1" noChangeArrowheads="1"/>
          </p:cNvPicPr>
          <p:nvPr/>
        </p:nvPicPr>
        <p:blipFill>
          <a:blip r:embed="rId5" cstate="print"/>
          <a:srcRect/>
          <a:stretch>
            <a:fillRect/>
          </a:stretch>
        </p:blipFill>
        <p:spPr bwMode="auto">
          <a:xfrm>
            <a:off x="5943600" y="1447800"/>
            <a:ext cx="2895600" cy="365927"/>
          </a:xfrm>
          <a:prstGeom prst="rect">
            <a:avLst/>
          </a:prstGeom>
          <a:noFill/>
          <a:ln w="9525">
            <a:solidFill>
              <a:schemeClr val="tx1"/>
            </a:solidFill>
            <a:miter lim="800000"/>
            <a:headEnd/>
            <a:tailEnd/>
          </a:ln>
        </p:spPr>
      </p:pic>
      <p:sp>
        <p:nvSpPr>
          <p:cNvPr id="6" name="Oval 5"/>
          <p:cNvSpPr/>
          <p:nvPr/>
        </p:nvSpPr>
        <p:spPr bwMode="auto">
          <a:xfrm>
            <a:off x="533400" y="4114800"/>
            <a:ext cx="1066800" cy="609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C-14</a:t>
            </a:r>
          </a:p>
        </p:txBody>
      </p:sp>
      <p:cxnSp>
        <p:nvCxnSpPr>
          <p:cNvPr id="8" name="Straight Arrow Connector 7"/>
          <p:cNvCxnSpPr/>
          <p:nvPr/>
        </p:nvCxnSpPr>
        <p:spPr bwMode="auto">
          <a:xfrm>
            <a:off x="1676400" y="4419600"/>
            <a:ext cx="914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1524000" y="4648200"/>
            <a:ext cx="685800" cy="533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a:off x="762794" y="5104606"/>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5" name="Oval 14"/>
          <p:cNvSpPr/>
          <p:nvPr/>
        </p:nvSpPr>
        <p:spPr bwMode="auto">
          <a:xfrm>
            <a:off x="609600" y="56388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6" name="Oval 15"/>
          <p:cNvSpPr/>
          <p:nvPr/>
        </p:nvSpPr>
        <p:spPr bwMode="auto">
          <a:xfrm>
            <a:off x="990600" y="5638800"/>
            <a:ext cx="457200" cy="4572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 name="TextBox 16"/>
          <p:cNvSpPr txBox="1"/>
          <p:nvPr/>
        </p:nvSpPr>
        <p:spPr>
          <a:xfrm>
            <a:off x="685800" y="5562600"/>
            <a:ext cx="349776" cy="461665"/>
          </a:xfrm>
          <a:prstGeom prst="rect">
            <a:avLst/>
          </a:prstGeom>
          <a:noFill/>
        </p:spPr>
        <p:txBody>
          <a:bodyPr wrap="none" rtlCol="0">
            <a:spAutoFit/>
          </a:bodyPr>
          <a:lstStyle/>
          <a:p>
            <a:r>
              <a:rPr lang="en-US" dirty="0" smtClean="0"/>
              <a:t>p</a:t>
            </a:r>
            <a:endParaRPr lang="en-US" dirty="0"/>
          </a:p>
        </p:txBody>
      </p:sp>
      <p:sp>
        <p:nvSpPr>
          <p:cNvPr id="18" name="TextBox 17"/>
          <p:cNvSpPr txBox="1"/>
          <p:nvPr/>
        </p:nvSpPr>
        <p:spPr>
          <a:xfrm>
            <a:off x="1098024" y="5562600"/>
            <a:ext cx="349776" cy="461665"/>
          </a:xfrm>
          <a:prstGeom prst="rect">
            <a:avLst/>
          </a:prstGeom>
          <a:noFill/>
        </p:spPr>
        <p:txBody>
          <a:bodyPr wrap="none" rtlCol="0">
            <a:spAutoFit/>
          </a:bodyPr>
          <a:lstStyle/>
          <a:p>
            <a:r>
              <a:rPr lang="en-US" dirty="0" smtClean="0"/>
              <a:t>p</a:t>
            </a:r>
            <a:endParaRPr lang="en-US" dirty="0"/>
          </a:p>
        </p:txBody>
      </p:sp>
      <p:sp>
        <p:nvSpPr>
          <p:cNvPr id="19" name="Oval 18"/>
          <p:cNvSpPr/>
          <p:nvPr/>
        </p:nvSpPr>
        <p:spPr bwMode="auto">
          <a:xfrm>
            <a:off x="2362200" y="52578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0" name="Oval 19"/>
          <p:cNvSpPr/>
          <p:nvPr/>
        </p:nvSpPr>
        <p:spPr bwMode="auto">
          <a:xfrm>
            <a:off x="3505200" y="5257800"/>
            <a:ext cx="457200" cy="45720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 name="TextBox 20"/>
          <p:cNvSpPr txBox="1"/>
          <p:nvPr/>
        </p:nvSpPr>
        <p:spPr>
          <a:xfrm>
            <a:off x="2390218" y="5181600"/>
            <a:ext cx="352982" cy="461665"/>
          </a:xfrm>
          <a:prstGeom prst="rect">
            <a:avLst/>
          </a:prstGeom>
          <a:noFill/>
        </p:spPr>
        <p:txBody>
          <a:bodyPr wrap="none" rtlCol="0">
            <a:spAutoFit/>
          </a:bodyPr>
          <a:lstStyle/>
          <a:p>
            <a:r>
              <a:rPr lang="en-US" dirty="0" smtClean="0"/>
              <a:t>e</a:t>
            </a:r>
            <a:endParaRPr lang="en-US" dirty="0"/>
          </a:p>
        </p:txBody>
      </p:sp>
      <p:sp>
        <p:nvSpPr>
          <p:cNvPr id="22" name="TextBox 21"/>
          <p:cNvSpPr txBox="1"/>
          <p:nvPr/>
        </p:nvSpPr>
        <p:spPr>
          <a:xfrm>
            <a:off x="3533218" y="5181600"/>
            <a:ext cx="352982" cy="461665"/>
          </a:xfrm>
          <a:prstGeom prst="rect">
            <a:avLst/>
          </a:prstGeom>
          <a:noFill/>
        </p:spPr>
        <p:txBody>
          <a:bodyPr wrap="none" rtlCol="0">
            <a:spAutoFit/>
          </a:bodyPr>
          <a:lstStyle/>
          <a:p>
            <a:r>
              <a:rPr lang="en-US" dirty="0" smtClean="0"/>
              <a:t>e</a:t>
            </a:r>
            <a:endParaRPr lang="en-US" dirty="0"/>
          </a:p>
        </p:txBody>
      </p:sp>
      <p:sp>
        <p:nvSpPr>
          <p:cNvPr id="23" name="TextBox 22"/>
          <p:cNvSpPr txBox="1"/>
          <p:nvPr/>
        </p:nvSpPr>
        <p:spPr>
          <a:xfrm>
            <a:off x="3048000" y="5257800"/>
            <a:ext cx="381000" cy="461665"/>
          </a:xfrm>
          <a:prstGeom prst="rect">
            <a:avLst/>
          </a:prstGeom>
          <a:noFill/>
        </p:spPr>
        <p:txBody>
          <a:bodyPr wrap="square" rtlCol="0">
            <a:spAutoFit/>
          </a:bodyPr>
          <a:lstStyle/>
          <a:p>
            <a:r>
              <a:rPr lang="en-US" dirty="0" smtClean="0"/>
              <a:t>+ </a:t>
            </a:r>
            <a:endParaRPr lang="en-US" dirty="0"/>
          </a:p>
        </p:txBody>
      </p:sp>
      <p:sp>
        <p:nvSpPr>
          <p:cNvPr id="25" name="Rectangle 2"/>
          <p:cNvSpPr txBox="1">
            <a:spLocks noChangeArrowheads="1"/>
          </p:cNvSpPr>
          <p:nvPr/>
        </p:nvSpPr>
        <p:spPr bwMode="auto">
          <a:xfrm>
            <a:off x="228600" y="533400"/>
            <a:ext cx="7696200" cy="685800"/>
          </a:xfrm>
          <a:prstGeom prst="rect">
            <a:avLst/>
          </a:prstGeom>
          <a:ln w="9525" cap="flat" cmpd="sng" algn="ctr">
            <a:solidFill>
              <a:schemeClr val="dk1">
                <a:shade val="95000"/>
                <a:satMod val="105000"/>
              </a:schemeClr>
            </a:solidFill>
            <a:prstDash val="solid"/>
            <a:miter lim="800000"/>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dk1"/>
                </a:solidFill>
                <a:effectLst/>
                <a:uLnTx/>
                <a:uFillTx/>
                <a:latin typeface="+mn-lt"/>
                <a:ea typeface="+mn-ea"/>
                <a:cs typeface="+mn-cs"/>
              </a:rPr>
              <a:t>I done messed up big time, not cool</a:t>
            </a:r>
            <a:endParaRPr kumimoji="0" lang="en-US" sz="3600" b="0" i="0" u="none" strike="noStrike" kern="0" cap="none" spc="0" normalizeH="0" baseline="0" noProof="0" dirty="0" smtClean="0">
              <a:ln>
                <a:noFill/>
              </a:ln>
              <a:solidFill>
                <a:schemeClr val="dk1"/>
              </a:solidFill>
              <a:effectLst/>
              <a:uLnTx/>
              <a:uFillTx/>
              <a:latin typeface="+mn-lt"/>
              <a:ea typeface="+mn-ea"/>
              <a:cs typeface="+mn-c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0488" tIns="44450" rIns="90488" bIns="44450"/>
          <a:lstStyle/>
          <a:p>
            <a:pPr eaLnBrk="1" hangingPunct="1"/>
            <a:r>
              <a:rPr lang="en-US" smtClean="0"/>
              <a:t>Fission Reactor</a:t>
            </a:r>
          </a:p>
        </p:txBody>
      </p:sp>
      <p:sp>
        <p:nvSpPr>
          <p:cNvPr id="232451" name="Rectangle 3"/>
          <p:cNvSpPr>
            <a:spLocks noGrp="1" noChangeArrowheads="1"/>
          </p:cNvSpPr>
          <p:nvPr>
            <p:ph type="body" idx="1"/>
          </p:nvPr>
        </p:nvSpPr>
        <p:spPr>
          <a:xfrm>
            <a:off x="271463" y="1450975"/>
            <a:ext cx="7772400" cy="4302125"/>
          </a:xfrm>
          <a:noFill/>
        </p:spPr>
        <p:txBody>
          <a:bodyPr lIns="90488" tIns="44450" rIns="90488" bIns="44450"/>
          <a:lstStyle/>
          <a:p>
            <a:pPr eaLnBrk="1" hangingPunct="1">
              <a:lnSpc>
                <a:spcPct val="90000"/>
              </a:lnSpc>
            </a:pPr>
            <a:r>
              <a:rPr lang="en-US" sz="2600" dirty="0" smtClean="0"/>
              <a:t>Fissile material (fuel rods)</a:t>
            </a:r>
          </a:p>
          <a:p>
            <a:pPr lvl="1" eaLnBrk="1" hangingPunct="1">
              <a:lnSpc>
                <a:spcPct val="90000"/>
              </a:lnSpc>
            </a:pPr>
            <a:r>
              <a:rPr lang="en-US" sz="2200" baseline="30000" dirty="0" smtClean="0"/>
              <a:t>235</a:t>
            </a:r>
            <a:r>
              <a:rPr lang="en-US" sz="2200" dirty="0" smtClean="0"/>
              <a:t>U, </a:t>
            </a:r>
            <a:r>
              <a:rPr lang="en-US" sz="2200" baseline="30000" dirty="0" smtClean="0"/>
              <a:t>239</a:t>
            </a:r>
            <a:r>
              <a:rPr lang="en-US" sz="2200" dirty="0" smtClean="0"/>
              <a:t>Pu</a:t>
            </a:r>
            <a:endParaRPr lang="en-US" dirty="0" smtClean="0"/>
          </a:p>
          <a:p>
            <a:pPr eaLnBrk="1" hangingPunct="1">
              <a:lnSpc>
                <a:spcPct val="90000"/>
              </a:lnSpc>
            </a:pPr>
            <a:r>
              <a:rPr lang="en-US" sz="2600" dirty="0" smtClean="0"/>
              <a:t>Moderator</a:t>
            </a:r>
          </a:p>
          <a:p>
            <a:pPr lvl="1" eaLnBrk="1" hangingPunct="1">
              <a:lnSpc>
                <a:spcPct val="90000"/>
              </a:lnSpc>
            </a:pPr>
            <a:r>
              <a:rPr lang="en-US" sz="2200" dirty="0" smtClean="0"/>
              <a:t>Slow neutrons down</a:t>
            </a:r>
          </a:p>
          <a:p>
            <a:pPr eaLnBrk="1" hangingPunct="1">
              <a:lnSpc>
                <a:spcPct val="90000"/>
              </a:lnSpc>
            </a:pPr>
            <a:r>
              <a:rPr lang="en-US" sz="2600" dirty="0" smtClean="0"/>
              <a:t>Control rods</a:t>
            </a:r>
          </a:p>
          <a:p>
            <a:pPr lvl="1" eaLnBrk="1" hangingPunct="1">
              <a:lnSpc>
                <a:spcPct val="90000"/>
              </a:lnSpc>
            </a:pPr>
            <a:r>
              <a:rPr lang="en-US" sz="2200" dirty="0" smtClean="0"/>
              <a:t>Absorb extra neutrons</a:t>
            </a:r>
          </a:p>
          <a:p>
            <a:pPr eaLnBrk="1" hangingPunct="1">
              <a:lnSpc>
                <a:spcPct val="90000"/>
              </a:lnSpc>
            </a:pPr>
            <a:r>
              <a:rPr lang="en-US" sz="2600" dirty="0" smtClean="0"/>
              <a:t>Problems</a:t>
            </a:r>
            <a:endParaRPr lang="en-US" dirty="0" smtClean="0"/>
          </a:p>
          <a:p>
            <a:pPr lvl="1" eaLnBrk="1" hangingPunct="1">
              <a:lnSpc>
                <a:spcPct val="90000"/>
              </a:lnSpc>
            </a:pPr>
            <a:r>
              <a:rPr lang="en-US" sz="2200" dirty="0" smtClean="0"/>
              <a:t>radioactive waste</a:t>
            </a:r>
          </a:p>
          <a:p>
            <a:pPr lvl="1" eaLnBrk="1" hangingPunct="1">
              <a:lnSpc>
                <a:spcPct val="90000"/>
              </a:lnSpc>
            </a:pPr>
            <a:r>
              <a:rPr lang="en-US" sz="2200" dirty="0" smtClean="0"/>
              <a:t>fuel is rare</a:t>
            </a:r>
          </a:p>
          <a:p>
            <a:pPr lvl="1" eaLnBrk="1" hangingPunct="1">
              <a:lnSpc>
                <a:spcPct val="90000"/>
              </a:lnSpc>
            </a:pPr>
            <a:r>
              <a:rPr lang="en-US" sz="2200" dirty="0" smtClean="0"/>
              <a:t>fuel can be misappropriated for weapons</a:t>
            </a:r>
          </a:p>
          <a:p>
            <a:pPr lvl="1" eaLnBrk="1" hangingPunct="1">
              <a:lnSpc>
                <a:spcPct val="90000"/>
              </a:lnSpc>
            </a:pPr>
            <a:r>
              <a:rPr lang="en-US" sz="2200" dirty="0" smtClean="0"/>
              <a:t>mistakes are costly</a:t>
            </a:r>
            <a:endParaRPr lang="en-US" dirty="0" smtClean="0"/>
          </a:p>
        </p:txBody>
      </p:sp>
      <p:pic>
        <p:nvPicPr>
          <p:cNvPr id="23558" name="Picture 4"/>
          <p:cNvPicPr>
            <a:picLocks noChangeAspect="1" noChangeArrowheads="1"/>
          </p:cNvPicPr>
          <p:nvPr/>
        </p:nvPicPr>
        <p:blipFill>
          <a:blip r:embed="rId4" cstate="print"/>
          <a:srcRect/>
          <a:stretch>
            <a:fillRect/>
          </a:stretch>
        </p:blipFill>
        <p:spPr bwMode="auto">
          <a:xfrm>
            <a:off x="5126038" y="1866900"/>
            <a:ext cx="3421062" cy="2592388"/>
          </a:xfrm>
          <a:prstGeom prst="rect">
            <a:avLst/>
          </a:prstGeom>
          <a:noFill/>
          <a:ln w="12700">
            <a:noFill/>
            <a:miter lim="800000"/>
            <a:headEnd type="none" w="sm" len="sm"/>
            <a:tailEnd type="none" w="sm" len="sm"/>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4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4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Current applications for fission reactors</a:t>
            </a:r>
          </a:p>
        </p:txBody>
      </p:sp>
      <p:pic>
        <p:nvPicPr>
          <p:cNvPr id="24582" name="Picture 4" descr="aircraft-carrier-in-motion01"/>
          <p:cNvPicPr>
            <a:picLocks noChangeAspect="1" noChangeArrowheads="1"/>
          </p:cNvPicPr>
          <p:nvPr/>
        </p:nvPicPr>
        <p:blipFill>
          <a:blip r:embed="rId4" cstate="print"/>
          <a:srcRect/>
          <a:stretch>
            <a:fillRect/>
          </a:stretch>
        </p:blipFill>
        <p:spPr bwMode="auto">
          <a:xfrm>
            <a:off x="4138613" y="3640138"/>
            <a:ext cx="4397375" cy="3078162"/>
          </a:xfrm>
          <a:prstGeom prst="rect">
            <a:avLst/>
          </a:prstGeom>
          <a:ln>
            <a:noFill/>
          </a:ln>
          <a:effectLst>
            <a:outerShdw blurRad="292100" dist="139700" dir="2700000" algn="tl" rotWithShape="0">
              <a:srgbClr val="333333">
                <a:alpha val="65000"/>
              </a:srgbClr>
            </a:outerShdw>
          </a:effectLst>
        </p:spPr>
      </p:pic>
      <p:pic>
        <p:nvPicPr>
          <p:cNvPr id="24583" name="Picture 5" descr="cwolf02"/>
          <p:cNvPicPr>
            <a:picLocks noChangeAspect="1" noChangeArrowheads="1"/>
          </p:cNvPicPr>
          <p:nvPr/>
        </p:nvPicPr>
        <p:blipFill>
          <a:blip r:embed="rId5" cstate="print"/>
          <a:srcRect/>
          <a:stretch>
            <a:fillRect/>
          </a:stretch>
        </p:blipFill>
        <p:spPr bwMode="auto">
          <a:xfrm>
            <a:off x="127000" y="3667125"/>
            <a:ext cx="3832225" cy="3065463"/>
          </a:xfrm>
          <a:prstGeom prst="rect">
            <a:avLst/>
          </a:prstGeom>
          <a:ln>
            <a:noFill/>
          </a:ln>
          <a:effectLst>
            <a:outerShdw blurRad="292100" dist="139700" dir="2700000" algn="tl" rotWithShape="0">
              <a:srgbClr val="333333">
                <a:alpha val="65000"/>
              </a:srgbClr>
            </a:outerShdw>
          </a:effectLst>
        </p:spPr>
      </p:pic>
      <p:pic>
        <p:nvPicPr>
          <p:cNvPr id="24584" name="Picture 6" descr="Nuclear Power Plant"/>
          <p:cNvPicPr>
            <a:picLocks noChangeAspect="1" noChangeArrowheads="1"/>
          </p:cNvPicPr>
          <p:nvPr/>
        </p:nvPicPr>
        <p:blipFill>
          <a:blip r:embed="rId6" cstate="print"/>
          <a:srcRect/>
          <a:stretch>
            <a:fillRect/>
          </a:stretch>
        </p:blipFill>
        <p:spPr bwMode="auto">
          <a:xfrm>
            <a:off x="4157663" y="1352550"/>
            <a:ext cx="4368800" cy="22336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Fig25_01Graph copy"/>
          <p:cNvPicPr>
            <a:picLocks noChangeAspect="1" noChangeArrowheads="1"/>
          </p:cNvPicPr>
          <p:nvPr/>
        </p:nvPicPr>
        <p:blipFill>
          <a:blip r:embed="rId4" cstate="print"/>
          <a:srcRect/>
          <a:stretch>
            <a:fillRect/>
          </a:stretch>
        </p:blipFill>
        <p:spPr bwMode="auto">
          <a:xfrm>
            <a:off x="0" y="1619250"/>
            <a:ext cx="7848600" cy="5238750"/>
          </a:xfrm>
          <a:prstGeom prst="rect">
            <a:avLst/>
          </a:prstGeom>
          <a:noFill/>
          <a:ln w="9525">
            <a:noFill/>
            <a:miter lim="800000"/>
            <a:headEnd/>
            <a:tailEnd/>
          </a:ln>
        </p:spPr>
      </p:pic>
      <p:sp>
        <p:nvSpPr>
          <p:cNvPr id="25605" name="Rectangle 3"/>
          <p:cNvSpPr>
            <a:spLocks noGrp="1" noChangeArrowheads="1"/>
          </p:cNvSpPr>
          <p:nvPr>
            <p:ph type="title"/>
          </p:nvPr>
        </p:nvSpPr>
        <p:spPr/>
        <p:txBody>
          <a:bodyPr/>
          <a:lstStyle/>
          <a:p>
            <a:pPr eaLnBrk="1" hangingPunct="1"/>
            <a:r>
              <a:rPr lang="en-US" sz="3200" smtClean="0">
                <a:latin typeface="Arial Unicode MS" pitchFamily="34" charset="-128"/>
              </a:rPr>
              <a:t>When you look in more detail, what do you see? </a:t>
            </a:r>
            <a:r>
              <a:rPr lang="en-US" sz="3200" smtClean="0"/>
              <a:t>Why don’t all possible isotopes occur naturally?</a:t>
            </a:r>
          </a:p>
        </p:txBody>
      </p:sp>
      <p:sp>
        <p:nvSpPr>
          <p:cNvPr id="25606" name="Text Box 4"/>
          <p:cNvSpPr txBox="1">
            <a:spLocks noChangeArrowheads="1"/>
          </p:cNvSpPr>
          <p:nvPr/>
        </p:nvSpPr>
        <p:spPr bwMode="auto">
          <a:xfrm>
            <a:off x="6977063" y="5276850"/>
            <a:ext cx="2166937" cy="1190625"/>
          </a:xfrm>
          <a:prstGeom prst="rect">
            <a:avLst/>
          </a:prstGeom>
          <a:noFill/>
          <a:ln w="9525">
            <a:noFill/>
            <a:miter lim="800000"/>
            <a:headEnd/>
            <a:tailEnd/>
          </a:ln>
        </p:spPr>
        <p:txBody>
          <a:bodyPr>
            <a:spAutoFit/>
          </a:bodyPr>
          <a:lstStyle/>
          <a:p>
            <a:pPr>
              <a:spcBef>
                <a:spcPct val="50000"/>
              </a:spcBef>
            </a:pPr>
            <a:r>
              <a:rPr lang="en-US" sz="1800">
                <a:latin typeface="Arial Black" pitchFamily="34" charset="0"/>
              </a:rPr>
              <a:t>Two or three different nuclei at the same mass number</a:t>
            </a:r>
          </a:p>
        </p:txBody>
      </p:sp>
      <p:sp>
        <p:nvSpPr>
          <p:cNvPr id="25607" name="Line 5"/>
          <p:cNvSpPr>
            <a:spLocks noChangeShapeType="1"/>
          </p:cNvSpPr>
          <p:nvPr/>
        </p:nvSpPr>
        <p:spPr bwMode="auto">
          <a:xfrm flipH="1" flipV="1">
            <a:off x="4800600" y="3505200"/>
            <a:ext cx="2133600" cy="1828800"/>
          </a:xfrm>
          <a:prstGeom prst="line">
            <a:avLst/>
          </a:prstGeom>
          <a:noFill/>
          <a:ln w="9525">
            <a:solidFill>
              <a:srgbClr val="A50021"/>
            </a:solidFill>
            <a:miter lim="800000"/>
            <a:headEnd/>
            <a:tailEnd type="triangle" w="med" len="med"/>
          </a:ln>
        </p:spPr>
        <p:txBody>
          <a:bodyPr wrap="none"/>
          <a:lstStyle/>
          <a:p>
            <a:endParaRPr lang="en-US"/>
          </a:p>
        </p:txBody>
      </p:sp>
      <p:sp>
        <p:nvSpPr>
          <p:cNvPr id="25608" name="Line 6"/>
          <p:cNvSpPr>
            <a:spLocks noChangeShapeType="1"/>
          </p:cNvSpPr>
          <p:nvPr/>
        </p:nvSpPr>
        <p:spPr bwMode="auto">
          <a:xfrm flipH="1" flipV="1">
            <a:off x="4648200" y="3505200"/>
            <a:ext cx="2286000" cy="1828800"/>
          </a:xfrm>
          <a:prstGeom prst="line">
            <a:avLst/>
          </a:prstGeom>
          <a:noFill/>
          <a:ln w="9525">
            <a:solidFill>
              <a:srgbClr val="A50021"/>
            </a:solidFill>
            <a:miter lim="800000"/>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Missing isotopes</a:t>
            </a:r>
          </a:p>
        </p:txBody>
      </p:sp>
      <p:sp>
        <p:nvSpPr>
          <p:cNvPr id="238595" name="Rectangle 3"/>
          <p:cNvSpPr>
            <a:spLocks noGrp="1" noChangeArrowheads="1"/>
          </p:cNvSpPr>
          <p:nvPr>
            <p:ph type="body" idx="1"/>
          </p:nvPr>
        </p:nvSpPr>
        <p:spPr/>
        <p:txBody>
          <a:bodyPr>
            <a:normAutofit fontScale="85000" lnSpcReduction="10000"/>
          </a:bodyPr>
          <a:lstStyle/>
          <a:p>
            <a:pPr eaLnBrk="1" hangingPunct="1"/>
            <a:r>
              <a:rPr lang="en-US" dirty="0" smtClean="0"/>
              <a:t>We don’t see something we would expect to see … not all combinations of protons and neutrons occur.  We don’t even find byproducts of naturally occurring fission.  Why not?</a:t>
            </a:r>
          </a:p>
          <a:p>
            <a:pPr eaLnBrk="1" hangingPunct="1"/>
            <a:endParaRPr lang="en-US" dirty="0" smtClean="0"/>
          </a:p>
          <a:p>
            <a:pPr eaLnBrk="1" hangingPunct="1"/>
            <a:r>
              <a:rPr lang="en-US" dirty="0" smtClean="0"/>
              <a:t>Nature favors the state with the most disorder.</a:t>
            </a:r>
          </a:p>
          <a:p>
            <a:pPr eaLnBrk="1" hangingPunct="1"/>
            <a:endParaRPr lang="en-US" dirty="0" smtClean="0"/>
          </a:p>
          <a:p>
            <a:pPr eaLnBrk="1" hangingPunct="1"/>
            <a:r>
              <a:rPr lang="en-US" dirty="0" smtClean="0"/>
              <a:t>The missing isotopes must change into atoms with less nuclear potential energy (mass).</a:t>
            </a:r>
          </a:p>
          <a:p>
            <a:pPr eaLnBrk="1" hangingPunct="1"/>
            <a:endParaRPr lang="en-US" dirty="0" smtClean="0"/>
          </a:p>
          <a:p>
            <a:pPr eaLnBrk="1" hangingPunct="1"/>
            <a:r>
              <a:rPr lang="en-US" dirty="0" smtClean="0"/>
              <a:t>The energy will be released as heat.</a:t>
            </a:r>
          </a:p>
          <a:p>
            <a:pPr eaLnBrk="1" hangingPunct="1"/>
            <a:endParaRPr lang="en-US" dirty="0" smtClean="0"/>
          </a:p>
          <a:p>
            <a:pPr eaLnBrk="1" hangingPunct="1"/>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dissolve">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dissolve">
                                      <p:cBhvr>
                                        <p:cTn id="12" dur="500"/>
                                        <p:tgtEl>
                                          <p:spTgt spid="238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8595">
                                            <p:txEl>
                                              <p:pRg st="4" end="4"/>
                                            </p:txEl>
                                          </p:spTgt>
                                        </p:tgtEl>
                                        <p:attrNameLst>
                                          <p:attrName>style.visibility</p:attrName>
                                        </p:attrNameLst>
                                      </p:cBhvr>
                                      <p:to>
                                        <p:strVal val="visible"/>
                                      </p:to>
                                    </p:set>
                                    <p:animEffect transition="in" filter="dissolve">
                                      <p:cBhvr>
                                        <p:cTn id="17" dur="500"/>
                                        <p:tgtEl>
                                          <p:spTgt spid="2385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8595">
                                            <p:txEl>
                                              <p:pRg st="6" end="6"/>
                                            </p:txEl>
                                          </p:spTgt>
                                        </p:tgtEl>
                                        <p:attrNameLst>
                                          <p:attrName>style.visibility</p:attrName>
                                        </p:attrNameLst>
                                      </p:cBhvr>
                                      <p:to>
                                        <p:strVal val="visible"/>
                                      </p:to>
                                    </p:set>
                                    <p:animEffect transition="in" filter="dissolve">
                                      <p:cBhvr>
                                        <p:cTn id="22" dur="500"/>
                                        <p:tgtEl>
                                          <p:spTgt spid="238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Radioactive decay</a:t>
            </a:r>
          </a:p>
        </p:txBody>
      </p:sp>
      <p:sp>
        <p:nvSpPr>
          <p:cNvPr id="28677" name="Rectangle 3"/>
          <p:cNvSpPr>
            <a:spLocks noGrp="1" noChangeArrowheads="1"/>
          </p:cNvSpPr>
          <p:nvPr>
            <p:ph type="body" idx="1"/>
          </p:nvPr>
        </p:nvSpPr>
        <p:spPr/>
        <p:txBody>
          <a:bodyPr/>
          <a:lstStyle/>
          <a:p>
            <a:pPr eaLnBrk="1" hangingPunct="1"/>
            <a:r>
              <a:rPr lang="en-US" dirty="0" smtClean="0"/>
              <a:t>Important laws</a:t>
            </a:r>
          </a:p>
          <a:p>
            <a:pPr lvl="1" eaLnBrk="1" hangingPunct="1"/>
            <a:r>
              <a:rPr lang="en-US" dirty="0" smtClean="0"/>
              <a:t>Conservation of mass-energy … The total mass-energy before is the same as the total mass-energy after the decay.  Things decay into atoms with less mass so that energy can be released.</a:t>
            </a:r>
          </a:p>
          <a:p>
            <a:pPr lvl="1" eaLnBrk="1" hangingPunct="1"/>
            <a:r>
              <a:rPr lang="en-US" dirty="0" smtClean="0"/>
              <a:t>Conservation of Charge … the total number of positive - negative charges before and after the reaction must be the same.</a:t>
            </a:r>
          </a:p>
          <a:p>
            <a:pPr lvl="1" eaLnBrk="1" hangingPunct="1">
              <a:buFontTx/>
              <a:buNone/>
            </a:pPr>
            <a:r>
              <a:rPr lang="en-US" dirty="0" smtClean="0"/>
              <a:t> 	</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Radioactive decay</a:t>
            </a:r>
          </a:p>
        </p:txBody>
      </p:sp>
      <p:sp>
        <p:nvSpPr>
          <p:cNvPr id="29701" name="Rectangle 3"/>
          <p:cNvSpPr>
            <a:spLocks noGrp="1" noChangeArrowheads="1"/>
          </p:cNvSpPr>
          <p:nvPr>
            <p:ph type="body" idx="1"/>
          </p:nvPr>
        </p:nvSpPr>
        <p:spPr/>
        <p:txBody>
          <a:bodyPr/>
          <a:lstStyle/>
          <a:p>
            <a:pPr eaLnBrk="1" hangingPunct="1"/>
            <a:r>
              <a:rPr lang="en-US" dirty="0" smtClean="0"/>
              <a:t>Alpha decay – A nucleus emits 2 protons and 2 neutrons (a helium nucleus).  </a:t>
            </a:r>
          </a:p>
          <a:p>
            <a:pPr eaLnBrk="1" hangingPunct="1"/>
            <a:r>
              <a:rPr lang="en-US" dirty="0" smtClean="0"/>
              <a:t>Beta decay – A proton changes into a neutron or vice versa</a:t>
            </a:r>
          </a:p>
          <a:p>
            <a:pPr eaLnBrk="1" hangingPunct="1"/>
            <a:r>
              <a:rPr lang="en-US" dirty="0" smtClean="0"/>
              <a:t>Gamma decay – Protons or neutrons shift energy levels and emit a high-energy photon.</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noFill/>
        </p:spPr>
        <p:txBody>
          <a:bodyPr lIns="90488" tIns="44450" rIns="90488" bIns="44450"/>
          <a:lstStyle/>
          <a:p>
            <a:pPr eaLnBrk="1" hangingPunct="1"/>
            <a:r>
              <a:rPr lang="en-US" smtClean="0"/>
              <a:t>Ionizing Radiation</a:t>
            </a:r>
          </a:p>
        </p:txBody>
      </p:sp>
      <p:sp>
        <p:nvSpPr>
          <p:cNvPr id="30725" name="Rectangle 3"/>
          <p:cNvSpPr>
            <a:spLocks noGrp="1" noChangeArrowheads="1"/>
          </p:cNvSpPr>
          <p:nvPr>
            <p:ph type="body" idx="1"/>
          </p:nvPr>
        </p:nvSpPr>
        <p:spPr>
          <a:xfrm>
            <a:off x="381000" y="1371600"/>
            <a:ext cx="8382000" cy="4191000"/>
          </a:xfrm>
          <a:noFill/>
        </p:spPr>
        <p:txBody>
          <a:bodyPr lIns="90488" tIns="44450" rIns="90488" bIns="44450"/>
          <a:lstStyle/>
          <a:p>
            <a:pPr eaLnBrk="1" hangingPunct="1">
              <a:lnSpc>
                <a:spcPct val="90000"/>
              </a:lnSpc>
            </a:pPr>
            <a:r>
              <a:rPr lang="en-US" dirty="0" smtClean="0"/>
              <a:t>The particles released in decay carry a lot of energy</a:t>
            </a:r>
          </a:p>
          <a:p>
            <a:pPr lvl="1" eaLnBrk="1" hangingPunct="1">
              <a:lnSpc>
                <a:spcPct val="90000"/>
              </a:lnSpc>
            </a:pPr>
            <a:r>
              <a:rPr lang="en-US" dirty="0" smtClean="0"/>
              <a:t>often a million times typical molecular binding energies</a:t>
            </a:r>
          </a:p>
          <a:p>
            <a:pPr eaLnBrk="1" hangingPunct="1">
              <a:lnSpc>
                <a:spcPct val="90000"/>
              </a:lnSpc>
            </a:pPr>
            <a:r>
              <a:rPr lang="en-US" dirty="0" smtClean="0"/>
              <a:t>danger to living cells</a:t>
            </a:r>
          </a:p>
          <a:p>
            <a:pPr lvl="1" eaLnBrk="1" hangingPunct="1">
              <a:lnSpc>
                <a:spcPct val="90000"/>
              </a:lnSpc>
            </a:pPr>
            <a:r>
              <a:rPr lang="en-US" dirty="0" smtClean="0"/>
              <a:t>damage RNA or DNA causing death of cells or mutations</a:t>
            </a:r>
          </a:p>
          <a:p>
            <a:pPr lvl="1" eaLnBrk="1" hangingPunct="1">
              <a:lnSpc>
                <a:spcPct val="90000"/>
              </a:lnSpc>
            </a:pPr>
            <a:r>
              <a:rPr lang="en-US" dirty="0" smtClean="0"/>
              <a:t>disrupt metabolic processes</a:t>
            </a:r>
          </a:p>
          <a:p>
            <a:pPr lvl="2" eaLnBrk="1" hangingPunct="1">
              <a:lnSpc>
                <a:spcPct val="90000"/>
              </a:lnSpc>
            </a:pPr>
            <a:r>
              <a:rPr lang="en-US" dirty="0" smtClean="0"/>
              <a:t>cells with high activity seem more prone to damage than others (cancer therapy)</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Radium watches</a:t>
            </a:r>
          </a:p>
        </p:txBody>
      </p:sp>
      <p:pic>
        <p:nvPicPr>
          <p:cNvPr id="31749" name="Picture 3" descr="radioactive_decay_watch_radium_salt_c"/>
          <p:cNvPicPr>
            <a:picLocks noChangeAspect="1" noChangeArrowheads="1"/>
          </p:cNvPicPr>
          <p:nvPr/>
        </p:nvPicPr>
        <p:blipFill>
          <a:blip r:embed="rId4" cstate="print"/>
          <a:srcRect/>
          <a:stretch>
            <a:fillRect/>
          </a:stretch>
        </p:blipFill>
        <p:spPr bwMode="auto">
          <a:xfrm>
            <a:off x="304800" y="2286000"/>
            <a:ext cx="4724400" cy="2741613"/>
          </a:xfrm>
          <a:prstGeom prst="rect">
            <a:avLst/>
          </a:prstGeom>
          <a:noFill/>
          <a:ln w="9525">
            <a:noFill/>
            <a:miter lim="800000"/>
            <a:headEnd/>
            <a:tailEnd/>
          </a:ln>
        </p:spPr>
      </p:pic>
      <p:pic>
        <p:nvPicPr>
          <p:cNvPr id="31750" name="Picture 4" descr="radiumDial.JPG (63612 bytes)"/>
          <p:cNvPicPr>
            <a:picLocks noChangeAspect="1" noChangeArrowheads="1"/>
          </p:cNvPicPr>
          <p:nvPr/>
        </p:nvPicPr>
        <p:blipFill>
          <a:blip r:embed="rId5" cstate="print"/>
          <a:srcRect/>
          <a:stretch>
            <a:fillRect/>
          </a:stretch>
        </p:blipFill>
        <p:spPr bwMode="auto">
          <a:xfrm>
            <a:off x="5181600" y="2209800"/>
            <a:ext cx="3810000" cy="2857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dirty="0" smtClean="0"/>
              <a:t>Energy Released or Absorbed for nuclear process involving element “A”?</a:t>
            </a:r>
            <a:endParaRPr lang="en-US" dirty="0" smtClean="0"/>
          </a:p>
        </p:txBody>
      </p:sp>
      <p:graphicFrame>
        <p:nvGraphicFramePr>
          <p:cNvPr id="5" name="Table 4"/>
          <p:cNvGraphicFramePr>
            <a:graphicFrameLocks noGrp="1"/>
          </p:cNvGraphicFramePr>
          <p:nvPr/>
        </p:nvGraphicFramePr>
        <p:xfrm>
          <a:off x="990600" y="1600200"/>
          <a:ext cx="6858000" cy="2108199"/>
        </p:xfrm>
        <a:graphic>
          <a:graphicData uri="http://schemas.openxmlformats.org/drawingml/2006/table">
            <a:tbl>
              <a:tblPr firstRow="1" bandRow="1">
                <a:tableStyleId>{5C22544A-7EE6-4342-B048-85BDC9FD1C3A}</a:tableStyleId>
              </a:tblPr>
              <a:tblGrid>
                <a:gridCol w="2286000"/>
                <a:gridCol w="2286000"/>
                <a:gridCol w="2286000"/>
              </a:tblGrid>
              <a:tr h="702733">
                <a:tc>
                  <a:txBody>
                    <a:bodyPr/>
                    <a:lstStyle/>
                    <a:p>
                      <a:endParaRPr lang="en-US" dirty="0"/>
                    </a:p>
                  </a:txBody>
                  <a:tcPr/>
                </a:tc>
                <a:tc>
                  <a:txBody>
                    <a:bodyPr/>
                    <a:lstStyle/>
                    <a:p>
                      <a:r>
                        <a:rPr lang="en-US" dirty="0" smtClean="0"/>
                        <a:t>A&lt;Fe</a:t>
                      </a:r>
                      <a:endParaRPr lang="en-US" dirty="0"/>
                    </a:p>
                  </a:txBody>
                  <a:tcPr/>
                </a:tc>
                <a:tc>
                  <a:txBody>
                    <a:bodyPr/>
                    <a:lstStyle/>
                    <a:p>
                      <a:r>
                        <a:rPr lang="en-US" dirty="0" smtClean="0"/>
                        <a:t>A&gt;Fe</a:t>
                      </a:r>
                      <a:endParaRPr lang="en-US" dirty="0"/>
                    </a:p>
                  </a:txBody>
                  <a:tcPr/>
                </a:tc>
              </a:tr>
              <a:tr h="702733">
                <a:tc>
                  <a:txBody>
                    <a:bodyPr/>
                    <a:lstStyle/>
                    <a:p>
                      <a:r>
                        <a:rPr lang="en-US" dirty="0" smtClean="0"/>
                        <a:t>Fusion</a:t>
                      </a:r>
                      <a:endParaRPr lang="en-US" dirty="0"/>
                    </a:p>
                  </a:txBody>
                  <a:tcPr/>
                </a:tc>
                <a:tc>
                  <a:txBody>
                    <a:bodyPr/>
                    <a:lstStyle/>
                    <a:p>
                      <a:r>
                        <a:rPr lang="en-US" dirty="0" smtClean="0"/>
                        <a:t>Released</a:t>
                      </a:r>
                      <a:endParaRPr lang="en-US" dirty="0"/>
                    </a:p>
                  </a:txBody>
                  <a:tcPr/>
                </a:tc>
                <a:tc>
                  <a:txBody>
                    <a:bodyPr/>
                    <a:lstStyle/>
                    <a:p>
                      <a:r>
                        <a:rPr lang="en-US" dirty="0" smtClean="0"/>
                        <a:t>Absorbed</a:t>
                      </a:r>
                      <a:endParaRPr lang="en-US" dirty="0"/>
                    </a:p>
                  </a:txBody>
                  <a:tcPr/>
                </a:tc>
              </a:tr>
              <a:tr h="702733">
                <a:tc>
                  <a:txBody>
                    <a:bodyPr/>
                    <a:lstStyle/>
                    <a:p>
                      <a:r>
                        <a:rPr lang="en-US" dirty="0" smtClean="0"/>
                        <a:t>Fission</a:t>
                      </a:r>
                      <a:endParaRPr lang="en-US" dirty="0"/>
                    </a:p>
                  </a:txBody>
                  <a:tcPr/>
                </a:tc>
                <a:tc>
                  <a:txBody>
                    <a:bodyPr/>
                    <a:lstStyle/>
                    <a:p>
                      <a:r>
                        <a:rPr lang="en-US" dirty="0" smtClean="0"/>
                        <a:t>Absorbed</a:t>
                      </a:r>
                      <a:endParaRPr lang="en-US" dirty="0"/>
                    </a:p>
                  </a:txBody>
                  <a:tcPr/>
                </a:tc>
                <a:tc>
                  <a:txBody>
                    <a:bodyPr/>
                    <a:lstStyle/>
                    <a:p>
                      <a:r>
                        <a:rPr lang="en-US" dirty="0" smtClean="0"/>
                        <a:t>Released</a:t>
                      </a:r>
                      <a:endParaRPr lang="en-US"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lIns="90488" tIns="44450" rIns="90488" bIns="44450"/>
          <a:lstStyle/>
          <a:p>
            <a:pPr eaLnBrk="1" hangingPunct="1"/>
            <a:r>
              <a:rPr lang="en-US" smtClean="0"/>
              <a:t>Half Life</a:t>
            </a:r>
          </a:p>
        </p:txBody>
      </p:sp>
      <p:sp>
        <p:nvSpPr>
          <p:cNvPr id="1030" name="Rectangle 3"/>
          <p:cNvSpPr>
            <a:spLocks noGrp="1" noChangeArrowheads="1"/>
          </p:cNvSpPr>
          <p:nvPr>
            <p:ph type="body" idx="1"/>
          </p:nvPr>
        </p:nvSpPr>
        <p:spPr>
          <a:xfrm>
            <a:off x="381000" y="1371600"/>
            <a:ext cx="8382000" cy="2468563"/>
          </a:xfrm>
          <a:noFill/>
        </p:spPr>
        <p:txBody>
          <a:bodyPr lIns="90488" tIns="44450" rIns="90488" bIns="44450"/>
          <a:lstStyle/>
          <a:p>
            <a:pPr eaLnBrk="1" hangingPunct="1">
              <a:lnSpc>
                <a:spcPct val="90000"/>
              </a:lnSpc>
            </a:pPr>
            <a:r>
              <a:rPr lang="en-US" sz="2600" dirty="0" smtClean="0"/>
              <a:t>The half life is the time it takes half a sample of radioactive nuclei to decay</a:t>
            </a:r>
          </a:p>
          <a:p>
            <a:pPr eaLnBrk="1" hangingPunct="1">
              <a:lnSpc>
                <a:spcPct val="90000"/>
              </a:lnSpc>
            </a:pPr>
            <a:r>
              <a:rPr lang="en-US" sz="2600" dirty="0" smtClean="0"/>
              <a:t>Importance examples</a:t>
            </a:r>
            <a:endParaRPr lang="en-US" dirty="0" smtClean="0"/>
          </a:p>
          <a:p>
            <a:pPr lvl="1" eaLnBrk="1" hangingPunct="1">
              <a:lnSpc>
                <a:spcPct val="90000"/>
              </a:lnSpc>
            </a:pPr>
            <a:r>
              <a:rPr lang="en-US" sz="2200" baseline="30000" dirty="0" smtClean="0"/>
              <a:t>14</a:t>
            </a:r>
            <a:r>
              <a:rPr lang="en-US" sz="2200" dirty="0" smtClean="0"/>
              <a:t>C --&gt; </a:t>
            </a:r>
            <a:r>
              <a:rPr lang="en-US" sz="2200" baseline="30000" dirty="0" smtClean="0"/>
              <a:t>14</a:t>
            </a:r>
            <a:r>
              <a:rPr lang="en-US" sz="2200" dirty="0" smtClean="0"/>
              <a:t>N + e + neutrino (half life of 5730 years)</a:t>
            </a:r>
          </a:p>
          <a:p>
            <a:pPr lvl="1" eaLnBrk="1" hangingPunct="1">
              <a:lnSpc>
                <a:spcPct val="90000"/>
              </a:lnSpc>
            </a:pPr>
            <a:r>
              <a:rPr lang="en-US" sz="2200" baseline="30000" dirty="0" smtClean="0"/>
              <a:t>40</a:t>
            </a:r>
            <a:r>
              <a:rPr lang="en-US" sz="2200" dirty="0" smtClean="0"/>
              <a:t>K + e --&gt; </a:t>
            </a:r>
            <a:r>
              <a:rPr lang="en-US" sz="2200" baseline="30000" dirty="0" smtClean="0"/>
              <a:t>40</a:t>
            </a:r>
            <a:r>
              <a:rPr lang="en-US" sz="2200" dirty="0" smtClean="0"/>
              <a:t>Ar + neutrino (half life of 1.3 billion years)</a:t>
            </a:r>
          </a:p>
        </p:txBody>
      </p:sp>
      <p:graphicFrame>
        <p:nvGraphicFramePr>
          <p:cNvPr id="1026" name="Object 4"/>
          <p:cNvGraphicFramePr>
            <a:graphicFrameLocks noChangeAspect="1"/>
          </p:cNvGraphicFramePr>
          <p:nvPr/>
        </p:nvGraphicFramePr>
        <p:xfrm>
          <a:off x="457200" y="3429000"/>
          <a:ext cx="3505200" cy="2816225"/>
        </p:xfrm>
        <a:graphic>
          <a:graphicData uri="http://schemas.openxmlformats.org/presentationml/2006/ole">
            <p:oleObj spid="_x0000_s1026" name="PHOTO-PAINT" r:id="rId5" imgW="2666667" imgH="2142857" progId="">
              <p:embed/>
            </p:oleObj>
          </a:graphicData>
        </a:graphic>
      </p:graphicFrame>
      <p:sp>
        <p:nvSpPr>
          <p:cNvPr id="5" name="TextBox 4"/>
          <p:cNvSpPr txBox="1"/>
          <p:nvPr/>
        </p:nvSpPr>
        <p:spPr>
          <a:xfrm>
            <a:off x="4191000" y="3429000"/>
            <a:ext cx="3810000" cy="954107"/>
          </a:xfrm>
          <a:prstGeom prst="rect">
            <a:avLst/>
          </a:prstGeom>
          <a:noFill/>
        </p:spPr>
        <p:txBody>
          <a:bodyPr wrap="square" rtlCol="0">
            <a:spAutoFit/>
          </a:bodyPr>
          <a:lstStyle/>
          <a:p>
            <a:r>
              <a:rPr lang="en-US" sz="1400" dirty="0" smtClean="0"/>
              <a:t>A</a:t>
            </a:r>
            <a:r>
              <a:rPr lang="en-US" sz="1400" dirty="0" smtClean="0"/>
              <a:t>pplicable </a:t>
            </a:r>
            <a:r>
              <a:rPr lang="en-US" sz="1400" dirty="0" smtClean="0"/>
              <a:t>only to matter which was once living and presumed to be in equilibrium with the atmosphere, taking in carbon dioxide from the air for photosynthesis.</a:t>
            </a:r>
            <a:endParaRPr lang="en-US" sz="1400" dirty="0"/>
          </a:p>
        </p:txBody>
      </p:sp>
      <p:sp>
        <p:nvSpPr>
          <p:cNvPr id="6" name="TextBox 5"/>
          <p:cNvSpPr txBox="1"/>
          <p:nvPr/>
        </p:nvSpPr>
        <p:spPr>
          <a:xfrm>
            <a:off x="4191000" y="4572000"/>
            <a:ext cx="3810000" cy="1815882"/>
          </a:xfrm>
          <a:prstGeom prst="rect">
            <a:avLst/>
          </a:prstGeom>
          <a:noFill/>
        </p:spPr>
        <p:txBody>
          <a:bodyPr wrap="square" rtlCol="0">
            <a:spAutoFit/>
          </a:bodyPr>
          <a:lstStyle/>
          <a:p>
            <a:r>
              <a:rPr lang="en-US" sz="1400" dirty="0" smtClean="0"/>
              <a:t>Carbon-14 decays with a </a:t>
            </a:r>
            <a:r>
              <a:rPr lang="en-US" sz="1400" dirty="0" err="1" smtClean="0"/>
              <a:t>halflife</a:t>
            </a:r>
            <a:r>
              <a:rPr lang="en-US" sz="1400" dirty="0" smtClean="0"/>
              <a:t> of about 5730 years by the emission of an electron of energy 0.016 </a:t>
            </a:r>
            <a:r>
              <a:rPr lang="en-US" sz="1400" dirty="0" err="1" smtClean="0"/>
              <a:t>MeV</a:t>
            </a:r>
            <a:r>
              <a:rPr lang="en-US" sz="1400" dirty="0" smtClean="0"/>
              <a:t>. This changes the atomic number of the nucleus to 7, producing a nucleus of nitrogen-14. At equilibrium with the atmosphere, a gram of carbon shows an activity of about 15 decays per minute. </a:t>
            </a:r>
            <a:endParaRPr lang="en-US" sz="1400" dirty="0"/>
          </a:p>
        </p:txBody>
      </p:sp>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28600" y="609600"/>
            <a:ext cx="6629400" cy="609600"/>
          </a:xfrm>
        </p:spPr>
        <p:style>
          <a:lnRef idx="1">
            <a:schemeClr val="dk1"/>
          </a:lnRef>
          <a:fillRef idx="2">
            <a:schemeClr val="dk1"/>
          </a:fillRef>
          <a:effectRef idx="1">
            <a:schemeClr val="dk1"/>
          </a:effectRef>
          <a:fontRef idx="minor">
            <a:schemeClr val="dk1"/>
          </a:fontRef>
        </p:style>
        <p:txBody>
          <a:bodyPr/>
          <a:lstStyle/>
          <a:p>
            <a:pPr eaLnBrk="1" hangingPunct="1"/>
            <a:r>
              <a:rPr lang="en-US" dirty="0" smtClean="0"/>
              <a:t>I remain standing corrected</a:t>
            </a:r>
          </a:p>
        </p:txBody>
      </p:sp>
      <p:sp>
        <p:nvSpPr>
          <p:cNvPr id="5125" name="Rectangle 3"/>
          <p:cNvSpPr>
            <a:spLocks noGrp="1" noChangeArrowheads="1"/>
          </p:cNvSpPr>
          <p:nvPr>
            <p:ph type="body" idx="1"/>
          </p:nvPr>
        </p:nvSpPr>
        <p:spPr>
          <a:xfrm>
            <a:off x="381000" y="1371600"/>
            <a:ext cx="8305800" cy="5029200"/>
          </a:xfrm>
        </p:spPr>
        <p:txBody>
          <a:bodyPr/>
          <a:lstStyle/>
          <a:p>
            <a:pPr eaLnBrk="1" hangingPunct="1">
              <a:buNone/>
            </a:pPr>
            <a:r>
              <a:rPr lang="en-US" sz="2800" dirty="0" smtClean="0"/>
              <a:t>Considering Trans Fats</a:t>
            </a:r>
          </a:p>
          <a:p>
            <a:r>
              <a:rPr lang="en-US" sz="1600" dirty="0" smtClean="0"/>
              <a:t>When margarine was first introduced to the marketplace, it was loaded with </a:t>
            </a:r>
            <a:r>
              <a:rPr lang="en-US" sz="1600" dirty="0" smtClean="0">
                <a:hlinkClick r:id="rId4"/>
              </a:rPr>
              <a:t>trans fats</a:t>
            </a:r>
            <a:r>
              <a:rPr lang="en-US" sz="1600" dirty="0" smtClean="0"/>
              <a:t>. </a:t>
            </a:r>
          </a:p>
          <a:p>
            <a:r>
              <a:rPr lang="en-US" sz="1600" dirty="0" smtClean="0"/>
              <a:t>In recent years, food manufacturers and the general public began to realize the negative health effects of trans fats. As a result, manufacturers have created non-hydrogenated margarine, which is now widely available. Non-hydrogenated margarine contains </a:t>
            </a:r>
            <a:r>
              <a:rPr lang="en-US" sz="1600" i="1" dirty="0" smtClean="0"/>
              <a:t>no trans fat</a:t>
            </a:r>
            <a:r>
              <a:rPr lang="en-US" sz="1600" dirty="0" smtClean="0"/>
              <a:t>, and it's softer than the first-generation margarine stick.</a:t>
            </a:r>
          </a:p>
          <a:p>
            <a:r>
              <a:rPr lang="en-US" sz="1600" dirty="0" smtClean="0"/>
              <a:t>Typical soft tub margarine contains 0.2 to 0.3% trans-fatty acids. Butterfat contains 2-3% trans-fatty acids.</a:t>
            </a:r>
            <a:r>
              <a:rPr lang="en-US" sz="1600" baseline="30000" dirty="0" smtClean="0">
                <a:hlinkClick r:id="rId5"/>
              </a:rPr>
              <a:t>[</a:t>
            </a:r>
            <a:endParaRPr lang="en-US" sz="1600" baseline="30000" dirty="0" smtClean="0"/>
          </a:p>
          <a:p>
            <a:r>
              <a:rPr lang="en-US" sz="1600" dirty="0" smtClean="0"/>
              <a:t>A type of trans fat occurs naturally in the milk and body fat of </a:t>
            </a:r>
            <a:r>
              <a:rPr lang="en-US" sz="1600" dirty="0" smtClean="0">
                <a:hlinkClick r:id="rId6" tooltip="Ruminant"/>
              </a:rPr>
              <a:t>ruminants</a:t>
            </a:r>
            <a:r>
              <a:rPr lang="en-US" sz="1600" dirty="0" smtClean="0"/>
              <a:t> (such as </a:t>
            </a:r>
            <a:r>
              <a:rPr lang="en-US" sz="1600" dirty="0" smtClean="0">
                <a:hlinkClick r:id="rId7" tooltip="Cattle"/>
              </a:rPr>
              <a:t>cattle</a:t>
            </a:r>
            <a:r>
              <a:rPr lang="en-US" sz="1600" dirty="0" smtClean="0"/>
              <a:t> and </a:t>
            </a:r>
            <a:r>
              <a:rPr lang="en-US" sz="1600" dirty="0" smtClean="0">
                <a:hlinkClick r:id="rId8" tooltip="Sheep"/>
              </a:rPr>
              <a:t>sheep</a:t>
            </a:r>
            <a:r>
              <a:rPr lang="en-US" sz="1600" dirty="0" smtClean="0"/>
              <a:t>) at a level of 2–5% of total fat.</a:t>
            </a:r>
          </a:p>
          <a:p>
            <a:r>
              <a:rPr lang="en-US" sz="1200" dirty="0" smtClean="0"/>
              <a:t>Foods containing artificial trans fats formed by partially hydrogenating plant fats may contain up to 45% trans fat compared to their total fat.</a:t>
            </a:r>
            <a:r>
              <a:rPr lang="en-US" sz="1200" baseline="30000" dirty="0" smtClean="0">
                <a:hlinkClick r:id="rId9"/>
              </a:rPr>
              <a:t>[29]</a:t>
            </a:r>
            <a:r>
              <a:rPr lang="en-US" sz="1200" dirty="0" smtClean="0"/>
              <a:t> Baking shortenings, in general, contain 30% trans fats compared to their total fats, whereas animal fats from ruminants such as butter contain up to 4%. Margarines not reformulated to reduce trans fats may contain up to 15% trans fat by weight.</a:t>
            </a:r>
          </a:p>
          <a:p>
            <a:pPr eaLnBrk="1" hangingPunct="1"/>
            <a:endParaRPr lang="en-US" sz="2800" dirty="0" smtClean="0"/>
          </a:p>
          <a:p>
            <a:pPr eaLnBrk="1" hangingPunct="1"/>
            <a:endParaRPr lang="en-US" sz="2000" dirty="0" smtClean="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Half Life</a:t>
            </a:r>
          </a:p>
        </p:txBody>
      </p:sp>
      <p:pic>
        <p:nvPicPr>
          <p:cNvPr id="6" name="Half Life.wmv">
            <a:hlinkClick r:id="" action="ppaction://media"/>
          </p:cNvPr>
          <p:cNvPicPr>
            <a:picLocks noRot="1" noChangeAspect="1"/>
          </p:cNvPicPr>
          <p:nvPr>
            <a:videoFile r:link="rId1"/>
          </p:nvPr>
        </p:nvPicPr>
        <p:blipFill>
          <a:blip r:embed="rId3" cstate="print"/>
          <a:stretch>
            <a:fillRect/>
          </a:stretch>
        </p:blipFill>
        <p:spPr>
          <a:xfrm>
            <a:off x="1524000" y="16764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dirty="0" smtClean="0"/>
              <a:t>Radioactive Dating</a:t>
            </a:r>
          </a:p>
        </p:txBody>
      </p:sp>
      <p:sp>
        <p:nvSpPr>
          <p:cNvPr id="33797" name="Rectangle 3"/>
          <p:cNvSpPr>
            <a:spLocks noGrp="1" noChangeArrowheads="1"/>
          </p:cNvSpPr>
          <p:nvPr>
            <p:ph type="body" idx="1"/>
          </p:nvPr>
        </p:nvSpPr>
        <p:spPr/>
        <p:txBody>
          <a:bodyPr/>
          <a:lstStyle/>
          <a:p>
            <a:pPr eaLnBrk="1" hangingPunct="1"/>
            <a:r>
              <a:rPr lang="en-US" sz="2600" dirty="0" smtClean="0"/>
              <a:t>Each half-life, half of the remaining atoms are left </a:t>
            </a:r>
            <a:r>
              <a:rPr lang="en-US" sz="2600" dirty="0" err="1" smtClean="0"/>
              <a:t>undecayed</a:t>
            </a:r>
            <a:r>
              <a:rPr lang="en-US" sz="2600" dirty="0" smtClean="0"/>
              <a:t>.</a:t>
            </a:r>
          </a:p>
          <a:p>
            <a:pPr eaLnBrk="1" hangingPunct="1"/>
            <a:r>
              <a:rPr lang="en-US" sz="2600" dirty="0" smtClean="0"/>
              <a:t> One half-life--&gt; ½</a:t>
            </a:r>
          </a:p>
          <a:p>
            <a:pPr eaLnBrk="1" hangingPunct="1"/>
            <a:r>
              <a:rPr lang="en-US" sz="2600" dirty="0" smtClean="0"/>
              <a:t> Two half-lives--&gt; ½ x ½ = 1/4</a:t>
            </a:r>
          </a:p>
          <a:p>
            <a:pPr eaLnBrk="1" hangingPunct="1"/>
            <a:r>
              <a:rPr lang="en-US" sz="2600" dirty="0" smtClean="0"/>
              <a:t> Three half-lives--&gt; ½ x ½ x ½ = 1/8 </a:t>
            </a:r>
          </a:p>
          <a:p>
            <a:pPr eaLnBrk="1" hangingPunct="1"/>
            <a:r>
              <a:rPr lang="en-US" sz="2600" dirty="0" smtClean="0"/>
              <a:t> If the original number of atoms is known, the age of the sample can be determined by the fraction of atoms left.</a:t>
            </a:r>
          </a:p>
          <a:p>
            <a:pPr eaLnBrk="1" hangingPunct="1"/>
            <a:r>
              <a:rPr lang="en-US" sz="2600" dirty="0" smtClean="0"/>
              <a:t> This process is known as radioactive dating</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PQuestion"/>
          <p:cNvSpPr>
            <a:spLocks noGrp="1" noChangeArrowheads="1"/>
          </p:cNvSpPr>
          <p:nvPr>
            <p:ph type="title"/>
          </p:nvPr>
        </p:nvSpPr>
        <p:spPr/>
        <p:txBody>
          <a:bodyPr/>
          <a:lstStyle/>
          <a:p>
            <a:pPr eaLnBrk="1" hangingPunct="1"/>
            <a:r>
              <a:rPr lang="en-US" sz="2600" dirty="0" smtClean="0"/>
              <a:t>A sample of radioactive gas is produced.  After 20 minutes, only ¼ of the original gas remains.  What is the half life of the gas?</a:t>
            </a:r>
          </a:p>
        </p:txBody>
      </p:sp>
      <p:sp>
        <p:nvSpPr>
          <p:cNvPr id="34821" name="TPAnswers"/>
          <p:cNvSpPr>
            <a:spLocks noGrp="1" noChangeArrowheads="1"/>
          </p:cNvSpPr>
          <p:nvPr>
            <p:ph type="body" idx="1"/>
            <p:custDataLst>
              <p:tags r:id="rId2"/>
            </p:custDataLst>
          </p:nvPr>
        </p:nvSpPr>
        <p:spPr>
          <a:xfrm>
            <a:off x="457200" y="1600200"/>
            <a:ext cx="4114800" cy="5029200"/>
          </a:xfrm>
        </p:spPr>
        <p:txBody>
          <a:bodyPr/>
          <a:lstStyle/>
          <a:p>
            <a:pPr marL="571500" indent="-571500" eaLnBrk="1" hangingPunct="1">
              <a:buFont typeface="Wingdings" pitchFamily="2" charset="2"/>
              <a:buAutoNum type="alphaLcParenR"/>
            </a:pPr>
            <a:r>
              <a:rPr lang="en-US" smtClean="0"/>
              <a:t>5 minute</a:t>
            </a:r>
          </a:p>
          <a:p>
            <a:pPr marL="571500" indent="-571500" eaLnBrk="1" hangingPunct="1">
              <a:buFont typeface="Wingdings" pitchFamily="2" charset="2"/>
              <a:buAutoNum type="alphaLcParenR"/>
            </a:pPr>
            <a:r>
              <a:rPr lang="en-US" smtClean="0"/>
              <a:t>10 minutes</a:t>
            </a:r>
          </a:p>
          <a:p>
            <a:pPr marL="571500" indent="-571500" eaLnBrk="1" hangingPunct="1">
              <a:buFont typeface="Wingdings" pitchFamily="2" charset="2"/>
              <a:buAutoNum type="alphaLcParenR"/>
            </a:pPr>
            <a:r>
              <a:rPr lang="en-US" smtClean="0"/>
              <a:t>15 minutes</a:t>
            </a:r>
          </a:p>
          <a:p>
            <a:pPr marL="571500" indent="-571500" eaLnBrk="1" hangingPunct="1">
              <a:buFont typeface="Wingdings" pitchFamily="2" charset="2"/>
              <a:buAutoNum type="alphaLcParenR"/>
            </a:pPr>
            <a:r>
              <a:rPr lang="en-US" smtClean="0"/>
              <a:t>20 minutes</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PQuestion"/>
          <p:cNvSpPr>
            <a:spLocks noGrp="1" noChangeArrowheads="1"/>
          </p:cNvSpPr>
          <p:nvPr>
            <p:ph type="title"/>
          </p:nvPr>
        </p:nvSpPr>
        <p:spPr/>
        <p:txBody>
          <a:bodyPr/>
          <a:lstStyle/>
          <a:p>
            <a:pPr eaLnBrk="1" hangingPunct="1"/>
            <a:r>
              <a:rPr lang="en-US" sz="2400" smtClean="0"/>
              <a:t>A sample of radioactive material with a half-life of 6 hours sits for a day (24 hrs).  How much of the original material remains?</a:t>
            </a:r>
          </a:p>
        </p:txBody>
      </p:sp>
      <p:sp>
        <p:nvSpPr>
          <p:cNvPr id="35845" name="TPAnswers"/>
          <p:cNvSpPr>
            <a:spLocks noGrp="1" noChangeArrowheads="1"/>
          </p:cNvSpPr>
          <p:nvPr>
            <p:ph type="body" idx="1"/>
            <p:custDataLst>
              <p:tags r:id="rId2"/>
            </p:custDataLst>
          </p:nvPr>
        </p:nvSpPr>
        <p:spPr>
          <a:xfrm>
            <a:off x="457200" y="1600200"/>
            <a:ext cx="4114800" cy="5029200"/>
          </a:xfrm>
        </p:spPr>
        <p:txBody>
          <a:bodyPr/>
          <a:lstStyle/>
          <a:p>
            <a:pPr marL="571500" indent="-571500" eaLnBrk="1" hangingPunct="1">
              <a:buFont typeface="Wingdings" pitchFamily="2" charset="2"/>
              <a:buAutoNum type="alphaLcParenR"/>
            </a:pPr>
            <a:r>
              <a:rPr lang="en-US" smtClean="0"/>
              <a:t>A half</a:t>
            </a:r>
          </a:p>
          <a:p>
            <a:pPr marL="571500" indent="-571500" eaLnBrk="1" hangingPunct="1">
              <a:buFont typeface="Wingdings" pitchFamily="2" charset="2"/>
              <a:buAutoNum type="alphaLcParenR"/>
            </a:pPr>
            <a:r>
              <a:rPr lang="en-US" smtClean="0"/>
              <a:t>A quarter</a:t>
            </a:r>
          </a:p>
          <a:p>
            <a:pPr marL="571500" indent="-571500" eaLnBrk="1" hangingPunct="1">
              <a:buFont typeface="Wingdings" pitchFamily="2" charset="2"/>
              <a:buAutoNum type="alphaLcParenR"/>
            </a:pPr>
            <a:r>
              <a:rPr lang="en-US" smtClean="0"/>
              <a:t>An eighth</a:t>
            </a:r>
          </a:p>
          <a:p>
            <a:pPr marL="571500" indent="-571500" eaLnBrk="1" hangingPunct="1">
              <a:buFont typeface="Wingdings" pitchFamily="2" charset="2"/>
              <a:buAutoNum type="alphaLcParenR"/>
            </a:pPr>
            <a:r>
              <a:rPr lang="en-US" smtClean="0"/>
              <a:t>A sixteenth</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dirty="0" smtClean="0"/>
              <a:t>Extra Credit: </a:t>
            </a:r>
            <a:r>
              <a:rPr lang="en-US" dirty="0" smtClean="0"/>
              <a:t>Shroud of Turin</a:t>
            </a:r>
          </a:p>
        </p:txBody>
      </p:sp>
      <p:pic>
        <p:nvPicPr>
          <p:cNvPr id="36869" name="Picture 3" descr="Photo of a sample being cut from the Shroud of Turin"/>
          <p:cNvPicPr>
            <a:picLocks noChangeAspect="1" noChangeArrowheads="1"/>
          </p:cNvPicPr>
          <p:nvPr/>
        </p:nvPicPr>
        <p:blipFill>
          <a:blip r:embed="rId4" cstate="print"/>
          <a:srcRect/>
          <a:stretch>
            <a:fillRect/>
          </a:stretch>
        </p:blipFill>
        <p:spPr bwMode="auto">
          <a:xfrm>
            <a:off x="6248400" y="3733800"/>
            <a:ext cx="1905000" cy="1552575"/>
          </a:xfrm>
          <a:prstGeom prst="rect">
            <a:avLst/>
          </a:prstGeom>
          <a:noFill/>
          <a:ln w="9525">
            <a:noFill/>
            <a:miter lim="800000"/>
            <a:headEnd/>
            <a:tailEnd/>
          </a:ln>
        </p:spPr>
      </p:pic>
      <p:pic>
        <p:nvPicPr>
          <p:cNvPr id="36870" name="Picture 4" descr="Shroud of Turin Copyright God Almighty"/>
          <p:cNvPicPr>
            <a:picLocks noChangeAspect="1" noChangeArrowheads="1"/>
          </p:cNvPicPr>
          <p:nvPr/>
        </p:nvPicPr>
        <p:blipFill>
          <a:blip r:embed="rId5" cstate="print"/>
          <a:srcRect/>
          <a:stretch>
            <a:fillRect/>
          </a:stretch>
        </p:blipFill>
        <p:spPr bwMode="auto">
          <a:xfrm>
            <a:off x="914400" y="1752600"/>
            <a:ext cx="7210425" cy="1828800"/>
          </a:xfrm>
          <a:prstGeom prst="rect">
            <a:avLst/>
          </a:prstGeom>
          <a:noFill/>
          <a:ln w="9525">
            <a:noFill/>
            <a:miter lim="800000"/>
            <a:headEnd/>
            <a:tailEnd/>
          </a:ln>
        </p:spPr>
      </p:pic>
      <p:pic>
        <p:nvPicPr>
          <p:cNvPr id="36871" name="Picture 5" descr="Shroud Photo"/>
          <p:cNvPicPr>
            <a:picLocks noChangeAspect="1" noChangeArrowheads="1"/>
          </p:cNvPicPr>
          <p:nvPr/>
        </p:nvPicPr>
        <p:blipFill>
          <a:blip r:embed="rId6" cstate="print"/>
          <a:srcRect/>
          <a:stretch>
            <a:fillRect/>
          </a:stretch>
        </p:blipFill>
        <p:spPr bwMode="auto">
          <a:xfrm>
            <a:off x="914400" y="3657600"/>
            <a:ext cx="1676400" cy="1676400"/>
          </a:xfrm>
          <a:prstGeom prst="rect">
            <a:avLst/>
          </a:prstGeom>
          <a:noFill/>
          <a:ln w="9525">
            <a:noFill/>
            <a:miter lim="800000"/>
            <a:headEnd/>
            <a:tailEnd/>
          </a:ln>
        </p:spPr>
      </p:pic>
      <p:sp>
        <p:nvSpPr>
          <p:cNvPr id="8" name="Rectangle 7"/>
          <p:cNvSpPr/>
          <p:nvPr/>
        </p:nvSpPr>
        <p:spPr>
          <a:xfrm>
            <a:off x="2590800" y="3733800"/>
            <a:ext cx="3610284" cy="461665"/>
          </a:xfrm>
          <a:prstGeom prst="rect">
            <a:avLst/>
          </a:prstGeom>
        </p:spPr>
        <p:txBody>
          <a:bodyPr wrap="none">
            <a:spAutoFit/>
          </a:bodyPr>
          <a:lstStyle/>
          <a:p>
            <a:r>
              <a:rPr lang="en-US" dirty="0" smtClean="0"/>
              <a:t>Result: AD 1260 - 1390 </a:t>
            </a:r>
            <a:endParaRPr lang="en-US" dirty="0"/>
          </a:p>
        </p:txBody>
      </p:sp>
      <p:sp>
        <p:nvSpPr>
          <p:cNvPr id="7" name="TextBox 6"/>
          <p:cNvSpPr txBox="1"/>
          <p:nvPr/>
        </p:nvSpPr>
        <p:spPr>
          <a:xfrm>
            <a:off x="990600" y="5410200"/>
            <a:ext cx="7010400" cy="861774"/>
          </a:xfrm>
          <a:prstGeom prst="rect">
            <a:avLst/>
          </a:prstGeom>
          <a:noFill/>
        </p:spPr>
        <p:txBody>
          <a:bodyPr wrap="square" rtlCol="0">
            <a:spAutoFit/>
          </a:bodyPr>
          <a:lstStyle/>
          <a:p>
            <a:r>
              <a:rPr lang="en-US" sz="1000" dirty="0" smtClean="0"/>
              <a:t>The Shroud of Turin, a linen cloth on which appear the imprints of the front and back of a crucified man, can be historically traced to ca. 1354 </a:t>
            </a:r>
            <a:r>
              <a:rPr lang="en-US" sz="1000" dirty="0" err="1" smtClean="0"/>
              <a:t>a.d</a:t>
            </a:r>
            <a:r>
              <a:rPr lang="en-US" sz="1000" dirty="0" smtClean="0"/>
              <a:t>. Many believe it to be a true relic of the Passion of Christ. Many others regard it as a fake. This paper suggests a third alternative, that it is an icon dating from the 11th century. If future scientific tests, of which radiocarbon dating will be the most important, support this theory, the Shroud of Turin may well be recognized as one of the masterpieces of Christian art.</a:t>
            </a:r>
            <a:endParaRPr lang="en-US" sz="10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What do we know about the nucleus?</a:t>
            </a:r>
          </a:p>
        </p:txBody>
      </p:sp>
      <p:sp>
        <p:nvSpPr>
          <p:cNvPr id="5125" name="Rectangle 3"/>
          <p:cNvSpPr>
            <a:spLocks noGrp="1" noChangeArrowheads="1"/>
          </p:cNvSpPr>
          <p:nvPr>
            <p:ph type="body" idx="1"/>
          </p:nvPr>
        </p:nvSpPr>
        <p:spPr>
          <a:xfrm>
            <a:off x="381000" y="1371600"/>
            <a:ext cx="4648200" cy="5029200"/>
          </a:xfrm>
        </p:spPr>
        <p:txBody>
          <a:bodyPr/>
          <a:lstStyle/>
          <a:p>
            <a:pPr eaLnBrk="1" hangingPunct="1"/>
            <a:r>
              <a:rPr lang="en-US" dirty="0" smtClean="0"/>
              <a:t>Rutherford discovered</a:t>
            </a:r>
          </a:p>
          <a:p>
            <a:pPr lvl="1" eaLnBrk="1" hangingPunct="1"/>
            <a:r>
              <a:rPr lang="en-US" dirty="0" smtClean="0"/>
              <a:t>Contains positively charged protons.</a:t>
            </a:r>
          </a:p>
          <a:p>
            <a:pPr lvl="1" eaLnBrk="1" hangingPunct="1"/>
            <a:r>
              <a:rPr lang="en-US" dirty="0" smtClean="0"/>
              <a:t>Held together by the Nuclear Strong Force.</a:t>
            </a:r>
          </a:p>
        </p:txBody>
      </p:sp>
      <p:pic>
        <p:nvPicPr>
          <p:cNvPr id="5126" name="Picture 4" descr="Geiger and Rutherford Shadow"/>
          <p:cNvPicPr>
            <a:picLocks noChangeAspect="1" noChangeArrowheads="1"/>
          </p:cNvPicPr>
          <p:nvPr/>
        </p:nvPicPr>
        <p:blipFill>
          <a:blip r:embed="rId4" cstate="print"/>
          <a:srcRect r="3964" b="4954"/>
          <a:stretch>
            <a:fillRect/>
          </a:stretch>
        </p:blipFill>
        <p:spPr bwMode="auto">
          <a:xfrm>
            <a:off x="5105400" y="1447800"/>
            <a:ext cx="3512618" cy="2242168"/>
          </a:xfrm>
          <a:prstGeom prst="rect">
            <a:avLst/>
          </a:prstGeom>
          <a:ln>
            <a:noFill/>
          </a:ln>
          <a:effectLst>
            <a:outerShdw blurRad="292100" dist="139700" dir="2700000" algn="tl" rotWithShape="0">
              <a:srgbClr val="333333">
                <a:alpha val="65000"/>
              </a:srgbClr>
            </a:outerShdw>
          </a:effectLst>
        </p:spPr>
      </p:pic>
      <p:pic>
        <p:nvPicPr>
          <p:cNvPr id="196613" name="Picture 5"/>
          <p:cNvPicPr>
            <a:picLocks noChangeAspect="1" noChangeArrowheads="1"/>
          </p:cNvPicPr>
          <p:nvPr/>
        </p:nvPicPr>
        <p:blipFill>
          <a:blip r:embed="rId5" cstate="print"/>
          <a:srcRect r="1174" b="3043"/>
          <a:stretch>
            <a:fillRect/>
          </a:stretch>
        </p:blipFill>
        <p:spPr bwMode="auto">
          <a:xfrm>
            <a:off x="5105400" y="3962400"/>
            <a:ext cx="3464065" cy="221182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smtClean="0"/>
              <a:t>James Chadwick and the discovery of the neutron</a:t>
            </a:r>
          </a:p>
        </p:txBody>
      </p:sp>
      <p:sp>
        <p:nvSpPr>
          <p:cNvPr id="6149" name="Rectangle 3"/>
          <p:cNvSpPr>
            <a:spLocks noGrp="1" noChangeArrowheads="1"/>
          </p:cNvSpPr>
          <p:nvPr>
            <p:ph type="body" idx="1"/>
          </p:nvPr>
        </p:nvSpPr>
        <p:spPr>
          <a:xfrm>
            <a:off x="3200400" y="2057400"/>
            <a:ext cx="5562600" cy="4343400"/>
          </a:xfrm>
        </p:spPr>
        <p:txBody>
          <a:bodyPr/>
          <a:lstStyle/>
          <a:p>
            <a:pPr eaLnBrk="1" hangingPunct="1">
              <a:lnSpc>
                <a:spcPct val="80000"/>
              </a:lnSpc>
            </a:pPr>
            <a:r>
              <a:rPr lang="en-US" sz="2600" dirty="0" smtClean="0"/>
              <a:t>Scientists in the early 1900’s knew that there was too much mass in the nucleus for it to be composed only of protons.</a:t>
            </a:r>
          </a:p>
          <a:p>
            <a:pPr eaLnBrk="1" hangingPunct="1">
              <a:lnSpc>
                <a:spcPct val="80000"/>
              </a:lnSpc>
            </a:pPr>
            <a:r>
              <a:rPr lang="en-US" sz="1600" dirty="0" smtClean="0"/>
              <a:t>In 1930, bombardment of beryllium with alpha particles from a radioactive source produced neutral radiation which was penetrating but non-ionizing. They presumed it was gamma rays, but Curie and Joliot showed that when you bombarded a paraffin target with this radiation, it ejected protons with energy about 5.3 </a:t>
            </a:r>
            <a:r>
              <a:rPr lang="en-US" sz="1600" dirty="0" err="1" smtClean="0"/>
              <a:t>MeV</a:t>
            </a:r>
            <a:r>
              <a:rPr lang="en-US" sz="1600" dirty="0" smtClean="0"/>
              <a:t>. This proved to be inconsistent with gamma rays, as can be shown from momentum and energy analysis</a:t>
            </a:r>
          </a:p>
        </p:txBody>
      </p:sp>
      <p:pic>
        <p:nvPicPr>
          <p:cNvPr id="6150" name="Picture 4" descr="chadwick"/>
          <p:cNvPicPr>
            <a:picLocks noChangeAspect="1" noChangeArrowheads="1"/>
          </p:cNvPicPr>
          <p:nvPr/>
        </p:nvPicPr>
        <p:blipFill>
          <a:blip r:embed="rId4" cstate="print"/>
          <a:srcRect/>
          <a:stretch>
            <a:fillRect/>
          </a:stretch>
        </p:blipFill>
        <p:spPr bwMode="auto">
          <a:xfrm>
            <a:off x="381000" y="2133600"/>
            <a:ext cx="2689225" cy="36576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So what is the equation for the nuclear strong force?</a:t>
            </a:r>
          </a:p>
        </p:txBody>
      </p:sp>
      <p:sp>
        <p:nvSpPr>
          <p:cNvPr id="12293" name="Rectangle 3"/>
          <p:cNvSpPr>
            <a:spLocks noGrp="1" noChangeArrowheads="1"/>
          </p:cNvSpPr>
          <p:nvPr>
            <p:ph type="body" idx="1"/>
          </p:nvPr>
        </p:nvSpPr>
        <p:spPr/>
        <p:txBody>
          <a:bodyPr/>
          <a:lstStyle/>
          <a:p>
            <a:pPr eaLnBrk="1" hangingPunct="1"/>
            <a:r>
              <a:rPr lang="en-US" dirty="0" smtClean="0"/>
              <a:t>We don’t know.</a:t>
            </a:r>
          </a:p>
          <a:p>
            <a:pPr eaLnBrk="1" hangingPunct="1"/>
            <a:r>
              <a:rPr lang="en-US" dirty="0" smtClean="0"/>
              <a:t>Here is what we do know:</a:t>
            </a:r>
          </a:p>
          <a:p>
            <a:pPr lvl="1" eaLnBrk="1" hangingPunct="1"/>
            <a:r>
              <a:rPr lang="en-US" dirty="0" smtClean="0"/>
              <a:t>It is much stronger than the electric force at small separations.</a:t>
            </a:r>
          </a:p>
          <a:p>
            <a:pPr lvl="1" eaLnBrk="1" hangingPunct="1"/>
            <a:r>
              <a:rPr lang="en-US" dirty="0" smtClean="0"/>
              <a:t>It is much weaker than the electrical force at large separations.</a:t>
            </a:r>
          </a:p>
          <a:p>
            <a:pPr lvl="1" eaLnBrk="1" hangingPunct="1"/>
            <a:r>
              <a:rPr lang="en-US" dirty="0" smtClean="0"/>
              <a:t>The nucleons are in specific energy levels and obey the exclusion principle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bwMode="auto">
          <a:xfrm>
            <a:off x="914400" y="6019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9" name="Oval 68"/>
          <p:cNvSpPr/>
          <p:nvPr/>
        </p:nvSpPr>
        <p:spPr bwMode="auto">
          <a:xfrm>
            <a:off x="838200" y="5943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4" name="TextBox 63"/>
          <p:cNvSpPr txBox="1"/>
          <p:nvPr/>
        </p:nvSpPr>
        <p:spPr>
          <a:xfrm>
            <a:off x="838200" y="5943600"/>
            <a:ext cx="266420" cy="276999"/>
          </a:xfrm>
          <a:prstGeom prst="rect">
            <a:avLst/>
          </a:prstGeom>
          <a:noFill/>
        </p:spPr>
        <p:txBody>
          <a:bodyPr wrap="none" rtlCol="0">
            <a:spAutoFit/>
          </a:bodyPr>
          <a:lstStyle/>
          <a:p>
            <a:r>
              <a:rPr lang="en-US" sz="1200" dirty="0" smtClean="0"/>
              <a:t>n</a:t>
            </a:r>
            <a:endParaRPr lang="en-US" sz="1200" dirty="0"/>
          </a:p>
        </p:txBody>
      </p:sp>
      <p:sp>
        <p:nvSpPr>
          <p:cNvPr id="51" name="Oval 50"/>
          <p:cNvSpPr/>
          <p:nvPr/>
        </p:nvSpPr>
        <p:spPr bwMode="auto">
          <a:xfrm>
            <a:off x="838200" y="4953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2" name="TextBox 51"/>
          <p:cNvSpPr txBox="1"/>
          <p:nvPr/>
        </p:nvSpPr>
        <p:spPr>
          <a:xfrm>
            <a:off x="838200" y="4876800"/>
            <a:ext cx="266420" cy="276999"/>
          </a:xfrm>
          <a:prstGeom prst="rect">
            <a:avLst/>
          </a:prstGeom>
          <a:noFill/>
        </p:spPr>
        <p:txBody>
          <a:bodyPr wrap="none" rtlCol="0">
            <a:spAutoFit/>
          </a:bodyPr>
          <a:lstStyle/>
          <a:p>
            <a:r>
              <a:rPr lang="en-US" sz="1200" dirty="0" smtClean="0"/>
              <a:t>n</a:t>
            </a:r>
            <a:endParaRPr lang="en-US" sz="1200" dirty="0"/>
          </a:p>
        </p:txBody>
      </p:sp>
      <p:sp>
        <p:nvSpPr>
          <p:cNvPr id="42" name="Oval 41"/>
          <p:cNvSpPr/>
          <p:nvPr/>
        </p:nvSpPr>
        <p:spPr bwMode="auto">
          <a:xfrm>
            <a:off x="1143000" y="5105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3" name="TextBox 42"/>
          <p:cNvSpPr txBox="1"/>
          <p:nvPr/>
        </p:nvSpPr>
        <p:spPr>
          <a:xfrm>
            <a:off x="1143000" y="5029200"/>
            <a:ext cx="266420" cy="276999"/>
          </a:xfrm>
          <a:prstGeom prst="rect">
            <a:avLst/>
          </a:prstGeom>
          <a:noFill/>
        </p:spPr>
        <p:txBody>
          <a:bodyPr wrap="none" rtlCol="0">
            <a:spAutoFit/>
          </a:bodyPr>
          <a:lstStyle/>
          <a:p>
            <a:r>
              <a:rPr lang="en-US" sz="1200" dirty="0" smtClean="0"/>
              <a:t>n</a:t>
            </a:r>
            <a:endParaRPr lang="en-US" sz="1200" dirty="0"/>
          </a:p>
        </p:txBody>
      </p:sp>
      <p:sp>
        <p:nvSpPr>
          <p:cNvPr id="59" name="Oval 58"/>
          <p:cNvSpPr/>
          <p:nvPr/>
        </p:nvSpPr>
        <p:spPr bwMode="auto">
          <a:xfrm>
            <a:off x="1371600" y="4572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0" name="TextBox 59"/>
          <p:cNvSpPr txBox="1"/>
          <p:nvPr/>
        </p:nvSpPr>
        <p:spPr>
          <a:xfrm>
            <a:off x="1371600" y="4495800"/>
            <a:ext cx="266420" cy="276999"/>
          </a:xfrm>
          <a:prstGeom prst="rect">
            <a:avLst/>
          </a:prstGeom>
          <a:noFill/>
        </p:spPr>
        <p:txBody>
          <a:bodyPr wrap="none" rtlCol="0">
            <a:spAutoFit/>
          </a:bodyPr>
          <a:lstStyle/>
          <a:p>
            <a:r>
              <a:rPr lang="en-US" sz="1200" dirty="0" smtClean="0"/>
              <a:t>n</a:t>
            </a:r>
            <a:endParaRPr lang="en-US" sz="1200" dirty="0"/>
          </a:p>
        </p:txBody>
      </p:sp>
      <p:sp>
        <p:nvSpPr>
          <p:cNvPr id="7172" name="Rectangle 2"/>
          <p:cNvSpPr>
            <a:spLocks noGrp="1" noChangeArrowheads="1"/>
          </p:cNvSpPr>
          <p:nvPr>
            <p:ph type="title"/>
          </p:nvPr>
        </p:nvSpPr>
        <p:spPr/>
        <p:txBody>
          <a:bodyPr/>
          <a:lstStyle/>
          <a:p>
            <a:pPr eaLnBrk="1" hangingPunct="1"/>
            <a:r>
              <a:rPr lang="en-US" dirty="0" smtClean="0"/>
              <a:t>Modeling the nucleus</a:t>
            </a:r>
          </a:p>
        </p:txBody>
      </p:sp>
      <p:sp>
        <p:nvSpPr>
          <p:cNvPr id="7173" name="Rectangle 3"/>
          <p:cNvSpPr>
            <a:spLocks noGrp="1" noChangeArrowheads="1"/>
          </p:cNvSpPr>
          <p:nvPr>
            <p:ph type="body" idx="4294967295"/>
          </p:nvPr>
        </p:nvSpPr>
        <p:spPr>
          <a:xfrm>
            <a:off x="1143000" y="1371600"/>
            <a:ext cx="7772400" cy="1828800"/>
          </a:xfrm>
        </p:spPr>
        <p:txBody>
          <a:bodyPr/>
          <a:lstStyle/>
          <a:p>
            <a:pPr eaLnBrk="1" hangingPunct="1"/>
            <a:r>
              <a:rPr lang="en-US" sz="2000" dirty="0" smtClean="0"/>
              <a:t>All of the previously discovered rules still apply.</a:t>
            </a:r>
          </a:p>
          <a:p>
            <a:pPr lvl="1" eaLnBrk="1" hangingPunct="1"/>
            <a:r>
              <a:rPr lang="en-US" sz="1400" dirty="0" smtClean="0"/>
              <a:t>Electric force law – protons will repel each other.</a:t>
            </a:r>
          </a:p>
          <a:p>
            <a:pPr lvl="1" eaLnBrk="1" hangingPunct="1"/>
            <a:r>
              <a:rPr lang="en-US" sz="1400" dirty="0" smtClean="0"/>
              <a:t>Wave-particle duality – protons and neutrons will behave as waves of probability.</a:t>
            </a:r>
          </a:p>
          <a:p>
            <a:pPr lvl="1" eaLnBrk="1" hangingPunct="1"/>
            <a:r>
              <a:rPr lang="en-US" sz="1400" dirty="0" smtClean="0"/>
              <a:t>Pauli exclusion principle – only one proton (or neutron) can occupy each possible state.</a:t>
            </a:r>
          </a:p>
          <a:p>
            <a:pPr eaLnBrk="1" hangingPunct="1"/>
            <a:endParaRPr lang="en-US" dirty="0" smtClean="0"/>
          </a:p>
        </p:txBody>
      </p:sp>
      <p:sp>
        <p:nvSpPr>
          <p:cNvPr id="4" name="Freeform 3"/>
          <p:cNvSpPr/>
          <p:nvPr/>
        </p:nvSpPr>
        <p:spPr bwMode="auto">
          <a:xfrm>
            <a:off x="914400" y="2286000"/>
            <a:ext cx="7619999" cy="3628564"/>
          </a:xfrm>
          <a:custGeom>
            <a:avLst/>
            <a:gdLst>
              <a:gd name="connsiteX0" fmla="*/ 0 w 8141677"/>
              <a:gd name="connsiteY0" fmla="*/ 97692 h 2686539"/>
              <a:gd name="connsiteX1" fmla="*/ 339969 w 8141677"/>
              <a:gd name="connsiteY1" fmla="*/ 2653323 h 2686539"/>
              <a:gd name="connsiteX2" fmla="*/ 703384 w 8141677"/>
              <a:gd name="connsiteY2" fmla="*/ 296985 h 2686539"/>
              <a:gd name="connsiteX3" fmla="*/ 1477107 w 8141677"/>
              <a:gd name="connsiteY3" fmla="*/ 871415 h 2686539"/>
              <a:gd name="connsiteX4" fmla="*/ 2332892 w 8141677"/>
              <a:gd name="connsiteY4" fmla="*/ 1692031 h 2686539"/>
              <a:gd name="connsiteX5" fmla="*/ 6869723 w 8141677"/>
              <a:gd name="connsiteY5" fmla="*/ 1938215 h 2686539"/>
              <a:gd name="connsiteX6" fmla="*/ 7959969 w 8141677"/>
              <a:gd name="connsiteY6" fmla="*/ 1926492 h 2686539"/>
              <a:gd name="connsiteX7" fmla="*/ 7959969 w 8141677"/>
              <a:gd name="connsiteY7" fmla="*/ 1914769 h 2686539"/>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2332892 w 8141677"/>
              <a:gd name="connsiteY4" fmla="*/ 1689100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3270738 w 8141677"/>
              <a:gd name="connsiteY4" fmla="*/ 1495668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7959969"/>
              <a:gd name="connsiteY0" fmla="*/ 94761 h 2683608"/>
              <a:gd name="connsiteX1" fmla="*/ 339969 w 7959969"/>
              <a:gd name="connsiteY1" fmla="*/ 2650392 h 2683608"/>
              <a:gd name="connsiteX2" fmla="*/ 703384 w 7959969"/>
              <a:gd name="connsiteY2" fmla="*/ 294054 h 2683608"/>
              <a:gd name="connsiteX3" fmla="*/ 1441938 w 7959969"/>
              <a:gd name="connsiteY3" fmla="*/ 886069 h 2683608"/>
              <a:gd name="connsiteX4" fmla="*/ 3270738 w 7959969"/>
              <a:gd name="connsiteY4" fmla="*/ 1495668 h 2683608"/>
              <a:gd name="connsiteX5" fmla="*/ 6869723 w 7959969"/>
              <a:gd name="connsiteY5" fmla="*/ 1935284 h 2683608"/>
              <a:gd name="connsiteX6" fmla="*/ 7959969 w 7959969"/>
              <a:gd name="connsiteY6" fmla="*/ 1923561 h 2683608"/>
              <a:gd name="connsiteX0" fmla="*/ 0 w 6869723"/>
              <a:gd name="connsiteY0" fmla="*/ 94761 h 2683608"/>
              <a:gd name="connsiteX1" fmla="*/ 339969 w 6869723"/>
              <a:gd name="connsiteY1" fmla="*/ 2650392 h 2683608"/>
              <a:gd name="connsiteX2" fmla="*/ 703384 w 6869723"/>
              <a:gd name="connsiteY2" fmla="*/ 294054 h 2683608"/>
              <a:gd name="connsiteX3" fmla="*/ 1441938 w 6869723"/>
              <a:gd name="connsiteY3" fmla="*/ 886069 h 2683608"/>
              <a:gd name="connsiteX4" fmla="*/ 3270738 w 6869723"/>
              <a:gd name="connsiteY4" fmla="*/ 1495668 h 2683608"/>
              <a:gd name="connsiteX5" fmla="*/ 6869723 w 6869723"/>
              <a:gd name="connsiteY5" fmla="*/ 1935284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75223 h 2664070"/>
              <a:gd name="connsiteX1" fmla="*/ 339969 w 7995138"/>
              <a:gd name="connsiteY1" fmla="*/ 2630854 h 2664070"/>
              <a:gd name="connsiteX2" fmla="*/ 703384 w 7995138"/>
              <a:gd name="connsiteY2" fmla="*/ 274516 h 2664070"/>
              <a:gd name="connsiteX3" fmla="*/ 3270738 w 7995138"/>
              <a:gd name="connsiteY3" fmla="*/ 1476130 h 2664070"/>
              <a:gd name="connsiteX4" fmla="*/ 7995138 w 7995138"/>
              <a:gd name="connsiteY4" fmla="*/ 1780930 h 2664070"/>
              <a:gd name="connsiteX0" fmla="*/ 0 w 7995138"/>
              <a:gd name="connsiteY0" fmla="*/ 75223 h 2630854"/>
              <a:gd name="connsiteX1" fmla="*/ 339969 w 7995138"/>
              <a:gd name="connsiteY1" fmla="*/ 2630854 h 2630854"/>
              <a:gd name="connsiteX2" fmla="*/ 703384 w 7995138"/>
              <a:gd name="connsiteY2" fmla="*/ 274516 h 2630854"/>
              <a:gd name="connsiteX3" fmla="*/ 3270738 w 7995138"/>
              <a:gd name="connsiteY3" fmla="*/ 1476130 h 2630854"/>
              <a:gd name="connsiteX4" fmla="*/ 7995138 w 7995138"/>
              <a:gd name="connsiteY4" fmla="*/ 1780930 h 2630854"/>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79700"/>
              <a:gd name="connsiteX1" fmla="*/ 339969 w 7995138"/>
              <a:gd name="connsiteY1" fmla="*/ 2630854 h 2679700"/>
              <a:gd name="connsiteX2" fmla="*/ 703384 w 7995138"/>
              <a:gd name="connsiteY2" fmla="*/ 274516 h 2679700"/>
              <a:gd name="connsiteX3" fmla="*/ 3270738 w 7995138"/>
              <a:gd name="connsiteY3" fmla="*/ 1476130 h 2679700"/>
              <a:gd name="connsiteX4" fmla="*/ 7995138 w 7995138"/>
              <a:gd name="connsiteY4" fmla="*/ 1780930 h 2679700"/>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7 w 7995138"/>
              <a:gd name="connsiteY3" fmla="*/ 13237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2813537 w 7995138"/>
              <a:gd name="connsiteY3" fmla="*/ 1628530 h 2667975"/>
              <a:gd name="connsiteX4" fmla="*/ 7995138 w 7995138"/>
              <a:gd name="connsiteY4" fmla="*/ 1780930 h 2667975"/>
              <a:gd name="connsiteX0" fmla="*/ 0 w 7995137"/>
              <a:gd name="connsiteY0" fmla="*/ 75223 h 2667975"/>
              <a:gd name="connsiteX1" fmla="*/ 298937 w 7995137"/>
              <a:gd name="connsiteY1" fmla="*/ 2619129 h 2667975"/>
              <a:gd name="connsiteX2" fmla="*/ 703384 w 7995137"/>
              <a:gd name="connsiteY2" fmla="*/ 274516 h 2667975"/>
              <a:gd name="connsiteX3" fmla="*/ 2813537 w 7995137"/>
              <a:gd name="connsiteY3" fmla="*/ 1628530 h 2667975"/>
              <a:gd name="connsiteX4" fmla="*/ 7995137 w 7995137"/>
              <a:gd name="connsiteY4" fmla="*/ 1857130 h 2667975"/>
              <a:gd name="connsiteX0" fmla="*/ 0 w 8077199"/>
              <a:gd name="connsiteY0" fmla="*/ 0 h 3630245"/>
              <a:gd name="connsiteX1" fmla="*/ 380999 w 8077199"/>
              <a:gd name="connsiteY1" fmla="*/ 3581399 h 3630245"/>
              <a:gd name="connsiteX2" fmla="*/ 785446 w 8077199"/>
              <a:gd name="connsiteY2" fmla="*/ 1236786 h 3630245"/>
              <a:gd name="connsiteX3" fmla="*/ 2895599 w 8077199"/>
              <a:gd name="connsiteY3" fmla="*/ 2590800 h 3630245"/>
              <a:gd name="connsiteX4" fmla="*/ 8077199 w 8077199"/>
              <a:gd name="connsiteY4" fmla="*/ 2819400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79090"/>
              <a:gd name="connsiteX1" fmla="*/ 301874 w 6037502"/>
              <a:gd name="connsiteY1" fmla="*/ 3630245 h 3679090"/>
              <a:gd name="connsiteX2" fmla="*/ 785446 w 6037502"/>
              <a:gd name="connsiteY2" fmla="*/ 1236786 h 3679090"/>
              <a:gd name="connsiteX3" fmla="*/ 2895599 w 6037502"/>
              <a:gd name="connsiteY3" fmla="*/ 2590800 h 3679090"/>
              <a:gd name="connsiteX4" fmla="*/ 6037502 w 6037502"/>
              <a:gd name="connsiteY4" fmla="*/ 2841061 h 3679090"/>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502" h="3758009">
                <a:moveTo>
                  <a:pt x="0" y="0"/>
                </a:moveTo>
                <a:cubicBezTo>
                  <a:pt x="111369" y="1261208"/>
                  <a:pt x="196367" y="3758009"/>
                  <a:pt x="301875" y="3709163"/>
                </a:cubicBezTo>
                <a:cubicBezTo>
                  <a:pt x="574692" y="3233700"/>
                  <a:pt x="715099" y="1791574"/>
                  <a:pt x="1026375" y="1262694"/>
                </a:cubicBezTo>
                <a:cubicBezTo>
                  <a:pt x="1221760" y="988178"/>
                  <a:pt x="1680307" y="2339731"/>
                  <a:pt x="2895599" y="2590800"/>
                </a:cubicBezTo>
                <a:cubicBezTo>
                  <a:pt x="4503614" y="2913185"/>
                  <a:pt x="4986571" y="2810552"/>
                  <a:pt x="6037502" y="2841061"/>
                </a:cubicBezTo>
              </a:path>
            </a:pathLst>
          </a:custGeom>
          <a:noFill/>
          <a:ln w="3810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Oval 4"/>
          <p:cNvSpPr/>
          <p:nvPr/>
        </p:nvSpPr>
        <p:spPr bwMode="auto">
          <a:xfrm>
            <a:off x="914400" y="4648200"/>
            <a:ext cx="259824"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1371600" y="4648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TextBox 6"/>
          <p:cNvSpPr txBox="1"/>
          <p:nvPr/>
        </p:nvSpPr>
        <p:spPr>
          <a:xfrm>
            <a:off x="883176" y="4572000"/>
            <a:ext cx="266420" cy="276999"/>
          </a:xfrm>
          <a:prstGeom prst="rect">
            <a:avLst/>
          </a:prstGeom>
          <a:noFill/>
        </p:spPr>
        <p:txBody>
          <a:bodyPr wrap="none" rtlCol="0">
            <a:spAutoFit/>
          </a:bodyPr>
          <a:lstStyle/>
          <a:p>
            <a:r>
              <a:rPr lang="en-US" sz="1200" dirty="0" smtClean="0"/>
              <a:t>p</a:t>
            </a:r>
            <a:endParaRPr lang="en-US" sz="1200" dirty="0"/>
          </a:p>
        </p:txBody>
      </p:sp>
      <p:sp>
        <p:nvSpPr>
          <p:cNvPr id="8" name="TextBox 7"/>
          <p:cNvSpPr txBox="1"/>
          <p:nvPr/>
        </p:nvSpPr>
        <p:spPr>
          <a:xfrm>
            <a:off x="1371600" y="4572000"/>
            <a:ext cx="266420" cy="276999"/>
          </a:xfrm>
          <a:prstGeom prst="rect">
            <a:avLst/>
          </a:prstGeom>
          <a:noFill/>
        </p:spPr>
        <p:txBody>
          <a:bodyPr wrap="none" rtlCol="0">
            <a:spAutoFit/>
          </a:bodyPr>
          <a:lstStyle/>
          <a:p>
            <a:r>
              <a:rPr lang="en-US" sz="1200" dirty="0" smtClean="0"/>
              <a:t>p</a:t>
            </a:r>
            <a:endParaRPr lang="en-US" sz="1200" dirty="0"/>
          </a:p>
        </p:txBody>
      </p:sp>
      <p:cxnSp>
        <p:nvCxnSpPr>
          <p:cNvPr id="10" name="Straight Connector 9"/>
          <p:cNvCxnSpPr/>
          <p:nvPr/>
        </p:nvCxnSpPr>
        <p:spPr bwMode="auto">
          <a:xfrm rot="5400000">
            <a:off x="-1143000" y="4343400"/>
            <a:ext cx="3962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2" name="TextBox 11"/>
          <p:cNvSpPr txBox="1"/>
          <p:nvPr/>
        </p:nvSpPr>
        <p:spPr>
          <a:xfrm>
            <a:off x="0" y="2514600"/>
            <a:ext cx="848309" cy="338554"/>
          </a:xfrm>
          <a:prstGeom prst="rect">
            <a:avLst/>
          </a:prstGeom>
          <a:noFill/>
        </p:spPr>
        <p:txBody>
          <a:bodyPr wrap="none" rtlCol="0">
            <a:spAutoFit/>
          </a:bodyPr>
          <a:lstStyle/>
          <a:p>
            <a:r>
              <a:rPr lang="en-US" sz="1600" dirty="0" smtClean="0"/>
              <a:t>Energy</a:t>
            </a:r>
            <a:endParaRPr lang="en-US" sz="1600" dirty="0"/>
          </a:p>
        </p:txBody>
      </p:sp>
      <p:cxnSp>
        <p:nvCxnSpPr>
          <p:cNvPr id="13" name="Straight Connector 12"/>
          <p:cNvCxnSpPr/>
          <p:nvPr/>
        </p:nvCxnSpPr>
        <p:spPr bwMode="auto">
          <a:xfrm rot="10800000">
            <a:off x="838200" y="6324600"/>
            <a:ext cx="8153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rot="5400000">
            <a:off x="7963694" y="5524500"/>
            <a:ext cx="685006" cy="794"/>
          </a:xfrm>
          <a:prstGeom prst="straightConnector1">
            <a:avLst/>
          </a:prstGeom>
          <a:solidFill>
            <a:schemeClr val="accent1"/>
          </a:solidFill>
          <a:ln w="25400" cap="flat" cmpd="sng" algn="ctr">
            <a:solidFill>
              <a:schemeClr val="tx1"/>
            </a:solidFill>
            <a:prstDash val="solid"/>
            <a:round/>
            <a:headEnd type="arrow"/>
            <a:tailEnd type="arrow"/>
          </a:ln>
          <a:effectLst/>
        </p:spPr>
      </p:cxnSp>
      <p:graphicFrame>
        <p:nvGraphicFramePr>
          <p:cNvPr id="17" name="Object 16"/>
          <p:cNvGraphicFramePr>
            <a:graphicFrameLocks noChangeAspect="1"/>
          </p:cNvGraphicFramePr>
          <p:nvPr/>
        </p:nvGraphicFramePr>
        <p:xfrm>
          <a:off x="6477000" y="5257800"/>
          <a:ext cx="1706563" cy="635000"/>
        </p:xfrm>
        <a:graphic>
          <a:graphicData uri="http://schemas.openxmlformats.org/presentationml/2006/ole">
            <p:oleObj spid="_x0000_s75778" name="Equation" r:id="rId5" imgW="545760" imgH="203040" progId="Equation.3">
              <p:embed/>
            </p:oleObj>
          </a:graphicData>
        </a:graphic>
      </p:graphicFrame>
      <p:sp>
        <p:nvSpPr>
          <p:cNvPr id="19" name="TextBox 18"/>
          <p:cNvSpPr txBox="1"/>
          <p:nvPr/>
        </p:nvSpPr>
        <p:spPr>
          <a:xfrm>
            <a:off x="6172200" y="6324600"/>
            <a:ext cx="2744662" cy="338554"/>
          </a:xfrm>
          <a:prstGeom prst="rect">
            <a:avLst/>
          </a:prstGeom>
          <a:noFill/>
        </p:spPr>
        <p:txBody>
          <a:bodyPr wrap="none" rtlCol="0">
            <a:spAutoFit/>
          </a:bodyPr>
          <a:lstStyle/>
          <a:p>
            <a:r>
              <a:rPr lang="en-US" sz="1600" dirty="0" smtClean="0"/>
              <a:t>Distance between </a:t>
            </a:r>
            <a:r>
              <a:rPr lang="en-US" sz="1600" dirty="0" smtClean="0"/>
              <a:t>nucleons</a:t>
            </a:r>
            <a:endParaRPr lang="en-US" sz="1600" dirty="0"/>
          </a:p>
        </p:txBody>
      </p:sp>
      <p:sp>
        <p:nvSpPr>
          <p:cNvPr id="22" name="Oval 21"/>
          <p:cNvSpPr/>
          <p:nvPr/>
        </p:nvSpPr>
        <p:spPr bwMode="auto">
          <a:xfrm>
            <a:off x="1066800" y="4800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3" name="TextBox 22"/>
          <p:cNvSpPr txBox="1"/>
          <p:nvPr/>
        </p:nvSpPr>
        <p:spPr>
          <a:xfrm>
            <a:off x="1066800" y="4724400"/>
            <a:ext cx="266420" cy="276999"/>
          </a:xfrm>
          <a:prstGeom prst="rect">
            <a:avLst/>
          </a:prstGeom>
          <a:noFill/>
        </p:spPr>
        <p:txBody>
          <a:bodyPr wrap="none" rtlCol="0">
            <a:spAutoFit/>
          </a:bodyPr>
          <a:lstStyle/>
          <a:p>
            <a:r>
              <a:rPr lang="en-US" sz="1200" dirty="0" smtClean="0"/>
              <a:t>p</a:t>
            </a:r>
            <a:endParaRPr lang="en-US" sz="1200" dirty="0"/>
          </a:p>
        </p:txBody>
      </p:sp>
      <p:sp>
        <p:nvSpPr>
          <p:cNvPr id="24" name="Oval 23"/>
          <p:cNvSpPr/>
          <p:nvPr/>
        </p:nvSpPr>
        <p:spPr bwMode="auto">
          <a:xfrm>
            <a:off x="1066800" y="4572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5" name="TextBox 24"/>
          <p:cNvSpPr txBox="1"/>
          <p:nvPr/>
        </p:nvSpPr>
        <p:spPr>
          <a:xfrm>
            <a:off x="1066800" y="4495800"/>
            <a:ext cx="266420" cy="276999"/>
          </a:xfrm>
          <a:prstGeom prst="rect">
            <a:avLst/>
          </a:prstGeom>
          <a:noFill/>
        </p:spPr>
        <p:txBody>
          <a:bodyPr wrap="none" rtlCol="0">
            <a:spAutoFit/>
          </a:bodyPr>
          <a:lstStyle/>
          <a:p>
            <a:r>
              <a:rPr lang="en-US" sz="1200" dirty="0" smtClean="0"/>
              <a:t>p</a:t>
            </a:r>
            <a:endParaRPr lang="en-US" sz="1200" dirty="0"/>
          </a:p>
        </p:txBody>
      </p:sp>
      <p:sp>
        <p:nvSpPr>
          <p:cNvPr id="28" name="Oval 27"/>
          <p:cNvSpPr/>
          <p:nvPr/>
        </p:nvSpPr>
        <p:spPr bwMode="auto">
          <a:xfrm>
            <a:off x="1219200" y="4724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9" name="TextBox 28"/>
          <p:cNvSpPr txBox="1"/>
          <p:nvPr/>
        </p:nvSpPr>
        <p:spPr>
          <a:xfrm>
            <a:off x="1219200" y="4648200"/>
            <a:ext cx="266420" cy="276999"/>
          </a:xfrm>
          <a:prstGeom prst="rect">
            <a:avLst/>
          </a:prstGeom>
          <a:noFill/>
        </p:spPr>
        <p:txBody>
          <a:bodyPr wrap="none" rtlCol="0">
            <a:spAutoFit/>
          </a:bodyPr>
          <a:lstStyle/>
          <a:p>
            <a:r>
              <a:rPr lang="en-US" sz="1200" dirty="0" smtClean="0"/>
              <a:t>p</a:t>
            </a:r>
            <a:endParaRPr lang="en-US" sz="1200" dirty="0"/>
          </a:p>
        </p:txBody>
      </p:sp>
      <p:sp>
        <p:nvSpPr>
          <p:cNvPr id="30" name="Oval 29"/>
          <p:cNvSpPr/>
          <p:nvPr/>
        </p:nvSpPr>
        <p:spPr bwMode="auto">
          <a:xfrm>
            <a:off x="1371600" y="48768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1" name="TextBox 30"/>
          <p:cNvSpPr txBox="1"/>
          <p:nvPr/>
        </p:nvSpPr>
        <p:spPr>
          <a:xfrm>
            <a:off x="1371600" y="4800600"/>
            <a:ext cx="266420" cy="276999"/>
          </a:xfrm>
          <a:prstGeom prst="rect">
            <a:avLst/>
          </a:prstGeom>
          <a:noFill/>
        </p:spPr>
        <p:txBody>
          <a:bodyPr wrap="none" rtlCol="0">
            <a:spAutoFit/>
          </a:bodyPr>
          <a:lstStyle/>
          <a:p>
            <a:r>
              <a:rPr lang="en-US" sz="1200" dirty="0" smtClean="0"/>
              <a:t>p</a:t>
            </a:r>
            <a:endParaRPr lang="en-US" sz="1200" dirty="0"/>
          </a:p>
        </p:txBody>
      </p:sp>
      <p:sp>
        <p:nvSpPr>
          <p:cNvPr id="32" name="Oval 31"/>
          <p:cNvSpPr/>
          <p:nvPr/>
        </p:nvSpPr>
        <p:spPr bwMode="auto">
          <a:xfrm>
            <a:off x="1219200" y="4953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3" name="TextBox 32"/>
          <p:cNvSpPr txBox="1"/>
          <p:nvPr/>
        </p:nvSpPr>
        <p:spPr>
          <a:xfrm>
            <a:off x="1219200" y="4876800"/>
            <a:ext cx="266420" cy="276999"/>
          </a:xfrm>
          <a:prstGeom prst="rect">
            <a:avLst/>
          </a:prstGeom>
          <a:noFill/>
        </p:spPr>
        <p:txBody>
          <a:bodyPr wrap="none" rtlCol="0">
            <a:spAutoFit/>
          </a:bodyPr>
          <a:lstStyle/>
          <a:p>
            <a:r>
              <a:rPr lang="en-US" sz="1200" dirty="0" smtClean="0"/>
              <a:t>p</a:t>
            </a:r>
            <a:endParaRPr lang="en-US" sz="1200" dirty="0"/>
          </a:p>
        </p:txBody>
      </p:sp>
      <p:sp>
        <p:nvSpPr>
          <p:cNvPr id="34" name="Oval 33"/>
          <p:cNvSpPr/>
          <p:nvPr/>
        </p:nvSpPr>
        <p:spPr bwMode="auto">
          <a:xfrm>
            <a:off x="914400" y="4800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5" name="TextBox 34"/>
          <p:cNvSpPr txBox="1"/>
          <p:nvPr/>
        </p:nvSpPr>
        <p:spPr>
          <a:xfrm>
            <a:off x="914400" y="4724400"/>
            <a:ext cx="266420" cy="276999"/>
          </a:xfrm>
          <a:prstGeom prst="rect">
            <a:avLst/>
          </a:prstGeom>
          <a:noFill/>
        </p:spPr>
        <p:txBody>
          <a:bodyPr wrap="none" rtlCol="0">
            <a:spAutoFit/>
          </a:bodyPr>
          <a:lstStyle/>
          <a:p>
            <a:r>
              <a:rPr lang="en-US" sz="1200" dirty="0" smtClean="0"/>
              <a:t>p</a:t>
            </a:r>
            <a:endParaRPr lang="en-US" sz="1200" dirty="0"/>
          </a:p>
        </p:txBody>
      </p:sp>
      <p:sp>
        <p:nvSpPr>
          <p:cNvPr id="36" name="Oval 35"/>
          <p:cNvSpPr/>
          <p:nvPr/>
        </p:nvSpPr>
        <p:spPr bwMode="auto">
          <a:xfrm>
            <a:off x="990600" y="4953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7" name="TextBox 36"/>
          <p:cNvSpPr txBox="1"/>
          <p:nvPr/>
        </p:nvSpPr>
        <p:spPr>
          <a:xfrm>
            <a:off x="990600" y="4876800"/>
            <a:ext cx="266420" cy="276999"/>
          </a:xfrm>
          <a:prstGeom prst="rect">
            <a:avLst/>
          </a:prstGeom>
          <a:noFill/>
        </p:spPr>
        <p:txBody>
          <a:bodyPr wrap="none" rtlCol="0">
            <a:spAutoFit/>
          </a:bodyPr>
          <a:lstStyle/>
          <a:p>
            <a:r>
              <a:rPr lang="en-US" sz="1200" dirty="0" smtClean="0"/>
              <a:t>p</a:t>
            </a:r>
            <a:endParaRPr lang="en-US" sz="1200" dirty="0"/>
          </a:p>
        </p:txBody>
      </p:sp>
      <p:sp>
        <p:nvSpPr>
          <p:cNvPr id="40" name="Oval 39"/>
          <p:cNvSpPr/>
          <p:nvPr/>
        </p:nvSpPr>
        <p:spPr bwMode="auto">
          <a:xfrm>
            <a:off x="1219200" y="4572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1" name="TextBox 40"/>
          <p:cNvSpPr txBox="1"/>
          <p:nvPr/>
        </p:nvSpPr>
        <p:spPr>
          <a:xfrm>
            <a:off x="1219200" y="4495800"/>
            <a:ext cx="266420" cy="276999"/>
          </a:xfrm>
          <a:prstGeom prst="rect">
            <a:avLst/>
          </a:prstGeom>
          <a:noFill/>
        </p:spPr>
        <p:txBody>
          <a:bodyPr wrap="none" rtlCol="0">
            <a:spAutoFit/>
          </a:bodyPr>
          <a:lstStyle/>
          <a:p>
            <a:r>
              <a:rPr lang="en-US" sz="1200" dirty="0" smtClean="0"/>
              <a:t>p</a:t>
            </a:r>
            <a:endParaRPr lang="en-US" sz="1200" dirty="0"/>
          </a:p>
        </p:txBody>
      </p:sp>
      <p:sp>
        <p:nvSpPr>
          <p:cNvPr id="47" name="Oval 46"/>
          <p:cNvSpPr/>
          <p:nvPr/>
        </p:nvSpPr>
        <p:spPr bwMode="auto">
          <a:xfrm>
            <a:off x="1295400" y="4724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48" name="TextBox 47"/>
          <p:cNvSpPr txBox="1"/>
          <p:nvPr/>
        </p:nvSpPr>
        <p:spPr>
          <a:xfrm>
            <a:off x="1295400" y="4648200"/>
            <a:ext cx="266420" cy="276999"/>
          </a:xfrm>
          <a:prstGeom prst="rect">
            <a:avLst/>
          </a:prstGeom>
          <a:noFill/>
        </p:spPr>
        <p:txBody>
          <a:bodyPr wrap="none" rtlCol="0">
            <a:spAutoFit/>
          </a:bodyPr>
          <a:lstStyle/>
          <a:p>
            <a:r>
              <a:rPr lang="en-US" sz="1200" dirty="0" smtClean="0"/>
              <a:t>n</a:t>
            </a:r>
            <a:endParaRPr lang="en-US" sz="1200" dirty="0"/>
          </a:p>
        </p:txBody>
      </p:sp>
      <p:sp>
        <p:nvSpPr>
          <p:cNvPr id="49" name="Oval 48"/>
          <p:cNvSpPr/>
          <p:nvPr/>
        </p:nvSpPr>
        <p:spPr bwMode="auto">
          <a:xfrm>
            <a:off x="914400" y="4572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0" name="TextBox 49"/>
          <p:cNvSpPr txBox="1"/>
          <p:nvPr/>
        </p:nvSpPr>
        <p:spPr>
          <a:xfrm>
            <a:off x="914400" y="4495800"/>
            <a:ext cx="266420" cy="276999"/>
          </a:xfrm>
          <a:prstGeom prst="rect">
            <a:avLst/>
          </a:prstGeom>
          <a:noFill/>
        </p:spPr>
        <p:txBody>
          <a:bodyPr wrap="none" rtlCol="0">
            <a:spAutoFit/>
          </a:bodyPr>
          <a:lstStyle/>
          <a:p>
            <a:r>
              <a:rPr lang="en-US" sz="1200" dirty="0" smtClean="0"/>
              <a:t>n</a:t>
            </a:r>
            <a:endParaRPr lang="en-US" sz="1200" dirty="0"/>
          </a:p>
        </p:txBody>
      </p:sp>
      <p:sp>
        <p:nvSpPr>
          <p:cNvPr id="53" name="Oval 52"/>
          <p:cNvSpPr/>
          <p:nvPr/>
        </p:nvSpPr>
        <p:spPr bwMode="auto">
          <a:xfrm>
            <a:off x="1143000" y="4572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4" name="TextBox 53"/>
          <p:cNvSpPr txBox="1"/>
          <p:nvPr/>
        </p:nvSpPr>
        <p:spPr>
          <a:xfrm>
            <a:off x="1143000" y="4495800"/>
            <a:ext cx="266420" cy="276999"/>
          </a:xfrm>
          <a:prstGeom prst="rect">
            <a:avLst/>
          </a:prstGeom>
          <a:noFill/>
        </p:spPr>
        <p:txBody>
          <a:bodyPr wrap="none" rtlCol="0">
            <a:spAutoFit/>
          </a:bodyPr>
          <a:lstStyle/>
          <a:p>
            <a:r>
              <a:rPr lang="en-US" sz="1200" dirty="0" smtClean="0"/>
              <a:t>n</a:t>
            </a:r>
            <a:endParaRPr lang="en-US" sz="1200" dirty="0"/>
          </a:p>
        </p:txBody>
      </p:sp>
      <p:sp>
        <p:nvSpPr>
          <p:cNvPr id="55" name="Oval 54"/>
          <p:cNvSpPr/>
          <p:nvPr/>
        </p:nvSpPr>
        <p:spPr bwMode="auto">
          <a:xfrm>
            <a:off x="1371600" y="4953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6" name="TextBox 55"/>
          <p:cNvSpPr txBox="1"/>
          <p:nvPr/>
        </p:nvSpPr>
        <p:spPr>
          <a:xfrm>
            <a:off x="1371600" y="4876800"/>
            <a:ext cx="266420" cy="276999"/>
          </a:xfrm>
          <a:prstGeom prst="rect">
            <a:avLst/>
          </a:prstGeom>
          <a:noFill/>
        </p:spPr>
        <p:txBody>
          <a:bodyPr wrap="none" rtlCol="0">
            <a:spAutoFit/>
          </a:bodyPr>
          <a:lstStyle/>
          <a:p>
            <a:r>
              <a:rPr lang="en-US" sz="1200" dirty="0" smtClean="0"/>
              <a:t>n</a:t>
            </a:r>
            <a:endParaRPr lang="en-US" sz="1200" dirty="0"/>
          </a:p>
        </p:txBody>
      </p:sp>
      <p:sp>
        <p:nvSpPr>
          <p:cNvPr id="57" name="Oval 56"/>
          <p:cNvSpPr/>
          <p:nvPr/>
        </p:nvSpPr>
        <p:spPr bwMode="auto">
          <a:xfrm>
            <a:off x="1066800" y="4876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8" name="TextBox 57"/>
          <p:cNvSpPr txBox="1"/>
          <p:nvPr/>
        </p:nvSpPr>
        <p:spPr>
          <a:xfrm>
            <a:off x="1066800" y="4800600"/>
            <a:ext cx="266420" cy="276999"/>
          </a:xfrm>
          <a:prstGeom prst="rect">
            <a:avLst/>
          </a:prstGeom>
          <a:noFill/>
        </p:spPr>
        <p:txBody>
          <a:bodyPr wrap="none" rtlCol="0">
            <a:spAutoFit/>
          </a:bodyPr>
          <a:lstStyle/>
          <a:p>
            <a:r>
              <a:rPr lang="en-US" sz="1200" dirty="0" smtClean="0"/>
              <a:t>n</a:t>
            </a:r>
            <a:endParaRPr lang="en-US" sz="1200" dirty="0"/>
          </a:p>
        </p:txBody>
      </p:sp>
      <p:sp>
        <p:nvSpPr>
          <p:cNvPr id="68" name="Oval 67"/>
          <p:cNvSpPr/>
          <p:nvPr/>
        </p:nvSpPr>
        <p:spPr bwMode="auto">
          <a:xfrm>
            <a:off x="990600" y="5943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0" name="Oval 69"/>
          <p:cNvSpPr/>
          <p:nvPr/>
        </p:nvSpPr>
        <p:spPr bwMode="auto">
          <a:xfrm>
            <a:off x="914400" y="5867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3" name="TextBox 62"/>
          <p:cNvSpPr txBox="1"/>
          <p:nvPr/>
        </p:nvSpPr>
        <p:spPr>
          <a:xfrm>
            <a:off x="914400" y="5867400"/>
            <a:ext cx="266420" cy="276999"/>
          </a:xfrm>
          <a:prstGeom prst="rect">
            <a:avLst/>
          </a:prstGeom>
          <a:noFill/>
        </p:spPr>
        <p:txBody>
          <a:bodyPr wrap="none" rtlCol="0">
            <a:spAutoFit/>
          </a:bodyPr>
          <a:lstStyle/>
          <a:p>
            <a:r>
              <a:rPr lang="en-US" sz="1200" dirty="0" smtClean="0"/>
              <a:t>n</a:t>
            </a:r>
            <a:endParaRPr lang="en-US" sz="1200" dirty="0"/>
          </a:p>
        </p:txBody>
      </p:sp>
      <p:sp>
        <p:nvSpPr>
          <p:cNvPr id="79" name="Oval 78"/>
          <p:cNvSpPr/>
          <p:nvPr/>
        </p:nvSpPr>
        <p:spPr bwMode="auto">
          <a:xfrm>
            <a:off x="838200" y="3429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0" name="TextBox 79"/>
          <p:cNvSpPr txBox="1"/>
          <p:nvPr/>
        </p:nvSpPr>
        <p:spPr>
          <a:xfrm>
            <a:off x="838200" y="3352800"/>
            <a:ext cx="266420" cy="276999"/>
          </a:xfrm>
          <a:prstGeom prst="rect">
            <a:avLst/>
          </a:prstGeom>
          <a:noFill/>
        </p:spPr>
        <p:txBody>
          <a:bodyPr wrap="none" rtlCol="0">
            <a:spAutoFit/>
          </a:bodyPr>
          <a:lstStyle/>
          <a:p>
            <a:r>
              <a:rPr lang="en-US" sz="1200" dirty="0" smtClean="0"/>
              <a:t>n</a:t>
            </a:r>
            <a:endParaRPr lang="en-US" sz="1200" dirty="0"/>
          </a:p>
        </p:txBody>
      </p:sp>
      <p:sp>
        <p:nvSpPr>
          <p:cNvPr id="81" name="Oval 80"/>
          <p:cNvSpPr/>
          <p:nvPr/>
        </p:nvSpPr>
        <p:spPr bwMode="auto">
          <a:xfrm>
            <a:off x="1143000" y="3581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2" name="TextBox 81"/>
          <p:cNvSpPr txBox="1"/>
          <p:nvPr/>
        </p:nvSpPr>
        <p:spPr>
          <a:xfrm>
            <a:off x="1143000" y="3505200"/>
            <a:ext cx="266420" cy="276999"/>
          </a:xfrm>
          <a:prstGeom prst="rect">
            <a:avLst/>
          </a:prstGeom>
          <a:noFill/>
        </p:spPr>
        <p:txBody>
          <a:bodyPr wrap="none" rtlCol="0">
            <a:spAutoFit/>
          </a:bodyPr>
          <a:lstStyle/>
          <a:p>
            <a:r>
              <a:rPr lang="en-US" sz="1200" dirty="0" smtClean="0"/>
              <a:t>n</a:t>
            </a:r>
            <a:endParaRPr lang="en-US" sz="1200" dirty="0"/>
          </a:p>
        </p:txBody>
      </p:sp>
      <p:sp>
        <p:nvSpPr>
          <p:cNvPr id="83" name="Oval 82"/>
          <p:cNvSpPr/>
          <p:nvPr/>
        </p:nvSpPr>
        <p:spPr bwMode="auto">
          <a:xfrm>
            <a:off x="1371600" y="3048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4" name="TextBox 83"/>
          <p:cNvSpPr txBox="1"/>
          <p:nvPr/>
        </p:nvSpPr>
        <p:spPr>
          <a:xfrm>
            <a:off x="1371600" y="2971800"/>
            <a:ext cx="266420" cy="276999"/>
          </a:xfrm>
          <a:prstGeom prst="rect">
            <a:avLst/>
          </a:prstGeom>
          <a:noFill/>
        </p:spPr>
        <p:txBody>
          <a:bodyPr wrap="none" rtlCol="0">
            <a:spAutoFit/>
          </a:bodyPr>
          <a:lstStyle/>
          <a:p>
            <a:r>
              <a:rPr lang="en-US" sz="1200" dirty="0" smtClean="0"/>
              <a:t>n</a:t>
            </a:r>
            <a:endParaRPr lang="en-US" sz="1200" dirty="0"/>
          </a:p>
        </p:txBody>
      </p:sp>
      <p:sp>
        <p:nvSpPr>
          <p:cNvPr id="85" name="Oval 84"/>
          <p:cNvSpPr/>
          <p:nvPr/>
        </p:nvSpPr>
        <p:spPr bwMode="auto">
          <a:xfrm>
            <a:off x="914400" y="3124200"/>
            <a:ext cx="259824"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6" name="Oval 85"/>
          <p:cNvSpPr/>
          <p:nvPr/>
        </p:nvSpPr>
        <p:spPr bwMode="auto">
          <a:xfrm>
            <a:off x="1371600" y="3124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87" name="TextBox 86"/>
          <p:cNvSpPr txBox="1"/>
          <p:nvPr/>
        </p:nvSpPr>
        <p:spPr>
          <a:xfrm>
            <a:off x="883176" y="3048000"/>
            <a:ext cx="266420" cy="276999"/>
          </a:xfrm>
          <a:prstGeom prst="rect">
            <a:avLst/>
          </a:prstGeom>
          <a:noFill/>
        </p:spPr>
        <p:txBody>
          <a:bodyPr wrap="none" rtlCol="0">
            <a:spAutoFit/>
          </a:bodyPr>
          <a:lstStyle/>
          <a:p>
            <a:r>
              <a:rPr lang="en-US" sz="1200" dirty="0" smtClean="0"/>
              <a:t>p</a:t>
            </a:r>
            <a:endParaRPr lang="en-US" sz="1200" dirty="0"/>
          </a:p>
        </p:txBody>
      </p:sp>
      <p:sp>
        <p:nvSpPr>
          <p:cNvPr id="88" name="TextBox 87"/>
          <p:cNvSpPr txBox="1"/>
          <p:nvPr/>
        </p:nvSpPr>
        <p:spPr>
          <a:xfrm>
            <a:off x="1371600" y="3048000"/>
            <a:ext cx="266420" cy="276999"/>
          </a:xfrm>
          <a:prstGeom prst="rect">
            <a:avLst/>
          </a:prstGeom>
          <a:noFill/>
        </p:spPr>
        <p:txBody>
          <a:bodyPr wrap="none" rtlCol="0">
            <a:spAutoFit/>
          </a:bodyPr>
          <a:lstStyle/>
          <a:p>
            <a:r>
              <a:rPr lang="en-US" sz="1200" dirty="0" smtClean="0"/>
              <a:t>p</a:t>
            </a:r>
            <a:endParaRPr lang="en-US" sz="1200" dirty="0"/>
          </a:p>
        </p:txBody>
      </p:sp>
      <p:sp>
        <p:nvSpPr>
          <p:cNvPr id="89" name="Oval 88"/>
          <p:cNvSpPr/>
          <p:nvPr/>
        </p:nvSpPr>
        <p:spPr bwMode="auto">
          <a:xfrm>
            <a:off x="1066800" y="3276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0" name="TextBox 89"/>
          <p:cNvSpPr txBox="1"/>
          <p:nvPr/>
        </p:nvSpPr>
        <p:spPr>
          <a:xfrm>
            <a:off x="1066800" y="3200400"/>
            <a:ext cx="266420" cy="276999"/>
          </a:xfrm>
          <a:prstGeom prst="rect">
            <a:avLst/>
          </a:prstGeom>
          <a:noFill/>
        </p:spPr>
        <p:txBody>
          <a:bodyPr wrap="none" rtlCol="0">
            <a:spAutoFit/>
          </a:bodyPr>
          <a:lstStyle/>
          <a:p>
            <a:r>
              <a:rPr lang="en-US" sz="1200" dirty="0" smtClean="0"/>
              <a:t>p</a:t>
            </a:r>
            <a:endParaRPr lang="en-US" sz="1200" dirty="0"/>
          </a:p>
        </p:txBody>
      </p:sp>
      <p:sp>
        <p:nvSpPr>
          <p:cNvPr id="91" name="Oval 90"/>
          <p:cNvSpPr/>
          <p:nvPr/>
        </p:nvSpPr>
        <p:spPr bwMode="auto">
          <a:xfrm>
            <a:off x="1066800" y="3048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2" name="TextBox 91"/>
          <p:cNvSpPr txBox="1"/>
          <p:nvPr/>
        </p:nvSpPr>
        <p:spPr>
          <a:xfrm>
            <a:off x="1066800" y="2971800"/>
            <a:ext cx="266420" cy="276999"/>
          </a:xfrm>
          <a:prstGeom prst="rect">
            <a:avLst/>
          </a:prstGeom>
          <a:noFill/>
        </p:spPr>
        <p:txBody>
          <a:bodyPr wrap="none" rtlCol="0">
            <a:spAutoFit/>
          </a:bodyPr>
          <a:lstStyle/>
          <a:p>
            <a:r>
              <a:rPr lang="en-US" sz="1200" dirty="0" smtClean="0"/>
              <a:t>p</a:t>
            </a:r>
            <a:endParaRPr lang="en-US" sz="1200" dirty="0"/>
          </a:p>
        </p:txBody>
      </p:sp>
      <p:sp>
        <p:nvSpPr>
          <p:cNvPr id="93" name="Oval 92"/>
          <p:cNvSpPr/>
          <p:nvPr/>
        </p:nvSpPr>
        <p:spPr bwMode="auto">
          <a:xfrm>
            <a:off x="1219200" y="3200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4" name="TextBox 93"/>
          <p:cNvSpPr txBox="1"/>
          <p:nvPr/>
        </p:nvSpPr>
        <p:spPr>
          <a:xfrm>
            <a:off x="1219200" y="3124200"/>
            <a:ext cx="266420" cy="276999"/>
          </a:xfrm>
          <a:prstGeom prst="rect">
            <a:avLst/>
          </a:prstGeom>
          <a:noFill/>
        </p:spPr>
        <p:txBody>
          <a:bodyPr wrap="none" rtlCol="0">
            <a:spAutoFit/>
          </a:bodyPr>
          <a:lstStyle/>
          <a:p>
            <a:r>
              <a:rPr lang="en-US" sz="1200" dirty="0" smtClean="0"/>
              <a:t>p</a:t>
            </a:r>
            <a:endParaRPr lang="en-US" sz="1200" dirty="0"/>
          </a:p>
        </p:txBody>
      </p:sp>
      <p:sp>
        <p:nvSpPr>
          <p:cNvPr id="95" name="Oval 94"/>
          <p:cNvSpPr/>
          <p:nvPr/>
        </p:nvSpPr>
        <p:spPr bwMode="auto">
          <a:xfrm>
            <a:off x="1371600" y="33528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6" name="TextBox 95"/>
          <p:cNvSpPr txBox="1"/>
          <p:nvPr/>
        </p:nvSpPr>
        <p:spPr>
          <a:xfrm>
            <a:off x="1371600" y="3276600"/>
            <a:ext cx="266420" cy="276999"/>
          </a:xfrm>
          <a:prstGeom prst="rect">
            <a:avLst/>
          </a:prstGeom>
          <a:noFill/>
        </p:spPr>
        <p:txBody>
          <a:bodyPr wrap="none" rtlCol="0">
            <a:spAutoFit/>
          </a:bodyPr>
          <a:lstStyle/>
          <a:p>
            <a:r>
              <a:rPr lang="en-US" sz="1200" dirty="0" smtClean="0"/>
              <a:t>p</a:t>
            </a:r>
            <a:endParaRPr lang="en-US" sz="1200" dirty="0"/>
          </a:p>
        </p:txBody>
      </p:sp>
      <p:sp>
        <p:nvSpPr>
          <p:cNvPr id="97" name="Oval 96"/>
          <p:cNvSpPr/>
          <p:nvPr/>
        </p:nvSpPr>
        <p:spPr bwMode="auto">
          <a:xfrm>
            <a:off x="1219200" y="3429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8" name="TextBox 97"/>
          <p:cNvSpPr txBox="1"/>
          <p:nvPr/>
        </p:nvSpPr>
        <p:spPr>
          <a:xfrm>
            <a:off x="1219200" y="3352800"/>
            <a:ext cx="266420" cy="276999"/>
          </a:xfrm>
          <a:prstGeom prst="rect">
            <a:avLst/>
          </a:prstGeom>
          <a:noFill/>
        </p:spPr>
        <p:txBody>
          <a:bodyPr wrap="none" rtlCol="0">
            <a:spAutoFit/>
          </a:bodyPr>
          <a:lstStyle/>
          <a:p>
            <a:r>
              <a:rPr lang="en-US" sz="1200" dirty="0" smtClean="0"/>
              <a:t>p</a:t>
            </a:r>
            <a:endParaRPr lang="en-US" sz="1200" dirty="0"/>
          </a:p>
        </p:txBody>
      </p:sp>
      <p:sp>
        <p:nvSpPr>
          <p:cNvPr id="99" name="Oval 98"/>
          <p:cNvSpPr/>
          <p:nvPr/>
        </p:nvSpPr>
        <p:spPr bwMode="auto">
          <a:xfrm>
            <a:off x="914400" y="3276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0" name="TextBox 99"/>
          <p:cNvSpPr txBox="1"/>
          <p:nvPr/>
        </p:nvSpPr>
        <p:spPr>
          <a:xfrm>
            <a:off x="914400" y="3200400"/>
            <a:ext cx="266420" cy="276999"/>
          </a:xfrm>
          <a:prstGeom prst="rect">
            <a:avLst/>
          </a:prstGeom>
          <a:noFill/>
        </p:spPr>
        <p:txBody>
          <a:bodyPr wrap="none" rtlCol="0">
            <a:spAutoFit/>
          </a:bodyPr>
          <a:lstStyle/>
          <a:p>
            <a:r>
              <a:rPr lang="en-US" sz="1200" dirty="0" smtClean="0"/>
              <a:t>p</a:t>
            </a:r>
            <a:endParaRPr lang="en-US" sz="1200" dirty="0"/>
          </a:p>
        </p:txBody>
      </p:sp>
      <p:sp>
        <p:nvSpPr>
          <p:cNvPr id="101" name="Oval 100"/>
          <p:cNvSpPr/>
          <p:nvPr/>
        </p:nvSpPr>
        <p:spPr bwMode="auto">
          <a:xfrm>
            <a:off x="990600" y="3429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2" name="TextBox 101"/>
          <p:cNvSpPr txBox="1"/>
          <p:nvPr/>
        </p:nvSpPr>
        <p:spPr>
          <a:xfrm>
            <a:off x="990600" y="3352800"/>
            <a:ext cx="266420" cy="276999"/>
          </a:xfrm>
          <a:prstGeom prst="rect">
            <a:avLst/>
          </a:prstGeom>
          <a:noFill/>
        </p:spPr>
        <p:txBody>
          <a:bodyPr wrap="none" rtlCol="0">
            <a:spAutoFit/>
          </a:bodyPr>
          <a:lstStyle/>
          <a:p>
            <a:r>
              <a:rPr lang="en-US" sz="1200" dirty="0" smtClean="0"/>
              <a:t>p</a:t>
            </a:r>
            <a:endParaRPr lang="en-US" sz="1200" dirty="0"/>
          </a:p>
        </p:txBody>
      </p:sp>
      <p:sp>
        <p:nvSpPr>
          <p:cNvPr id="103" name="Oval 102"/>
          <p:cNvSpPr/>
          <p:nvPr/>
        </p:nvSpPr>
        <p:spPr bwMode="auto">
          <a:xfrm>
            <a:off x="1219200" y="3048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4" name="TextBox 103"/>
          <p:cNvSpPr txBox="1"/>
          <p:nvPr/>
        </p:nvSpPr>
        <p:spPr>
          <a:xfrm>
            <a:off x="1219200" y="2971800"/>
            <a:ext cx="266420" cy="276999"/>
          </a:xfrm>
          <a:prstGeom prst="rect">
            <a:avLst/>
          </a:prstGeom>
          <a:noFill/>
        </p:spPr>
        <p:txBody>
          <a:bodyPr wrap="none" rtlCol="0">
            <a:spAutoFit/>
          </a:bodyPr>
          <a:lstStyle/>
          <a:p>
            <a:r>
              <a:rPr lang="en-US" sz="1200" dirty="0" smtClean="0"/>
              <a:t>p</a:t>
            </a:r>
            <a:endParaRPr lang="en-US" sz="1200" dirty="0"/>
          </a:p>
        </p:txBody>
      </p:sp>
      <p:sp>
        <p:nvSpPr>
          <p:cNvPr id="105" name="Oval 104"/>
          <p:cNvSpPr/>
          <p:nvPr/>
        </p:nvSpPr>
        <p:spPr bwMode="auto">
          <a:xfrm>
            <a:off x="1295400" y="3200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6" name="TextBox 105"/>
          <p:cNvSpPr txBox="1"/>
          <p:nvPr/>
        </p:nvSpPr>
        <p:spPr>
          <a:xfrm>
            <a:off x="1295400" y="3124200"/>
            <a:ext cx="266420" cy="276999"/>
          </a:xfrm>
          <a:prstGeom prst="rect">
            <a:avLst/>
          </a:prstGeom>
          <a:noFill/>
        </p:spPr>
        <p:txBody>
          <a:bodyPr wrap="none" rtlCol="0">
            <a:spAutoFit/>
          </a:bodyPr>
          <a:lstStyle/>
          <a:p>
            <a:r>
              <a:rPr lang="en-US" sz="1200" dirty="0" smtClean="0"/>
              <a:t>n</a:t>
            </a:r>
            <a:endParaRPr lang="en-US" sz="1200" dirty="0"/>
          </a:p>
        </p:txBody>
      </p:sp>
      <p:sp>
        <p:nvSpPr>
          <p:cNvPr id="107" name="Oval 106"/>
          <p:cNvSpPr/>
          <p:nvPr/>
        </p:nvSpPr>
        <p:spPr bwMode="auto">
          <a:xfrm>
            <a:off x="914400" y="3048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8" name="TextBox 107"/>
          <p:cNvSpPr txBox="1"/>
          <p:nvPr/>
        </p:nvSpPr>
        <p:spPr>
          <a:xfrm>
            <a:off x="914400" y="2971800"/>
            <a:ext cx="266420" cy="276999"/>
          </a:xfrm>
          <a:prstGeom prst="rect">
            <a:avLst/>
          </a:prstGeom>
          <a:noFill/>
        </p:spPr>
        <p:txBody>
          <a:bodyPr wrap="none" rtlCol="0">
            <a:spAutoFit/>
          </a:bodyPr>
          <a:lstStyle/>
          <a:p>
            <a:r>
              <a:rPr lang="en-US" sz="1200" dirty="0" smtClean="0"/>
              <a:t>n</a:t>
            </a:r>
            <a:endParaRPr lang="en-US" sz="1200" dirty="0"/>
          </a:p>
        </p:txBody>
      </p:sp>
      <p:sp>
        <p:nvSpPr>
          <p:cNvPr id="109" name="Oval 108"/>
          <p:cNvSpPr/>
          <p:nvPr/>
        </p:nvSpPr>
        <p:spPr bwMode="auto">
          <a:xfrm>
            <a:off x="1143000" y="3048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0" name="TextBox 109"/>
          <p:cNvSpPr txBox="1"/>
          <p:nvPr/>
        </p:nvSpPr>
        <p:spPr>
          <a:xfrm>
            <a:off x="1143000" y="2971800"/>
            <a:ext cx="266420" cy="276999"/>
          </a:xfrm>
          <a:prstGeom prst="rect">
            <a:avLst/>
          </a:prstGeom>
          <a:noFill/>
        </p:spPr>
        <p:txBody>
          <a:bodyPr wrap="none" rtlCol="0">
            <a:spAutoFit/>
          </a:bodyPr>
          <a:lstStyle/>
          <a:p>
            <a:r>
              <a:rPr lang="en-US" sz="1200" dirty="0" smtClean="0"/>
              <a:t>n</a:t>
            </a:r>
            <a:endParaRPr lang="en-US" sz="1200" dirty="0"/>
          </a:p>
        </p:txBody>
      </p:sp>
      <p:sp>
        <p:nvSpPr>
          <p:cNvPr id="111" name="Oval 110"/>
          <p:cNvSpPr/>
          <p:nvPr/>
        </p:nvSpPr>
        <p:spPr bwMode="auto">
          <a:xfrm>
            <a:off x="1371600" y="3429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2" name="TextBox 111"/>
          <p:cNvSpPr txBox="1"/>
          <p:nvPr/>
        </p:nvSpPr>
        <p:spPr>
          <a:xfrm>
            <a:off x="1371600" y="3352800"/>
            <a:ext cx="266420" cy="276999"/>
          </a:xfrm>
          <a:prstGeom prst="rect">
            <a:avLst/>
          </a:prstGeom>
          <a:noFill/>
        </p:spPr>
        <p:txBody>
          <a:bodyPr wrap="none" rtlCol="0">
            <a:spAutoFit/>
          </a:bodyPr>
          <a:lstStyle/>
          <a:p>
            <a:r>
              <a:rPr lang="en-US" sz="1200" dirty="0" smtClean="0"/>
              <a:t>n</a:t>
            </a:r>
            <a:endParaRPr lang="en-US" sz="1200" dirty="0"/>
          </a:p>
        </p:txBody>
      </p:sp>
      <p:sp>
        <p:nvSpPr>
          <p:cNvPr id="113" name="Oval 112"/>
          <p:cNvSpPr/>
          <p:nvPr/>
        </p:nvSpPr>
        <p:spPr bwMode="auto">
          <a:xfrm>
            <a:off x="1066800" y="3352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4" name="TextBox 113"/>
          <p:cNvSpPr txBox="1"/>
          <p:nvPr/>
        </p:nvSpPr>
        <p:spPr>
          <a:xfrm>
            <a:off x="1066800" y="3276600"/>
            <a:ext cx="266420" cy="276999"/>
          </a:xfrm>
          <a:prstGeom prst="rect">
            <a:avLst/>
          </a:prstGeom>
          <a:noFill/>
        </p:spPr>
        <p:txBody>
          <a:bodyPr wrap="none" rtlCol="0">
            <a:spAutoFit/>
          </a:bodyPr>
          <a:lstStyle/>
          <a:p>
            <a:r>
              <a:rPr lang="en-US" sz="1200" dirty="0" smtClean="0"/>
              <a:t>n</a:t>
            </a:r>
            <a:endParaRPr lang="en-US" sz="1200" dirty="0"/>
          </a:p>
        </p:txBody>
      </p:sp>
      <p:sp>
        <p:nvSpPr>
          <p:cNvPr id="115" name="Oval 114"/>
          <p:cNvSpPr/>
          <p:nvPr/>
        </p:nvSpPr>
        <p:spPr bwMode="auto">
          <a:xfrm>
            <a:off x="1295400" y="3200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6" name="TextBox 115"/>
          <p:cNvSpPr txBox="1"/>
          <p:nvPr/>
        </p:nvSpPr>
        <p:spPr>
          <a:xfrm>
            <a:off x="1295400" y="3124200"/>
            <a:ext cx="266420" cy="276999"/>
          </a:xfrm>
          <a:prstGeom prst="rect">
            <a:avLst/>
          </a:prstGeom>
          <a:noFill/>
        </p:spPr>
        <p:txBody>
          <a:bodyPr wrap="none" rtlCol="0">
            <a:spAutoFit/>
          </a:bodyPr>
          <a:lstStyle/>
          <a:p>
            <a:r>
              <a:rPr lang="en-US" sz="1200" dirty="0" smtClean="0"/>
              <a:t>n</a:t>
            </a:r>
            <a:endParaRPr lang="en-US" sz="1200" dirty="0"/>
          </a:p>
        </p:txBody>
      </p:sp>
      <p:sp>
        <p:nvSpPr>
          <p:cNvPr id="117" name="Oval 116"/>
          <p:cNvSpPr/>
          <p:nvPr/>
        </p:nvSpPr>
        <p:spPr bwMode="auto">
          <a:xfrm>
            <a:off x="1600200" y="3352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8" name="TextBox 117"/>
          <p:cNvSpPr txBox="1"/>
          <p:nvPr/>
        </p:nvSpPr>
        <p:spPr>
          <a:xfrm>
            <a:off x="1600200" y="3276600"/>
            <a:ext cx="266420" cy="276999"/>
          </a:xfrm>
          <a:prstGeom prst="rect">
            <a:avLst/>
          </a:prstGeom>
          <a:noFill/>
        </p:spPr>
        <p:txBody>
          <a:bodyPr wrap="none" rtlCol="0">
            <a:spAutoFit/>
          </a:bodyPr>
          <a:lstStyle/>
          <a:p>
            <a:r>
              <a:rPr lang="en-US" sz="1200" dirty="0" smtClean="0"/>
              <a:t>n</a:t>
            </a:r>
            <a:endParaRPr lang="en-US" sz="1200" dirty="0"/>
          </a:p>
        </p:txBody>
      </p:sp>
      <p:sp>
        <p:nvSpPr>
          <p:cNvPr id="119" name="Oval 118"/>
          <p:cNvSpPr/>
          <p:nvPr/>
        </p:nvSpPr>
        <p:spPr bwMode="auto">
          <a:xfrm>
            <a:off x="1828800" y="2819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0" name="TextBox 119"/>
          <p:cNvSpPr txBox="1"/>
          <p:nvPr/>
        </p:nvSpPr>
        <p:spPr>
          <a:xfrm>
            <a:off x="1828800" y="2743200"/>
            <a:ext cx="266420" cy="276999"/>
          </a:xfrm>
          <a:prstGeom prst="rect">
            <a:avLst/>
          </a:prstGeom>
          <a:noFill/>
        </p:spPr>
        <p:txBody>
          <a:bodyPr wrap="none" rtlCol="0">
            <a:spAutoFit/>
          </a:bodyPr>
          <a:lstStyle/>
          <a:p>
            <a:r>
              <a:rPr lang="en-US" sz="1200" dirty="0" smtClean="0"/>
              <a:t>n</a:t>
            </a:r>
            <a:endParaRPr lang="en-US" sz="1200" dirty="0"/>
          </a:p>
        </p:txBody>
      </p:sp>
      <p:sp>
        <p:nvSpPr>
          <p:cNvPr id="121" name="Oval 120"/>
          <p:cNvSpPr/>
          <p:nvPr/>
        </p:nvSpPr>
        <p:spPr bwMode="auto">
          <a:xfrm>
            <a:off x="1371600" y="2895600"/>
            <a:ext cx="259824"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2" name="Oval 121"/>
          <p:cNvSpPr/>
          <p:nvPr/>
        </p:nvSpPr>
        <p:spPr bwMode="auto">
          <a:xfrm>
            <a:off x="1828800" y="2895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3" name="TextBox 122"/>
          <p:cNvSpPr txBox="1"/>
          <p:nvPr/>
        </p:nvSpPr>
        <p:spPr>
          <a:xfrm>
            <a:off x="1340376" y="2819400"/>
            <a:ext cx="266420" cy="276999"/>
          </a:xfrm>
          <a:prstGeom prst="rect">
            <a:avLst/>
          </a:prstGeom>
          <a:noFill/>
        </p:spPr>
        <p:txBody>
          <a:bodyPr wrap="none" rtlCol="0">
            <a:spAutoFit/>
          </a:bodyPr>
          <a:lstStyle/>
          <a:p>
            <a:r>
              <a:rPr lang="en-US" sz="1200" dirty="0" smtClean="0"/>
              <a:t>p</a:t>
            </a:r>
            <a:endParaRPr lang="en-US" sz="1200" dirty="0"/>
          </a:p>
        </p:txBody>
      </p:sp>
      <p:sp>
        <p:nvSpPr>
          <p:cNvPr id="124" name="TextBox 123"/>
          <p:cNvSpPr txBox="1"/>
          <p:nvPr/>
        </p:nvSpPr>
        <p:spPr>
          <a:xfrm>
            <a:off x="1828800" y="2819400"/>
            <a:ext cx="266420" cy="276999"/>
          </a:xfrm>
          <a:prstGeom prst="rect">
            <a:avLst/>
          </a:prstGeom>
          <a:noFill/>
        </p:spPr>
        <p:txBody>
          <a:bodyPr wrap="none" rtlCol="0">
            <a:spAutoFit/>
          </a:bodyPr>
          <a:lstStyle/>
          <a:p>
            <a:r>
              <a:rPr lang="en-US" sz="1200" dirty="0" smtClean="0"/>
              <a:t>p</a:t>
            </a:r>
            <a:endParaRPr lang="en-US" sz="1200" dirty="0"/>
          </a:p>
        </p:txBody>
      </p:sp>
      <p:sp>
        <p:nvSpPr>
          <p:cNvPr id="125" name="Oval 124"/>
          <p:cNvSpPr/>
          <p:nvPr/>
        </p:nvSpPr>
        <p:spPr bwMode="auto">
          <a:xfrm>
            <a:off x="1524000" y="3048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6" name="TextBox 125"/>
          <p:cNvSpPr txBox="1"/>
          <p:nvPr/>
        </p:nvSpPr>
        <p:spPr>
          <a:xfrm>
            <a:off x="1524000" y="2971800"/>
            <a:ext cx="266420" cy="276999"/>
          </a:xfrm>
          <a:prstGeom prst="rect">
            <a:avLst/>
          </a:prstGeom>
          <a:noFill/>
        </p:spPr>
        <p:txBody>
          <a:bodyPr wrap="none" rtlCol="0">
            <a:spAutoFit/>
          </a:bodyPr>
          <a:lstStyle/>
          <a:p>
            <a:r>
              <a:rPr lang="en-US" sz="1200" dirty="0" smtClean="0"/>
              <a:t>p</a:t>
            </a:r>
            <a:endParaRPr lang="en-US" sz="1200" dirty="0"/>
          </a:p>
        </p:txBody>
      </p:sp>
      <p:sp>
        <p:nvSpPr>
          <p:cNvPr id="127" name="Oval 126"/>
          <p:cNvSpPr/>
          <p:nvPr/>
        </p:nvSpPr>
        <p:spPr bwMode="auto">
          <a:xfrm>
            <a:off x="1524000" y="2819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8" name="TextBox 127"/>
          <p:cNvSpPr txBox="1"/>
          <p:nvPr/>
        </p:nvSpPr>
        <p:spPr>
          <a:xfrm>
            <a:off x="1524000" y="2743200"/>
            <a:ext cx="266420" cy="276999"/>
          </a:xfrm>
          <a:prstGeom prst="rect">
            <a:avLst/>
          </a:prstGeom>
          <a:noFill/>
        </p:spPr>
        <p:txBody>
          <a:bodyPr wrap="none" rtlCol="0">
            <a:spAutoFit/>
          </a:bodyPr>
          <a:lstStyle/>
          <a:p>
            <a:r>
              <a:rPr lang="en-US" sz="1200" dirty="0" smtClean="0"/>
              <a:t>p</a:t>
            </a:r>
            <a:endParaRPr lang="en-US" sz="1200" dirty="0"/>
          </a:p>
        </p:txBody>
      </p:sp>
      <p:sp>
        <p:nvSpPr>
          <p:cNvPr id="129" name="Oval 128"/>
          <p:cNvSpPr/>
          <p:nvPr/>
        </p:nvSpPr>
        <p:spPr bwMode="auto">
          <a:xfrm>
            <a:off x="1676400" y="29718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0" name="TextBox 129"/>
          <p:cNvSpPr txBox="1"/>
          <p:nvPr/>
        </p:nvSpPr>
        <p:spPr>
          <a:xfrm>
            <a:off x="1676400" y="2895600"/>
            <a:ext cx="266420" cy="276999"/>
          </a:xfrm>
          <a:prstGeom prst="rect">
            <a:avLst/>
          </a:prstGeom>
          <a:noFill/>
        </p:spPr>
        <p:txBody>
          <a:bodyPr wrap="none" rtlCol="0">
            <a:spAutoFit/>
          </a:bodyPr>
          <a:lstStyle/>
          <a:p>
            <a:r>
              <a:rPr lang="en-US" sz="1200" dirty="0" smtClean="0"/>
              <a:t>p</a:t>
            </a:r>
            <a:endParaRPr lang="en-US" sz="1200" dirty="0"/>
          </a:p>
        </p:txBody>
      </p:sp>
      <p:sp>
        <p:nvSpPr>
          <p:cNvPr id="131" name="Oval 130"/>
          <p:cNvSpPr/>
          <p:nvPr/>
        </p:nvSpPr>
        <p:spPr bwMode="auto">
          <a:xfrm>
            <a:off x="1828800" y="3124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2" name="TextBox 131"/>
          <p:cNvSpPr txBox="1"/>
          <p:nvPr/>
        </p:nvSpPr>
        <p:spPr>
          <a:xfrm>
            <a:off x="1828800" y="3048000"/>
            <a:ext cx="266420" cy="276999"/>
          </a:xfrm>
          <a:prstGeom prst="rect">
            <a:avLst/>
          </a:prstGeom>
          <a:noFill/>
        </p:spPr>
        <p:txBody>
          <a:bodyPr wrap="none" rtlCol="0">
            <a:spAutoFit/>
          </a:bodyPr>
          <a:lstStyle/>
          <a:p>
            <a:r>
              <a:rPr lang="en-US" sz="1200" dirty="0" smtClean="0"/>
              <a:t>p</a:t>
            </a:r>
            <a:endParaRPr lang="en-US" sz="1200" dirty="0"/>
          </a:p>
        </p:txBody>
      </p:sp>
      <p:sp>
        <p:nvSpPr>
          <p:cNvPr id="133" name="Oval 132"/>
          <p:cNvSpPr/>
          <p:nvPr/>
        </p:nvSpPr>
        <p:spPr bwMode="auto">
          <a:xfrm>
            <a:off x="1676400" y="3200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4" name="TextBox 133"/>
          <p:cNvSpPr txBox="1"/>
          <p:nvPr/>
        </p:nvSpPr>
        <p:spPr>
          <a:xfrm>
            <a:off x="1676400" y="3124200"/>
            <a:ext cx="266420" cy="276999"/>
          </a:xfrm>
          <a:prstGeom prst="rect">
            <a:avLst/>
          </a:prstGeom>
          <a:noFill/>
        </p:spPr>
        <p:txBody>
          <a:bodyPr wrap="none" rtlCol="0">
            <a:spAutoFit/>
          </a:bodyPr>
          <a:lstStyle/>
          <a:p>
            <a:r>
              <a:rPr lang="en-US" sz="1200" dirty="0" smtClean="0"/>
              <a:t>p</a:t>
            </a:r>
            <a:endParaRPr lang="en-US" sz="1200" dirty="0"/>
          </a:p>
        </p:txBody>
      </p:sp>
      <p:sp>
        <p:nvSpPr>
          <p:cNvPr id="135" name="Oval 134"/>
          <p:cNvSpPr/>
          <p:nvPr/>
        </p:nvSpPr>
        <p:spPr bwMode="auto">
          <a:xfrm>
            <a:off x="1371600" y="3048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6" name="TextBox 135"/>
          <p:cNvSpPr txBox="1"/>
          <p:nvPr/>
        </p:nvSpPr>
        <p:spPr>
          <a:xfrm>
            <a:off x="1371600" y="2971800"/>
            <a:ext cx="266420" cy="276999"/>
          </a:xfrm>
          <a:prstGeom prst="rect">
            <a:avLst/>
          </a:prstGeom>
          <a:noFill/>
        </p:spPr>
        <p:txBody>
          <a:bodyPr wrap="none" rtlCol="0">
            <a:spAutoFit/>
          </a:bodyPr>
          <a:lstStyle/>
          <a:p>
            <a:r>
              <a:rPr lang="en-US" sz="1200" dirty="0" smtClean="0"/>
              <a:t>p</a:t>
            </a:r>
            <a:endParaRPr lang="en-US" sz="1200" dirty="0"/>
          </a:p>
        </p:txBody>
      </p:sp>
      <p:sp>
        <p:nvSpPr>
          <p:cNvPr id="137" name="Oval 136"/>
          <p:cNvSpPr/>
          <p:nvPr/>
        </p:nvSpPr>
        <p:spPr bwMode="auto">
          <a:xfrm>
            <a:off x="1447800" y="3200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8" name="TextBox 137"/>
          <p:cNvSpPr txBox="1"/>
          <p:nvPr/>
        </p:nvSpPr>
        <p:spPr>
          <a:xfrm>
            <a:off x="1447800" y="3124200"/>
            <a:ext cx="266420" cy="276999"/>
          </a:xfrm>
          <a:prstGeom prst="rect">
            <a:avLst/>
          </a:prstGeom>
          <a:noFill/>
        </p:spPr>
        <p:txBody>
          <a:bodyPr wrap="none" rtlCol="0">
            <a:spAutoFit/>
          </a:bodyPr>
          <a:lstStyle/>
          <a:p>
            <a:r>
              <a:rPr lang="en-US" sz="1200" dirty="0" smtClean="0"/>
              <a:t>p</a:t>
            </a:r>
            <a:endParaRPr lang="en-US" sz="1200" dirty="0"/>
          </a:p>
        </p:txBody>
      </p:sp>
      <p:sp>
        <p:nvSpPr>
          <p:cNvPr id="139" name="Oval 138"/>
          <p:cNvSpPr/>
          <p:nvPr/>
        </p:nvSpPr>
        <p:spPr bwMode="auto">
          <a:xfrm>
            <a:off x="1676400" y="2819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0" name="TextBox 139"/>
          <p:cNvSpPr txBox="1"/>
          <p:nvPr/>
        </p:nvSpPr>
        <p:spPr>
          <a:xfrm>
            <a:off x="1676400" y="2743200"/>
            <a:ext cx="266420" cy="276999"/>
          </a:xfrm>
          <a:prstGeom prst="rect">
            <a:avLst/>
          </a:prstGeom>
          <a:noFill/>
        </p:spPr>
        <p:txBody>
          <a:bodyPr wrap="none" rtlCol="0">
            <a:spAutoFit/>
          </a:bodyPr>
          <a:lstStyle/>
          <a:p>
            <a:r>
              <a:rPr lang="en-US" sz="1200" dirty="0" smtClean="0"/>
              <a:t>p</a:t>
            </a:r>
            <a:endParaRPr lang="en-US" sz="1200" dirty="0"/>
          </a:p>
        </p:txBody>
      </p:sp>
      <p:sp>
        <p:nvSpPr>
          <p:cNvPr id="141" name="Oval 140"/>
          <p:cNvSpPr/>
          <p:nvPr/>
        </p:nvSpPr>
        <p:spPr bwMode="auto">
          <a:xfrm>
            <a:off x="1752600" y="2971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2" name="TextBox 141"/>
          <p:cNvSpPr txBox="1"/>
          <p:nvPr/>
        </p:nvSpPr>
        <p:spPr>
          <a:xfrm>
            <a:off x="1752600" y="2895600"/>
            <a:ext cx="266420" cy="276999"/>
          </a:xfrm>
          <a:prstGeom prst="rect">
            <a:avLst/>
          </a:prstGeom>
          <a:noFill/>
        </p:spPr>
        <p:txBody>
          <a:bodyPr wrap="none" rtlCol="0">
            <a:spAutoFit/>
          </a:bodyPr>
          <a:lstStyle/>
          <a:p>
            <a:r>
              <a:rPr lang="en-US" sz="1200" dirty="0" smtClean="0"/>
              <a:t>n</a:t>
            </a:r>
            <a:endParaRPr lang="en-US" sz="1200" dirty="0"/>
          </a:p>
        </p:txBody>
      </p:sp>
      <p:sp>
        <p:nvSpPr>
          <p:cNvPr id="143" name="Oval 142"/>
          <p:cNvSpPr/>
          <p:nvPr/>
        </p:nvSpPr>
        <p:spPr bwMode="auto">
          <a:xfrm>
            <a:off x="1371600" y="2819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4" name="TextBox 143"/>
          <p:cNvSpPr txBox="1"/>
          <p:nvPr/>
        </p:nvSpPr>
        <p:spPr>
          <a:xfrm>
            <a:off x="1371600" y="2743200"/>
            <a:ext cx="266420" cy="276999"/>
          </a:xfrm>
          <a:prstGeom prst="rect">
            <a:avLst/>
          </a:prstGeom>
          <a:noFill/>
        </p:spPr>
        <p:txBody>
          <a:bodyPr wrap="none" rtlCol="0">
            <a:spAutoFit/>
          </a:bodyPr>
          <a:lstStyle/>
          <a:p>
            <a:r>
              <a:rPr lang="en-US" sz="1200" dirty="0" smtClean="0"/>
              <a:t>n</a:t>
            </a:r>
            <a:endParaRPr lang="en-US" sz="1200" dirty="0"/>
          </a:p>
        </p:txBody>
      </p:sp>
      <p:sp>
        <p:nvSpPr>
          <p:cNvPr id="145" name="Oval 144"/>
          <p:cNvSpPr/>
          <p:nvPr/>
        </p:nvSpPr>
        <p:spPr bwMode="auto">
          <a:xfrm>
            <a:off x="1600200" y="2819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6" name="TextBox 145"/>
          <p:cNvSpPr txBox="1"/>
          <p:nvPr/>
        </p:nvSpPr>
        <p:spPr>
          <a:xfrm>
            <a:off x="1600200" y="2743200"/>
            <a:ext cx="266420" cy="276999"/>
          </a:xfrm>
          <a:prstGeom prst="rect">
            <a:avLst/>
          </a:prstGeom>
          <a:noFill/>
        </p:spPr>
        <p:txBody>
          <a:bodyPr wrap="none" rtlCol="0">
            <a:spAutoFit/>
          </a:bodyPr>
          <a:lstStyle/>
          <a:p>
            <a:r>
              <a:rPr lang="en-US" sz="1200" dirty="0" smtClean="0"/>
              <a:t>n</a:t>
            </a:r>
            <a:endParaRPr lang="en-US" sz="1200" dirty="0"/>
          </a:p>
        </p:txBody>
      </p:sp>
      <p:sp>
        <p:nvSpPr>
          <p:cNvPr id="147" name="Oval 146"/>
          <p:cNvSpPr/>
          <p:nvPr/>
        </p:nvSpPr>
        <p:spPr bwMode="auto">
          <a:xfrm>
            <a:off x="1828800" y="3200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8" name="TextBox 147"/>
          <p:cNvSpPr txBox="1"/>
          <p:nvPr/>
        </p:nvSpPr>
        <p:spPr>
          <a:xfrm>
            <a:off x="1828800" y="3124200"/>
            <a:ext cx="266420" cy="276999"/>
          </a:xfrm>
          <a:prstGeom prst="rect">
            <a:avLst/>
          </a:prstGeom>
          <a:noFill/>
        </p:spPr>
        <p:txBody>
          <a:bodyPr wrap="none" rtlCol="0">
            <a:spAutoFit/>
          </a:bodyPr>
          <a:lstStyle/>
          <a:p>
            <a:r>
              <a:rPr lang="en-US" sz="1200" dirty="0" smtClean="0"/>
              <a:t>n</a:t>
            </a:r>
            <a:endParaRPr lang="en-US" sz="1200" dirty="0"/>
          </a:p>
        </p:txBody>
      </p:sp>
      <p:sp>
        <p:nvSpPr>
          <p:cNvPr id="149" name="Oval 148"/>
          <p:cNvSpPr/>
          <p:nvPr/>
        </p:nvSpPr>
        <p:spPr bwMode="auto">
          <a:xfrm>
            <a:off x="1524000" y="31242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0" name="TextBox 149"/>
          <p:cNvSpPr txBox="1"/>
          <p:nvPr/>
        </p:nvSpPr>
        <p:spPr>
          <a:xfrm>
            <a:off x="1524000" y="3048000"/>
            <a:ext cx="266420" cy="276999"/>
          </a:xfrm>
          <a:prstGeom prst="rect">
            <a:avLst/>
          </a:prstGeom>
          <a:noFill/>
        </p:spPr>
        <p:txBody>
          <a:bodyPr wrap="none" rtlCol="0">
            <a:spAutoFit/>
          </a:bodyPr>
          <a:lstStyle/>
          <a:p>
            <a:r>
              <a:rPr lang="en-US" sz="1200" dirty="0" smtClean="0"/>
              <a:t>n</a:t>
            </a:r>
            <a:endParaRPr lang="en-US" sz="1200" dirty="0"/>
          </a:p>
        </p:txBody>
      </p:sp>
      <p:sp>
        <p:nvSpPr>
          <p:cNvPr id="151" name="Oval 150"/>
          <p:cNvSpPr/>
          <p:nvPr/>
        </p:nvSpPr>
        <p:spPr bwMode="auto">
          <a:xfrm>
            <a:off x="1524000" y="36576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2" name="TextBox 151"/>
          <p:cNvSpPr txBox="1"/>
          <p:nvPr/>
        </p:nvSpPr>
        <p:spPr>
          <a:xfrm>
            <a:off x="1524000" y="3581400"/>
            <a:ext cx="266420" cy="276999"/>
          </a:xfrm>
          <a:prstGeom prst="rect">
            <a:avLst/>
          </a:prstGeom>
          <a:noFill/>
        </p:spPr>
        <p:txBody>
          <a:bodyPr wrap="none" rtlCol="0">
            <a:spAutoFit/>
          </a:bodyPr>
          <a:lstStyle/>
          <a:p>
            <a:r>
              <a:rPr lang="en-US" sz="1200" dirty="0" smtClean="0"/>
              <a:t>n</a:t>
            </a:r>
            <a:endParaRPr lang="en-US" sz="1200" dirty="0"/>
          </a:p>
        </p:txBody>
      </p:sp>
      <p:sp>
        <p:nvSpPr>
          <p:cNvPr id="153" name="Oval 152"/>
          <p:cNvSpPr/>
          <p:nvPr/>
        </p:nvSpPr>
        <p:spPr bwMode="auto">
          <a:xfrm>
            <a:off x="1828800" y="3810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4" name="TextBox 153"/>
          <p:cNvSpPr txBox="1"/>
          <p:nvPr/>
        </p:nvSpPr>
        <p:spPr>
          <a:xfrm>
            <a:off x="1828800" y="3733800"/>
            <a:ext cx="266420" cy="276999"/>
          </a:xfrm>
          <a:prstGeom prst="rect">
            <a:avLst/>
          </a:prstGeom>
          <a:noFill/>
        </p:spPr>
        <p:txBody>
          <a:bodyPr wrap="none" rtlCol="0">
            <a:spAutoFit/>
          </a:bodyPr>
          <a:lstStyle/>
          <a:p>
            <a:r>
              <a:rPr lang="en-US" sz="1200" dirty="0" smtClean="0"/>
              <a:t>n</a:t>
            </a:r>
            <a:endParaRPr lang="en-US" sz="1200" dirty="0"/>
          </a:p>
        </p:txBody>
      </p:sp>
      <p:sp>
        <p:nvSpPr>
          <p:cNvPr id="155" name="Oval 154"/>
          <p:cNvSpPr/>
          <p:nvPr/>
        </p:nvSpPr>
        <p:spPr bwMode="auto">
          <a:xfrm>
            <a:off x="2057400" y="32766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6" name="TextBox 155"/>
          <p:cNvSpPr txBox="1"/>
          <p:nvPr/>
        </p:nvSpPr>
        <p:spPr>
          <a:xfrm>
            <a:off x="2057400" y="3200400"/>
            <a:ext cx="266420" cy="276999"/>
          </a:xfrm>
          <a:prstGeom prst="rect">
            <a:avLst/>
          </a:prstGeom>
          <a:noFill/>
        </p:spPr>
        <p:txBody>
          <a:bodyPr wrap="none" rtlCol="0">
            <a:spAutoFit/>
          </a:bodyPr>
          <a:lstStyle/>
          <a:p>
            <a:r>
              <a:rPr lang="en-US" sz="1200" dirty="0" smtClean="0"/>
              <a:t>n</a:t>
            </a:r>
            <a:endParaRPr lang="en-US" sz="1200" dirty="0"/>
          </a:p>
        </p:txBody>
      </p:sp>
      <p:sp>
        <p:nvSpPr>
          <p:cNvPr id="157" name="Oval 156"/>
          <p:cNvSpPr/>
          <p:nvPr/>
        </p:nvSpPr>
        <p:spPr bwMode="auto">
          <a:xfrm>
            <a:off x="1600200" y="3352800"/>
            <a:ext cx="259824"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58" name="Oval 157"/>
          <p:cNvSpPr/>
          <p:nvPr/>
        </p:nvSpPr>
        <p:spPr bwMode="auto">
          <a:xfrm>
            <a:off x="2057400" y="33528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9" name="TextBox 158"/>
          <p:cNvSpPr txBox="1"/>
          <p:nvPr/>
        </p:nvSpPr>
        <p:spPr>
          <a:xfrm>
            <a:off x="1568976" y="3276600"/>
            <a:ext cx="266420" cy="276999"/>
          </a:xfrm>
          <a:prstGeom prst="rect">
            <a:avLst/>
          </a:prstGeom>
          <a:noFill/>
        </p:spPr>
        <p:txBody>
          <a:bodyPr wrap="none" rtlCol="0">
            <a:spAutoFit/>
          </a:bodyPr>
          <a:lstStyle/>
          <a:p>
            <a:r>
              <a:rPr lang="en-US" sz="1200" dirty="0" smtClean="0"/>
              <a:t>p</a:t>
            </a:r>
            <a:endParaRPr lang="en-US" sz="1200" dirty="0"/>
          </a:p>
        </p:txBody>
      </p:sp>
      <p:sp>
        <p:nvSpPr>
          <p:cNvPr id="160" name="TextBox 159"/>
          <p:cNvSpPr txBox="1"/>
          <p:nvPr/>
        </p:nvSpPr>
        <p:spPr>
          <a:xfrm>
            <a:off x="2057400" y="3276600"/>
            <a:ext cx="266420" cy="276999"/>
          </a:xfrm>
          <a:prstGeom prst="rect">
            <a:avLst/>
          </a:prstGeom>
          <a:noFill/>
        </p:spPr>
        <p:txBody>
          <a:bodyPr wrap="none" rtlCol="0">
            <a:spAutoFit/>
          </a:bodyPr>
          <a:lstStyle/>
          <a:p>
            <a:r>
              <a:rPr lang="en-US" sz="1200" dirty="0" smtClean="0"/>
              <a:t>p</a:t>
            </a:r>
            <a:endParaRPr lang="en-US" sz="1200" dirty="0"/>
          </a:p>
        </p:txBody>
      </p:sp>
      <p:sp>
        <p:nvSpPr>
          <p:cNvPr id="161" name="Oval 160"/>
          <p:cNvSpPr/>
          <p:nvPr/>
        </p:nvSpPr>
        <p:spPr bwMode="auto">
          <a:xfrm>
            <a:off x="1752600" y="3505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62" name="TextBox 161"/>
          <p:cNvSpPr txBox="1"/>
          <p:nvPr/>
        </p:nvSpPr>
        <p:spPr>
          <a:xfrm>
            <a:off x="1752600" y="3429000"/>
            <a:ext cx="266420" cy="276999"/>
          </a:xfrm>
          <a:prstGeom prst="rect">
            <a:avLst/>
          </a:prstGeom>
          <a:noFill/>
        </p:spPr>
        <p:txBody>
          <a:bodyPr wrap="none" rtlCol="0">
            <a:spAutoFit/>
          </a:bodyPr>
          <a:lstStyle/>
          <a:p>
            <a:r>
              <a:rPr lang="en-US" sz="1200" dirty="0" smtClean="0"/>
              <a:t>p</a:t>
            </a:r>
            <a:endParaRPr lang="en-US" sz="1200" dirty="0"/>
          </a:p>
        </p:txBody>
      </p:sp>
      <p:sp>
        <p:nvSpPr>
          <p:cNvPr id="163" name="Oval 162"/>
          <p:cNvSpPr/>
          <p:nvPr/>
        </p:nvSpPr>
        <p:spPr bwMode="auto">
          <a:xfrm>
            <a:off x="1752600" y="3276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64" name="TextBox 163"/>
          <p:cNvSpPr txBox="1"/>
          <p:nvPr/>
        </p:nvSpPr>
        <p:spPr>
          <a:xfrm>
            <a:off x="1752600" y="3200400"/>
            <a:ext cx="266420" cy="276999"/>
          </a:xfrm>
          <a:prstGeom prst="rect">
            <a:avLst/>
          </a:prstGeom>
          <a:noFill/>
        </p:spPr>
        <p:txBody>
          <a:bodyPr wrap="none" rtlCol="0">
            <a:spAutoFit/>
          </a:bodyPr>
          <a:lstStyle/>
          <a:p>
            <a:r>
              <a:rPr lang="en-US" sz="1200" dirty="0" smtClean="0"/>
              <a:t>p</a:t>
            </a:r>
            <a:endParaRPr lang="en-US" sz="1200" dirty="0"/>
          </a:p>
        </p:txBody>
      </p:sp>
      <p:sp>
        <p:nvSpPr>
          <p:cNvPr id="165" name="Oval 164"/>
          <p:cNvSpPr/>
          <p:nvPr/>
        </p:nvSpPr>
        <p:spPr bwMode="auto">
          <a:xfrm>
            <a:off x="1905000" y="3429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66" name="TextBox 165"/>
          <p:cNvSpPr txBox="1"/>
          <p:nvPr/>
        </p:nvSpPr>
        <p:spPr>
          <a:xfrm>
            <a:off x="1905000" y="3352800"/>
            <a:ext cx="266420" cy="276999"/>
          </a:xfrm>
          <a:prstGeom prst="rect">
            <a:avLst/>
          </a:prstGeom>
          <a:noFill/>
        </p:spPr>
        <p:txBody>
          <a:bodyPr wrap="none" rtlCol="0">
            <a:spAutoFit/>
          </a:bodyPr>
          <a:lstStyle/>
          <a:p>
            <a:r>
              <a:rPr lang="en-US" sz="1200" dirty="0" smtClean="0"/>
              <a:t>p</a:t>
            </a:r>
            <a:endParaRPr lang="en-US" sz="1200" dirty="0"/>
          </a:p>
        </p:txBody>
      </p:sp>
      <p:sp>
        <p:nvSpPr>
          <p:cNvPr id="167" name="Oval 166"/>
          <p:cNvSpPr/>
          <p:nvPr/>
        </p:nvSpPr>
        <p:spPr bwMode="auto">
          <a:xfrm>
            <a:off x="2057400" y="3581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68" name="TextBox 167"/>
          <p:cNvSpPr txBox="1"/>
          <p:nvPr/>
        </p:nvSpPr>
        <p:spPr>
          <a:xfrm>
            <a:off x="2057400" y="3505200"/>
            <a:ext cx="266420" cy="276999"/>
          </a:xfrm>
          <a:prstGeom prst="rect">
            <a:avLst/>
          </a:prstGeom>
          <a:noFill/>
        </p:spPr>
        <p:txBody>
          <a:bodyPr wrap="none" rtlCol="0">
            <a:spAutoFit/>
          </a:bodyPr>
          <a:lstStyle/>
          <a:p>
            <a:r>
              <a:rPr lang="en-US" sz="1200" dirty="0" smtClean="0"/>
              <a:t>p</a:t>
            </a:r>
            <a:endParaRPr lang="en-US" sz="1200" dirty="0"/>
          </a:p>
        </p:txBody>
      </p:sp>
      <p:sp>
        <p:nvSpPr>
          <p:cNvPr id="169" name="Oval 168"/>
          <p:cNvSpPr/>
          <p:nvPr/>
        </p:nvSpPr>
        <p:spPr bwMode="auto">
          <a:xfrm>
            <a:off x="1905000" y="3657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0" name="TextBox 169"/>
          <p:cNvSpPr txBox="1"/>
          <p:nvPr/>
        </p:nvSpPr>
        <p:spPr>
          <a:xfrm>
            <a:off x="1905000" y="3581400"/>
            <a:ext cx="266420" cy="276999"/>
          </a:xfrm>
          <a:prstGeom prst="rect">
            <a:avLst/>
          </a:prstGeom>
          <a:noFill/>
        </p:spPr>
        <p:txBody>
          <a:bodyPr wrap="none" rtlCol="0">
            <a:spAutoFit/>
          </a:bodyPr>
          <a:lstStyle/>
          <a:p>
            <a:r>
              <a:rPr lang="en-US" sz="1200" dirty="0" smtClean="0"/>
              <a:t>p</a:t>
            </a:r>
            <a:endParaRPr lang="en-US" sz="1200" dirty="0"/>
          </a:p>
        </p:txBody>
      </p:sp>
      <p:sp>
        <p:nvSpPr>
          <p:cNvPr id="171" name="Oval 170"/>
          <p:cNvSpPr/>
          <p:nvPr/>
        </p:nvSpPr>
        <p:spPr bwMode="auto">
          <a:xfrm>
            <a:off x="1600200" y="3505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2" name="TextBox 171"/>
          <p:cNvSpPr txBox="1"/>
          <p:nvPr/>
        </p:nvSpPr>
        <p:spPr>
          <a:xfrm>
            <a:off x="1600200" y="3429000"/>
            <a:ext cx="266420" cy="276999"/>
          </a:xfrm>
          <a:prstGeom prst="rect">
            <a:avLst/>
          </a:prstGeom>
          <a:noFill/>
        </p:spPr>
        <p:txBody>
          <a:bodyPr wrap="none" rtlCol="0">
            <a:spAutoFit/>
          </a:bodyPr>
          <a:lstStyle/>
          <a:p>
            <a:r>
              <a:rPr lang="en-US" sz="1200" dirty="0" smtClean="0"/>
              <a:t>p</a:t>
            </a:r>
            <a:endParaRPr lang="en-US" sz="1200" dirty="0"/>
          </a:p>
        </p:txBody>
      </p:sp>
      <p:sp>
        <p:nvSpPr>
          <p:cNvPr id="173" name="Oval 172"/>
          <p:cNvSpPr/>
          <p:nvPr/>
        </p:nvSpPr>
        <p:spPr bwMode="auto">
          <a:xfrm>
            <a:off x="1676400" y="3657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4" name="TextBox 173"/>
          <p:cNvSpPr txBox="1"/>
          <p:nvPr/>
        </p:nvSpPr>
        <p:spPr>
          <a:xfrm>
            <a:off x="1676400" y="3581400"/>
            <a:ext cx="266420" cy="276999"/>
          </a:xfrm>
          <a:prstGeom prst="rect">
            <a:avLst/>
          </a:prstGeom>
          <a:noFill/>
        </p:spPr>
        <p:txBody>
          <a:bodyPr wrap="none" rtlCol="0">
            <a:spAutoFit/>
          </a:bodyPr>
          <a:lstStyle/>
          <a:p>
            <a:r>
              <a:rPr lang="en-US" sz="1200" dirty="0" smtClean="0"/>
              <a:t>p</a:t>
            </a:r>
            <a:endParaRPr lang="en-US" sz="1200" dirty="0"/>
          </a:p>
        </p:txBody>
      </p:sp>
      <p:sp>
        <p:nvSpPr>
          <p:cNvPr id="175" name="Oval 174"/>
          <p:cNvSpPr/>
          <p:nvPr/>
        </p:nvSpPr>
        <p:spPr bwMode="auto">
          <a:xfrm>
            <a:off x="1905000" y="3276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6" name="TextBox 175"/>
          <p:cNvSpPr txBox="1"/>
          <p:nvPr/>
        </p:nvSpPr>
        <p:spPr>
          <a:xfrm>
            <a:off x="1905000" y="3200400"/>
            <a:ext cx="266420" cy="276999"/>
          </a:xfrm>
          <a:prstGeom prst="rect">
            <a:avLst/>
          </a:prstGeom>
          <a:noFill/>
        </p:spPr>
        <p:txBody>
          <a:bodyPr wrap="none" rtlCol="0">
            <a:spAutoFit/>
          </a:bodyPr>
          <a:lstStyle/>
          <a:p>
            <a:r>
              <a:rPr lang="en-US" sz="1200" dirty="0" smtClean="0"/>
              <a:t>p</a:t>
            </a:r>
            <a:endParaRPr lang="en-US" sz="1200" dirty="0"/>
          </a:p>
        </p:txBody>
      </p:sp>
      <p:sp>
        <p:nvSpPr>
          <p:cNvPr id="177" name="Oval 176"/>
          <p:cNvSpPr/>
          <p:nvPr/>
        </p:nvSpPr>
        <p:spPr bwMode="auto">
          <a:xfrm>
            <a:off x="1981200" y="34290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8" name="TextBox 177"/>
          <p:cNvSpPr txBox="1"/>
          <p:nvPr/>
        </p:nvSpPr>
        <p:spPr>
          <a:xfrm>
            <a:off x="1981200" y="3352800"/>
            <a:ext cx="266420" cy="276999"/>
          </a:xfrm>
          <a:prstGeom prst="rect">
            <a:avLst/>
          </a:prstGeom>
          <a:noFill/>
        </p:spPr>
        <p:txBody>
          <a:bodyPr wrap="none" rtlCol="0">
            <a:spAutoFit/>
          </a:bodyPr>
          <a:lstStyle/>
          <a:p>
            <a:r>
              <a:rPr lang="en-US" sz="1200" dirty="0" smtClean="0"/>
              <a:t>n</a:t>
            </a:r>
            <a:endParaRPr lang="en-US" sz="1200" dirty="0"/>
          </a:p>
        </p:txBody>
      </p:sp>
      <p:sp>
        <p:nvSpPr>
          <p:cNvPr id="179" name="Oval 178"/>
          <p:cNvSpPr/>
          <p:nvPr/>
        </p:nvSpPr>
        <p:spPr bwMode="auto">
          <a:xfrm>
            <a:off x="1600200" y="32766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0" name="TextBox 179"/>
          <p:cNvSpPr txBox="1"/>
          <p:nvPr/>
        </p:nvSpPr>
        <p:spPr>
          <a:xfrm>
            <a:off x="1600200" y="3200400"/>
            <a:ext cx="266420" cy="276999"/>
          </a:xfrm>
          <a:prstGeom prst="rect">
            <a:avLst/>
          </a:prstGeom>
          <a:noFill/>
        </p:spPr>
        <p:txBody>
          <a:bodyPr wrap="none" rtlCol="0">
            <a:spAutoFit/>
          </a:bodyPr>
          <a:lstStyle/>
          <a:p>
            <a:r>
              <a:rPr lang="en-US" sz="1200" dirty="0" smtClean="0"/>
              <a:t>n</a:t>
            </a:r>
            <a:endParaRPr lang="en-US" sz="1200" dirty="0"/>
          </a:p>
        </p:txBody>
      </p:sp>
      <p:sp>
        <p:nvSpPr>
          <p:cNvPr id="181" name="Oval 180"/>
          <p:cNvSpPr/>
          <p:nvPr/>
        </p:nvSpPr>
        <p:spPr bwMode="auto">
          <a:xfrm>
            <a:off x="1828800" y="32766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2" name="TextBox 181"/>
          <p:cNvSpPr txBox="1"/>
          <p:nvPr/>
        </p:nvSpPr>
        <p:spPr>
          <a:xfrm>
            <a:off x="1828800" y="3200400"/>
            <a:ext cx="266420" cy="276999"/>
          </a:xfrm>
          <a:prstGeom prst="rect">
            <a:avLst/>
          </a:prstGeom>
          <a:noFill/>
        </p:spPr>
        <p:txBody>
          <a:bodyPr wrap="none" rtlCol="0">
            <a:spAutoFit/>
          </a:bodyPr>
          <a:lstStyle/>
          <a:p>
            <a:r>
              <a:rPr lang="en-US" sz="1200" dirty="0" smtClean="0"/>
              <a:t>n</a:t>
            </a:r>
            <a:endParaRPr lang="en-US" sz="1200" dirty="0"/>
          </a:p>
        </p:txBody>
      </p:sp>
      <p:sp>
        <p:nvSpPr>
          <p:cNvPr id="183" name="Oval 182"/>
          <p:cNvSpPr/>
          <p:nvPr/>
        </p:nvSpPr>
        <p:spPr bwMode="auto">
          <a:xfrm>
            <a:off x="2057400" y="36576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4" name="TextBox 183"/>
          <p:cNvSpPr txBox="1"/>
          <p:nvPr/>
        </p:nvSpPr>
        <p:spPr>
          <a:xfrm>
            <a:off x="2057400" y="3581400"/>
            <a:ext cx="266420" cy="276999"/>
          </a:xfrm>
          <a:prstGeom prst="rect">
            <a:avLst/>
          </a:prstGeom>
          <a:noFill/>
        </p:spPr>
        <p:txBody>
          <a:bodyPr wrap="none" rtlCol="0">
            <a:spAutoFit/>
          </a:bodyPr>
          <a:lstStyle/>
          <a:p>
            <a:r>
              <a:rPr lang="en-US" sz="1200" dirty="0" smtClean="0"/>
              <a:t>n</a:t>
            </a:r>
            <a:endParaRPr lang="en-US" sz="1200" dirty="0"/>
          </a:p>
        </p:txBody>
      </p:sp>
      <p:sp>
        <p:nvSpPr>
          <p:cNvPr id="185" name="Oval 184"/>
          <p:cNvSpPr/>
          <p:nvPr/>
        </p:nvSpPr>
        <p:spPr bwMode="auto">
          <a:xfrm>
            <a:off x="1752600" y="3581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6" name="TextBox 185"/>
          <p:cNvSpPr txBox="1"/>
          <p:nvPr/>
        </p:nvSpPr>
        <p:spPr>
          <a:xfrm>
            <a:off x="1752600" y="3505200"/>
            <a:ext cx="266420" cy="276999"/>
          </a:xfrm>
          <a:prstGeom prst="rect">
            <a:avLst/>
          </a:prstGeom>
          <a:noFill/>
        </p:spPr>
        <p:txBody>
          <a:bodyPr wrap="none" rtlCol="0">
            <a:spAutoFit/>
          </a:bodyPr>
          <a:lstStyle/>
          <a:p>
            <a:r>
              <a:rPr lang="en-US" sz="1200" dirty="0" smtClean="0"/>
              <a:t>n</a:t>
            </a:r>
            <a:endParaRPr lang="en-US" sz="1200" dirty="0"/>
          </a:p>
        </p:txBody>
      </p:sp>
      <p:sp>
        <p:nvSpPr>
          <p:cNvPr id="187" name="Oval 186"/>
          <p:cNvSpPr/>
          <p:nvPr/>
        </p:nvSpPr>
        <p:spPr bwMode="auto">
          <a:xfrm>
            <a:off x="1066800" y="3962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8" name="TextBox 187"/>
          <p:cNvSpPr txBox="1"/>
          <p:nvPr/>
        </p:nvSpPr>
        <p:spPr>
          <a:xfrm>
            <a:off x="1066800" y="3886200"/>
            <a:ext cx="266420" cy="276999"/>
          </a:xfrm>
          <a:prstGeom prst="rect">
            <a:avLst/>
          </a:prstGeom>
          <a:noFill/>
        </p:spPr>
        <p:txBody>
          <a:bodyPr wrap="none" rtlCol="0">
            <a:spAutoFit/>
          </a:bodyPr>
          <a:lstStyle/>
          <a:p>
            <a:r>
              <a:rPr lang="en-US" sz="1200" dirty="0" smtClean="0"/>
              <a:t>n</a:t>
            </a:r>
            <a:endParaRPr lang="en-US" sz="1200" dirty="0"/>
          </a:p>
        </p:txBody>
      </p:sp>
      <p:sp>
        <p:nvSpPr>
          <p:cNvPr id="189" name="Oval 188"/>
          <p:cNvSpPr/>
          <p:nvPr/>
        </p:nvSpPr>
        <p:spPr bwMode="auto">
          <a:xfrm>
            <a:off x="1371600" y="4114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90" name="TextBox 189"/>
          <p:cNvSpPr txBox="1"/>
          <p:nvPr/>
        </p:nvSpPr>
        <p:spPr>
          <a:xfrm>
            <a:off x="1371600" y="4038600"/>
            <a:ext cx="266420" cy="276999"/>
          </a:xfrm>
          <a:prstGeom prst="rect">
            <a:avLst/>
          </a:prstGeom>
          <a:noFill/>
        </p:spPr>
        <p:txBody>
          <a:bodyPr wrap="none" rtlCol="0">
            <a:spAutoFit/>
          </a:bodyPr>
          <a:lstStyle/>
          <a:p>
            <a:r>
              <a:rPr lang="en-US" sz="1200" dirty="0" smtClean="0"/>
              <a:t>n</a:t>
            </a:r>
            <a:endParaRPr lang="en-US" sz="1200" dirty="0"/>
          </a:p>
        </p:txBody>
      </p:sp>
      <p:sp>
        <p:nvSpPr>
          <p:cNvPr id="191" name="Oval 190"/>
          <p:cNvSpPr/>
          <p:nvPr/>
        </p:nvSpPr>
        <p:spPr bwMode="auto">
          <a:xfrm>
            <a:off x="1600200" y="3581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92" name="TextBox 191"/>
          <p:cNvSpPr txBox="1"/>
          <p:nvPr/>
        </p:nvSpPr>
        <p:spPr>
          <a:xfrm>
            <a:off x="1600200" y="3505200"/>
            <a:ext cx="266420" cy="276999"/>
          </a:xfrm>
          <a:prstGeom prst="rect">
            <a:avLst/>
          </a:prstGeom>
          <a:noFill/>
        </p:spPr>
        <p:txBody>
          <a:bodyPr wrap="none" rtlCol="0">
            <a:spAutoFit/>
          </a:bodyPr>
          <a:lstStyle/>
          <a:p>
            <a:r>
              <a:rPr lang="en-US" sz="1200" dirty="0" smtClean="0"/>
              <a:t>n</a:t>
            </a:r>
            <a:endParaRPr lang="en-US" sz="1200" dirty="0"/>
          </a:p>
        </p:txBody>
      </p:sp>
      <p:sp>
        <p:nvSpPr>
          <p:cNvPr id="193" name="Oval 192"/>
          <p:cNvSpPr/>
          <p:nvPr/>
        </p:nvSpPr>
        <p:spPr bwMode="auto">
          <a:xfrm>
            <a:off x="1143000" y="3657600"/>
            <a:ext cx="259824"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94" name="Oval 193"/>
          <p:cNvSpPr/>
          <p:nvPr/>
        </p:nvSpPr>
        <p:spPr bwMode="auto">
          <a:xfrm>
            <a:off x="1600200" y="36576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95" name="TextBox 194"/>
          <p:cNvSpPr txBox="1"/>
          <p:nvPr/>
        </p:nvSpPr>
        <p:spPr>
          <a:xfrm>
            <a:off x="1111776" y="3581400"/>
            <a:ext cx="266420" cy="276999"/>
          </a:xfrm>
          <a:prstGeom prst="rect">
            <a:avLst/>
          </a:prstGeom>
          <a:noFill/>
        </p:spPr>
        <p:txBody>
          <a:bodyPr wrap="none" rtlCol="0">
            <a:spAutoFit/>
          </a:bodyPr>
          <a:lstStyle/>
          <a:p>
            <a:r>
              <a:rPr lang="en-US" sz="1200" dirty="0" smtClean="0"/>
              <a:t>p</a:t>
            </a:r>
            <a:endParaRPr lang="en-US" sz="1200" dirty="0"/>
          </a:p>
        </p:txBody>
      </p:sp>
      <p:sp>
        <p:nvSpPr>
          <p:cNvPr id="196" name="TextBox 195"/>
          <p:cNvSpPr txBox="1"/>
          <p:nvPr/>
        </p:nvSpPr>
        <p:spPr>
          <a:xfrm>
            <a:off x="1600200" y="3581400"/>
            <a:ext cx="266420" cy="276999"/>
          </a:xfrm>
          <a:prstGeom prst="rect">
            <a:avLst/>
          </a:prstGeom>
          <a:noFill/>
        </p:spPr>
        <p:txBody>
          <a:bodyPr wrap="none" rtlCol="0">
            <a:spAutoFit/>
          </a:bodyPr>
          <a:lstStyle/>
          <a:p>
            <a:r>
              <a:rPr lang="en-US" sz="1200" dirty="0" smtClean="0"/>
              <a:t>p</a:t>
            </a:r>
            <a:endParaRPr lang="en-US" sz="1200" dirty="0"/>
          </a:p>
        </p:txBody>
      </p:sp>
      <p:sp>
        <p:nvSpPr>
          <p:cNvPr id="197" name="Oval 196"/>
          <p:cNvSpPr/>
          <p:nvPr/>
        </p:nvSpPr>
        <p:spPr bwMode="auto">
          <a:xfrm>
            <a:off x="1295400" y="3810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98" name="TextBox 197"/>
          <p:cNvSpPr txBox="1"/>
          <p:nvPr/>
        </p:nvSpPr>
        <p:spPr>
          <a:xfrm>
            <a:off x="1295400" y="3733800"/>
            <a:ext cx="266420" cy="276999"/>
          </a:xfrm>
          <a:prstGeom prst="rect">
            <a:avLst/>
          </a:prstGeom>
          <a:noFill/>
        </p:spPr>
        <p:txBody>
          <a:bodyPr wrap="none" rtlCol="0">
            <a:spAutoFit/>
          </a:bodyPr>
          <a:lstStyle/>
          <a:p>
            <a:r>
              <a:rPr lang="en-US" sz="1200" dirty="0" smtClean="0"/>
              <a:t>p</a:t>
            </a:r>
            <a:endParaRPr lang="en-US" sz="1200" dirty="0"/>
          </a:p>
        </p:txBody>
      </p:sp>
      <p:sp>
        <p:nvSpPr>
          <p:cNvPr id="199" name="Oval 198"/>
          <p:cNvSpPr/>
          <p:nvPr/>
        </p:nvSpPr>
        <p:spPr bwMode="auto">
          <a:xfrm>
            <a:off x="1295400" y="3581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0" name="TextBox 199"/>
          <p:cNvSpPr txBox="1"/>
          <p:nvPr/>
        </p:nvSpPr>
        <p:spPr>
          <a:xfrm>
            <a:off x="1295400" y="3505200"/>
            <a:ext cx="266420" cy="276999"/>
          </a:xfrm>
          <a:prstGeom prst="rect">
            <a:avLst/>
          </a:prstGeom>
          <a:noFill/>
        </p:spPr>
        <p:txBody>
          <a:bodyPr wrap="none" rtlCol="0">
            <a:spAutoFit/>
          </a:bodyPr>
          <a:lstStyle/>
          <a:p>
            <a:r>
              <a:rPr lang="en-US" sz="1200" dirty="0" smtClean="0"/>
              <a:t>p</a:t>
            </a:r>
            <a:endParaRPr lang="en-US" sz="1200" dirty="0"/>
          </a:p>
        </p:txBody>
      </p:sp>
      <p:sp>
        <p:nvSpPr>
          <p:cNvPr id="201" name="Oval 200"/>
          <p:cNvSpPr/>
          <p:nvPr/>
        </p:nvSpPr>
        <p:spPr bwMode="auto">
          <a:xfrm>
            <a:off x="1447800" y="37338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2" name="TextBox 201"/>
          <p:cNvSpPr txBox="1"/>
          <p:nvPr/>
        </p:nvSpPr>
        <p:spPr>
          <a:xfrm>
            <a:off x="1447800" y="3657600"/>
            <a:ext cx="266420" cy="276999"/>
          </a:xfrm>
          <a:prstGeom prst="rect">
            <a:avLst/>
          </a:prstGeom>
          <a:noFill/>
        </p:spPr>
        <p:txBody>
          <a:bodyPr wrap="none" rtlCol="0">
            <a:spAutoFit/>
          </a:bodyPr>
          <a:lstStyle/>
          <a:p>
            <a:r>
              <a:rPr lang="en-US" sz="1200" dirty="0" smtClean="0"/>
              <a:t>p</a:t>
            </a:r>
            <a:endParaRPr lang="en-US" sz="1200" dirty="0"/>
          </a:p>
        </p:txBody>
      </p:sp>
      <p:sp>
        <p:nvSpPr>
          <p:cNvPr id="203" name="Oval 202"/>
          <p:cNvSpPr/>
          <p:nvPr/>
        </p:nvSpPr>
        <p:spPr bwMode="auto">
          <a:xfrm>
            <a:off x="1600200" y="38862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4" name="TextBox 203"/>
          <p:cNvSpPr txBox="1"/>
          <p:nvPr/>
        </p:nvSpPr>
        <p:spPr>
          <a:xfrm>
            <a:off x="1600200" y="3810000"/>
            <a:ext cx="266420" cy="276999"/>
          </a:xfrm>
          <a:prstGeom prst="rect">
            <a:avLst/>
          </a:prstGeom>
          <a:noFill/>
        </p:spPr>
        <p:txBody>
          <a:bodyPr wrap="none" rtlCol="0">
            <a:spAutoFit/>
          </a:bodyPr>
          <a:lstStyle/>
          <a:p>
            <a:r>
              <a:rPr lang="en-US" sz="1200" dirty="0" smtClean="0"/>
              <a:t>p</a:t>
            </a:r>
            <a:endParaRPr lang="en-US" sz="1200" dirty="0"/>
          </a:p>
        </p:txBody>
      </p:sp>
      <p:sp>
        <p:nvSpPr>
          <p:cNvPr id="205" name="Oval 204"/>
          <p:cNvSpPr/>
          <p:nvPr/>
        </p:nvSpPr>
        <p:spPr bwMode="auto">
          <a:xfrm>
            <a:off x="1447800" y="3962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6" name="TextBox 205"/>
          <p:cNvSpPr txBox="1"/>
          <p:nvPr/>
        </p:nvSpPr>
        <p:spPr>
          <a:xfrm>
            <a:off x="1447800" y="3886200"/>
            <a:ext cx="266420" cy="276999"/>
          </a:xfrm>
          <a:prstGeom prst="rect">
            <a:avLst/>
          </a:prstGeom>
          <a:noFill/>
        </p:spPr>
        <p:txBody>
          <a:bodyPr wrap="none" rtlCol="0">
            <a:spAutoFit/>
          </a:bodyPr>
          <a:lstStyle/>
          <a:p>
            <a:r>
              <a:rPr lang="en-US" sz="1200" dirty="0" smtClean="0"/>
              <a:t>p</a:t>
            </a:r>
            <a:endParaRPr lang="en-US" sz="1200" dirty="0"/>
          </a:p>
        </p:txBody>
      </p:sp>
      <p:sp>
        <p:nvSpPr>
          <p:cNvPr id="207" name="Oval 206"/>
          <p:cNvSpPr/>
          <p:nvPr/>
        </p:nvSpPr>
        <p:spPr bwMode="auto">
          <a:xfrm>
            <a:off x="1143000" y="38100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8" name="TextBox 207"/>
          <p:cNvSpPr txBox="1"/>
          <p:nvPr/>
        </p:nvSpPr>
        <p:spPr>
          <a:xfrm>
            <a:off x="1143000" y="3733800"/>
            <a:ext cx="266420" cy="276999"/>
          </a:xfrm>
          <a:prstGeom prst="rect">
            <a:avLst/>
          </a:prstGeom>
          <a:noFill/>
        </p:spPr>
        <p:txBody>
          <a:bodyPr wrap="none" rtlCol="0">
            <a:spAutoFit/>
          </a:bodyPr>
          <a:lstStyle/>
          <a:p>
            <a:r>
              <a:rPr lang="en-US" sz="1200" dirty="0" smtClean="0"/>
              <a:t>p</a:t>
            </a:r>
            <a:endParaRPr lang="en-US" sz="1200" dirty="0"/>
          </a:p>
        </p:txBody>
      </p:sp>
      <p:sp>
        <p:nvSpPr>
          <p:cNvPr id="209" name="Oval 208"/>
          <p:cNvSpPr/>
          <p:nvPr/>
        </p:nvSpPr>
        <p:spPr bwMode="auto">
          <a:xfrm>
            <a:off x="1219200" y="3962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0" name="TextBox 209"/>
          <p:cNvSpPr txBox="1"/>
          <p:nvPr/>
        </p:nvSpPr>
        <p:spPr>
          <a:xfrm>
            <a:off x="1219200" y="3886200"/>
            <a:ext cx="266420" cy="276999"/>
          </a:xfrm>
          <a:prstGeom prst="rect">
            <a:avLst/>
          </a:prstGeom>
          <a:noFill/>
        </p:spPr>
        <p:txBody>
          <a:bodyPr wrap="none" rtlCol="0">
            <a:spAutoFit/>
          </a:bodyPr>
          <a:lstStyle/>
          <a:p>
            <a:r>
              <a:rPr lang="en-US" sz="1200" dirty="0" smtClean="0"/>
              <a:t>p</a:t>
            </a:r>
            <a:endParaRPr lang="en-US" sz="1200" dirty="0"/>
          </a:p>
        </p:txBody>
      </p:sp>
      <p:sp>
        <p:nvSpPr>
          <p:cNvPr id="211" name="Oval 210"/>
          <p:cNvSpPr/>
          <p:nvPr/>
        </p:nvSpPr>
        <p:spPr bwMode="auto">
          <a:xfrm>
            <a:off x="1447800" y="3581400"/>
            <a:ext cx="228600" cy="22860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2" name="TextBox 211"/>
          <p:cNvSpPr txBox="1"/>
          <p:nvPr/>
        </p:nvSpPr>
        <p:spPr>
          <a:xfrm>
            <a:off x="1447800" y="3505200"/>
            <a:ext cx="266420" cy="276999"/>
          </a:xfrm>
          <a:prstGeom prst="rect">
            <a:avLst/>
          </a:prstGeom>
          <a:noFill/>
        </p:spPr>
        <p:txBody>
          <a:bodyPr wrap="none" rtlCol="0">
            <a:spAutoFit/>
          </a:bodyPr>
          <a:lstStyle/>
          <a:p>
            <a:r>
              <a:rPr lang="en-US" sz="1200" dirty="0" smtClean="0"/>
              <a:t>p</a:t>
            </a:r>
            <a:endParaRPr lang="en-US" sz="1200" dirty="0"/>
          </a:p>
        </p:txBody>
      </p:sp>
      <p:sp>
        <p:nvSpPr>
          <p:cNvPr id="213" name="Oval 212"/>
          <p:cNvSpPr/>
          <p:nvPr/>
        </p:nvSpPr>
        <p:spPr bwMode="auto">
          <a:xfrm>
            <a:off x="1524000" y="37338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4" name="TextBox 213"/>
          <p:cNvSpPr txBox="1"/>
          <p:nvPr/>
        </p:nvSpPr>
        <p:spPr>
          <a:xfrm>
            <a:off x="1524000" y="3657600"/>
            <a:ext cx="266420" cy="276999"/>
          </a:xfrm>
          <a:prstGeom prst="rect">
            <a:avLst/>
          </a:prstGeom>
          <a:noFill/>
        </p:spPr>
        <p:txBody>
          <a:bodyPr wrap="none" rtlCol="0">
            <a:spAutoFit/>
          </a:bodyPr>
          <a:lstStyle/>
          <a:p>
            <a:r>
              <a:rPr lang="en-US" sz="1200" dirty="0" smtClean="0"/>
              <a:t>n</a:t>
            </a:r>
            <a:endParaRPr lang="en-US" sz="1200" dirty="0"/>
          </a:p>
        </p:txBody>
      </p:sp>
      <p:sp>
        <p:nvSpPr>
          <p:cNvPr id="215" name="Oval 214"/>
          <p:cNvSpPr/>
          <p:nvPr/>
        </p:nvSpPr>
        <p:spPr bwMode="auto">
          <a:xfrm>
            <a:off x="1143000" y="3581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6" name="TextBox 215"/>
          <p:cNvSpPr txBox="1"/>
          <p:nvPr/>
        </p:nvSpPr>
        <p:spPr>
          <a:xfrm>
            <a:off x="1143000" y="3505200"/>
            <a:ext cx="266420" cy="276999"/>
          </a:xfrm>
          <a:prstGeom prst="rect">
            <a:avLst/>
          </a:prstGeom>
          <a:noFill/>
        </p:spPr>
        <p:txBody>
          <a:bodyPr wrap="none" rtlCol="0">
            <a:spAutoFit/>
          </a:bodyPr>
          <a:lstStyle/>
          <a:p>
            <a:r>
              <a:rPr lang="en-US" sz="1200" dirty="0" smtClean="0"/>
              <a:t>n</a:t>
            </a:r>
            <a:endParaRPr lang="en-US" sz="1200" dirty="0"/>
          </a:p>
        </p:txBody>
      </p:sp>
      <p:sp>
        <p:nvSpPr>
          <p:cNvPr id="217" name="Oval 216"/>
          <p:cNvSpPr/>
          <p:nvPr/>
        </p:nvSpPr>
        <p:spPr bwMode="auto">
          <a:xfrm>
            <a:off x="1371600" y="3581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8" name="TextBox 217"/>
          <p:cNvSpPr txBox="1"/>
          <p:nvPr/>
        </p:nvSpPr>
        <p:spPr>
          <a:xfrm>
            <a:off x="1371600" y="3505200"/>
            <a:ext cx="266420" cy="276999"/>
          </a:xfrm>
          <a:prstGeom prst="rect">
            <a:avLst/>
          </a:prstGeom>
          <a:noFill/>
        </p:spPr>
        <p:txBody>
          <a:bodyPr wrap="none" rtlCol="0">
            <a:spAutoFit/>
          </a:bodyPr>
          <a:lstStyle/>
          <a:p>
            <a:r>
              <a:rPr lang="en-US" sz="1200" dirty="0" smtClean="0"/>
              <a:t>n</a:t>
            </a:r>
            <a:endParaRPr lang="en-US" sz="1200" dirty="0"/>
          </a:p>
        </p:txBody>
      </p:sp>
      <p:sp>
        <p:nvSpPr>
          <p:cNvPr id="219" name="Oval 218"/>
          <p:cNvSpPr/>
          <p:nvPr/>
        </p:nvSpPr>
        <p:spPr bwMode="auto">
          <a:xfrm>
            <a:off x="1600200" y="39624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0" name="TextBox 219"/>
          <p:cNvSpPr txBox="1"/>
          <p:nvPr/>
        </p:nvSpPr>
        <p:spPr>
          <a:xfrm>
            <a:off x="1600200" y="3886200"/>
            <a:ext cx="266420" cy="276999"/>
          </a:xfrm>
          <a:prstGeom prst="rect">
            <a:avLst/>
          </a:prstGeom>
          <a:noFill/>
        </p:spPr>
        <p:txBody>
          <a:bodyPr wrap="none" rtlCol="0">
            <a:spAutoFit/>
          </a:bodyPr>
          <a:lstStyle/>
          <a:p>
            <a:r>
              <a:rPr lang="en-US" sz="1200" dirty="0" smtClean="0"/>
              <a:t>n</a:t>
            </a:r>
            <a:endParaRPr lang="en-US" sz="1200" dirty="0"/>
          </a:p>
        </p:txBody>
      </p:sp>
      <p:sp>
        <p:nvSpPr>
          <p:cNvPr id="221" name="Oval 220"/>
          <p:cNvSpPr/>
          <p:nvPr/>
        </p:nvSpPr>
        <p:spPr bwMode="auto">
          <a:xfrm>
            <a:off x="1295400" y="3886200"/>
            <a:ext cx="228600" cy="228600"/>
          </a:xfrm>
          <a:prstGeom prst="ellipse">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2" name="TextBox 221"/>
          <p:cNvSpPr txBox="1"/>
          <p:nvPr/>
        </p:nvSpPr>
        <p:spPr>
          <a:xfrm>
            <a:off x="1295400" y="3810000"/>
            <a:ext cx="266420" cy="276999"/>
          </a:xfrm>
          <a:prstGeom prst="rect">
            <a:avLst/>
          </a:prstGeom>
          <a:noFill/>
        </p:spPr>
        <p:txBody>
          <a:bodyPr wrap="none" rtlCol="0">
            <a:spAutoFit/>
          </a:bodyPr>
          <a:lstStyle/>
          <a:p>
            <a:r>
              <a:rPr lang="en-US" sz="1200" dirty="0" smtClean="0"/>
              <a:t>n</a:t>
            </a:r>
            <a:endParaRPr lang="en-US" sz="1200" dirty="0"/>
          </a:p>
        </p:txBody>
      </p:sp>
      <p:cxnSp>
        <p:nvCxnSpPr>
          <p:cNvPr id="231" name="Straight Connector 230"/>
          <p:cNvCxnSpPr/>
          <p:nvPr/>
        </p:nvCxnSpPr>
        <p:spPr bwMode="auto">
          <a:xfrm rot="5400000" flipH="1" flipV="1">
            <a:off x="-685800" y="4572000"/>
            <a:ext cx="396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rot="5400000" flipH="1" flipV="1">
            <a:off x="-304800" y="4572000"/>
            <a:ext cx="396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3" name="Straight Connector 232"/>
          <p:cNvCxnSpPr/>
          <p:nvPr/>
        </p:nvCxnSpPr>
        <p:spPr bwMode="auto">
          <a:xfrm rot="5400000" flipH="1" flipV="1">
            <a:off x="304800" y="4572000"/>
            <a:ext cx="396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4" name="Straight Connector 233"/>
          <p:cNvCxnSpPr/>
          <p:nvPr/>
        </p:nvCxnSpPr>
        <p:spPr bwMode="auto">
          <a:xfrm>
            <a:off x="1295400" y="5867400"/>
            <a:ext cx="7239000" cy="0"/>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238" name="TextBox 237"/>
          <p:cNvSpPr txBox="1"/>
          <p:nvPr/>
        </p:nvSpPr>
        <p:spPr>
          <a:xfrm>
            <a:off x="2438400" y="5334000"/>
            <a:ext cx="2061783" cy="461665"/>
          </a:xfrm>
          <a:prstGeom prst="rect">
            <a:avLst/>
          </a:prstGeom>
          <a:noFill/>
        </p:spPr>
        <p:txBody>
          <a:bodyPr wrap="none" rtlCol="0">
            <a:spAutoFit/>
          </a:bodyPr>
          <a:lstStyle/>
          <a:p>
            <a:r>
              <a:rPr lang="en-US" dirty="0" smtClean="0"/>
              <a:t>Strong force</a:t>
            </a:r>
          </a:p>
        </p:txBody>
      </p:sp>
      <p:sp>
        <p:nvSpPr>
          <p:cNvPr id="239" name="TextBox 238"/>
          <p:cNvSpPr txBox="1"/>
          <p:nvPr/>
        </p:nvSpPr>
        <p:spPr>
          <a:xfrm>
            <a:off x="4267200" y="3657600"/>
            <a:ext cx="3406702" cy="461665"/>
          </a:xfrm>
          <a:prstGeom prst="rect">
            <a:avLst/>
          </a:prstGeom>
          <a:noFill/>
        </p:spPr>
        <p:txBody>
          <a:bodyPr wrap="none" rtlCol="0">
            <a:spAutoFit/>
          </a:bodyPr>
          <a:lstStyle/>
          <a:p>
            <a:r>
              <a:rPr lang="en-US" dirty="0" smtClean="0"/>
              <a:t>Electromagnetic force</a:t>
            </a:r>
          </a:p>
        </p:txBody>
      </p:sp>
      <p:cxnSp>
        <p:nvCxnSpPr>
          <p:cNvPr id="241" name="Straight Arrow Connector 240"/>
          <p:cNvCxnSpPr/>
          <p:nvPr/>
        </p:nvCxnSpPr>
        <p:spPr bwMode="auto">
          <a:xfrm rot="10800000">
            <a:off x="1447800" y="5562600"/>
            <a:ext cx="990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3" name="Straight Arrow Connector 242"/>
          <p:cNvCxnSpPr/>
          <p:nvPr/>
        </p:nvCxnSpPr>
        <p:spPr bwMode="auto">
          <a:xfrm>
            <a:off x="5638800" y="4191000"/>
            <a:ext cx="23622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ppt_x"/>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500" fill="hold"/>
                                        <p:tgtEl>
                                          <p:spTgt spid="49"/>
                                        </p:tgtEl>
                                        <p:attrNameLst>
                                          <p:attrName>ppt_x</p:attrName>
                                        </p:attrNameLst>
                                      </p:cBhvr>
                                      <p:tavLst>
                                        <p:tav tm="0">
                                          <p:val>
                                            <p:strVal val="#ppt_x"/>
                                          </p:val>
                                        </p:tav>
                                        <p:tav tm="100000">
                                          <p:val>
                                            <p:strVal val="#ppt_x"/>
                                          </p:val>
                                        </p:tav>
                                      </p:tavLst>
                                    </p:anim>
                                    <p:anim calcmode="lin" valueType="num">
                                      <p:cBhvr additive="base">
                                        <p:cTn id="120" dur="5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ppt_x"/>
                                          </p:val>
                                        </p:tav>
                                        <p:tav tm="100000">
                                          <p:val>
                                            <p:strVal val="#ppt_x"/>
                                          </p:val>
                                        </p:tav>
                                      </p:tavLst>
                                    </p:anim>
                                    <p:anim calcmode="lin" valueType="num">
                                      <p:cBhvr additive="base">
                                        <p:cTn id="124" dur="500" fill="hold"/>
                                        <p:tgtEl>
                                          <p:spTgt spid="5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500" fill="hold"/>
                                        <p:tgtEl>
                                          <p:spTgt spid="57"/>
                                        </p:tgtEl>
                                        <p:attrNameLst>
                                          <p:attrName>ppt_x</p:attrName>
                                        </p:attrNameLst>
                                      </p:cBhvr>
                                      <p:tavLst>
                                        <p:tav tm="0">
                                          <p:val>
                                            <p:strVal val="#ppt_x"/>
                                          </p:val>
                                        </p:tav>
                                        <p:tav tm="100000">
                                          <p:val>
                                            <p:strVal val="#ppt_x"/>
                                          </p:val>
                                        </p:tav>
                                      </p:tavLst>
                                    </p:anim>
                                    <p:anim calcmode="lin" valueType="num">
                                      <p:cBhvr additive="base">
                                        <p:cTn id="144" dur="500" fill="hold"/>
                                        <p:tgtEl>
                                          <p:spTgt spid="5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additive="base">
                                        <p:cTn id="147" dur="500" fill="hold"/>
                                        <p:tgtEl>
                                          <p:spTgt spid="58"/>
                                        </p:tgtEl>
                                        <p:attrNameLst>
                                          <p:attrName>ppt_x</p:attrName>
                                        </p:attrNameLst>
                                      </p:cBhvr>
                                      <p:tavLst>
                                        <p:tav tm="0">
                                          <p:val>
                                            <p:strVal val="#ppt_x"/>
                                          </p:val>
                                        </p:tav>
                                        <p:tav tm="100000">
                                          <p:val>
                                            <p:strVal val="#ppt_x"/>
                                          </p:val>
                                        </p:tav>
                                      </p:tavLst>
                                    </p:anim>
                                    <p:anim calcmode="lin" valueType="num">
                                      <p:cBhvr additive="base">
                                        <p:cTn id="14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79"/>
                                        </p:tgtEl>
                                        <p:attrNameLst>
                                          <p:attrName>style.visibility</p:attrName>
                                        </p:attrNameLst>
                                      </p:cBhvr>
                                      <p:to>
                                        <p:strVal val="visible"/>
                                      </p:to>
                                    </p:set>
                                    <p:anim calcmode="lin" valueType="num">
                                      <p:cBhvr additive="base">
                                        <p:cTn id="153" dur="500" fill="hold"/>
                                        <p:tgtEl>
                                          <p:spTgt spid="79"/>
                                        </p:tgtEl>
                                        <p:attrNameLst>
                                          <p:attrName>ppt_x</p:attrName>
                                        </p:attrNameLst>
                                      </p:cBhvr>
                                      <p:tavLst>
                                        <p:tav tm="0">
                                          <p:val>
                                            <p:strVal val="#ppt_x"/>
                                          </p:val>
                                        </p:tav>
                                        <p:tav tm="100000">
                                          <p:val>
                                            <p:strVal val="#ppt_x"/>
                                          </p:val>
                                        </p:tav>
                                      </p:tavLst>
                                    </p:anim>
                                    <p:anim calcmode="lin" valueType="num">
                                      <p:cBhvr additive="base">
                                        <p:cTn id="154" dur="500" fill="hold"/>
                                        <p:tgtEl>
                                          <p:spTgt spid="79"/>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80"/>
                                        </p:tgtEl>
                                        <p:attrNameLst>
                                          <p:attrName>style.visibility</p:attrName>
                                        </p:attrNameLst>
                                      </p:cBhvr>
                                      <p:to>
                                        <p:strVal val="visible"/>
                                      </p:to>
                                    </p:set>
                                    <p:anim calcmode="lin" valueType="num">
                                      <p:cBhvr additive="base">
                                        <p:cTn id="157" dur="500" fill="hold"/>
                                        <p:tgtEl>
                                          <p:spTgt spid="80"/>
                                        </p:tgtEl>
                                        <p:attrNameLst>
                                          <p:attrName>ppt_x</p:attrName>
                                        </p:attrNameLst>
                                      </p:cBhvr>
                                      <p:tavLst>
                                        <p:tav tm="0">
                                          <p:val>
                                            <p:strVal val="#ppt_x"/>
                                          </p:val>
                                        </p:tav>
                                        <p:tav tm="100000">
                                          <p:val>
                                            <p:strVal val="#ppt_x"/>
                                          </p:val>
                                        </p:tav>
                                      </p:tavLst>
                                    </p:anim>
                                    <p:anim calcmode="lin" valueType="num">
                                      <p:cBhvr additive="base">
                                        <p:cTn id="158" dur="500" fill="hold"/>
                                        <p:tgtEl>
                                          <p:spTgt spid="80"/>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anim calcmode="lin" valueType="num">
                                      <p:cBhvr additive="base">
                                        <p:cTn id="161" dur="500" fill="hold"/>
                                        <p:tgtEl>
                                          <p:spTgt spid="81"/>
                                        </p:tgtEl>
                                        <p:attrNameLst>
                                          <p:attrName>ppt_x</p:attrName>
                                        </p:attrNameLst>
                                      </p:cBhvr>
                                      <p:tavLst>
                                        <p:tav tm="0">
                                          <p:val>
                                            <p:strVal val="#ppt_x"/>
                                          </p:val>
                                        </p:tav>
                                        <p:tav tm="100000">
                                          <p:val>
                                            <p:strVal val="#ppt_x"/>
                                          </p:val>
                                        </p:tav>
                                      </p:tavLst>
                                    </p:anim>
                                    <p:anim calcmode="lin" valueType="num">
                                      <p:cBhvr additive="base">
                                        <p:cTn id="162" dur="500" fill="hold"/>
                                        <p:tgtEl>
                                          <p:spTgt spid="8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82"/>
                                        </p:tgtEl>
                                        <p:attrNameLst>
                                          <p:attrName>style.visibility</p:attrName>
                                        </p:attrNameLst>
                                      </p:cBhvr>
                                      <p:to>
                                        <p:strVal val="visible"/>
                                      </p:to>
                                    </p:set>
                                    <p:anim calcmode="lin" valueType="num">
                                      <p:cBhvr additive="base">
                                        <p:cTn id="165" dur="500" fill="hold"/>
                                        <p:tgtEl>
                                          <p:spTgt spid="82"/>
                                        </p:tgtEl>
                                        <p:attrNameLst>
                                          <p:attrName>ppt_x</p:attrName>
                                        </p:attrNameLst>
                                      </p:cBhvr>
                                      <p:tavLst>
                                        <p:tav tm="0">
                                          <p:val>
                                            <p:strVal val="#ppt_x"/>
                                          </p:val>
                                        </p:tav>
                                        <p:tav tm="100000">
                                          <p:val>
                                            <p:strVal val="#ppt_x"/>
                                          </p:val>
                                        </p:tav>
                                      </p:tavLst>
                                    </p:anim>
                                    <p:anim calcmode="lin" valueType="num">
                                      <p:cBhvr additive="base">
                                        <p:cTn id="166" dur="500" fill="hold"/>
                                        <p:tgtEl>
                                          <p:spTgt spid="82"/>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 calcmode="lin" valueType="num">
                                      <p:cBhvr additive="base">
                                        <p:cTn id="169" dur="500" fill="hold"/>
                                        <p:tgtEl>
                                          <p:spTgt spid="83"/>
                                        </p:tgtEl>
                                        <p:attrNameLst>
                                          <p:attrName>ppt_x</p:attrName>
                                        </p:attrNameLst>
                                      </p:cBhvr>
                                      <p:tavLst>
                                        <p:tav tm="0">
                                          <p:val>
                                            <p:strVal val="#ppt_x"/>
                                          </p:val>
                                        </p:tav>
                                        <p:tav tm="100000">
                                          <p:val>
                                            <p:strVal val="#ppt_x"/>
                                          </p:val>
                                        </p:tav>
                                      </p:tavLst>
                                    </p:anim>
                                    <p:anim calcmode="lin" valueType="num">
                                      <p:cBhvr additive="base">
                                        <p:cTn id="170" dur="500" fill="hold"/>
                                        <p:tgtEl>
                                          <p:spTgt spid="83"/>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84"/>
                                        </p:tgtEl>
                                        <p:attrNameLst>
                                          <p:attrName>style.visibility</p:attrName>
                                        </p:attrNameLst>
                                      </p:cBhvr>
                                      <p:to>
                                        <p:strVal val="visible"/>
                                      </p:to>
                                    </p:set>
                                    <p:anim calcmode="lin" valueType="num">
                                      <p:cBhvr additive="base">
                                        <p:cTn id="173" dur="500" fill="hold"/>
                                        <p:tgtEl>
                                          <p:spTgt spid="84"/>
                                        </p:tgtEl>
                                        <p:attrNameLst>
                                          <p:attrName>ppt_x</p:attrName>
                                        </p:attrNameLst>
                                      </p:cBhvr>
                                      <p:tavLst>
                                        <p:tav tm="0">
                                          <p:val>
                                            <p:strVal val="#ppt_x"/>
                                          </p:val>
                                        </p:tav>
                                        <p:tav tm="100000">
                                          <p:val>
                                            <p:strVal val="#ppt_x"/>
                                          </p:val>
                                        </p:tav>
                                      </p:tavLst>
                                    </p:anim>
                                    <p:anim calcmode="lin" valueType="num">
                                      <p:cBhvr additive="base">
                                        <p:cTn id="174" dur="500" fill="hold"/>
                                        <p:tgtEl>
                                          <p:spTgt spid="84"/>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85"/>
                                        </p:tgtEl>
                                        <p:attrNameLst>
                                          <p:attrName>style.visibility</p:attrName>
                                        </p:attrNameLst>
                                      </p:cBhvr>
                                      <p:to>
                                        <p:strVal val="visible"/>
                                      </p:to>
                                    </p:set>
                                    <p:anim calcmode="lin" valueType="num">
                                      <p:cBhvr additive="base">
                                        <p:cTn id="177" dur="500" fill="hold"/>
                                        <p:tgtEl>
                                          <p:spTgt spid="85"/>
                                        </p:tgtEl>
                                        <p:attrNameLst>
                                          <p:attrName>ppt_x</p:attrName>
                                        </p:attrNameLst>
                                      </p:cBhvr>
                                      <p:tavLst>
                                        <p:tav tm="0">
                                          <p:val>
                                            <p:strVal val="#ppt_x"/>
                                          </p:val>
                                        </p:tav>
                                        <p:tav tm="100000">
                                          <p:val>
                                            <p:strVal val="#ppt_x"/>
                                          </p:val>
                                        </p:tav>
                                      </p:tavLst>
                                    </p:anim>
                                    <p:anim calcmode="lin" valueType="num">
                                      <p:cBhvr additive="base">
                                        <p:cTn id="178" dur="500" fill="hold"/>
                                        <p:tgtEl>
                                          <p:spTgt spid="8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 calcmode="lin" valueType="num">
                                      <p:cBhvr additive="base">
                                        <p:cTn id="181" dur="500" fill="hold"/>
                                        <p:tgtEl>
                                          <p:spTgt spid="86"/>
                                        </p:tgtEl>
                                        <p:attrNameLst>
                                          <p:attrName>ppt_x</p:attrName>
                                        </p:attrNameLst>
                                      </p:cBhvr>
                                      <p:tavLst>
                                        <p:tav tm="0">
                                          <p:val>
                                            <p:strVal val="#ppt_x"/>
                                          </p:val>
                                        </p:tav>
                                        <p:tav tm="100000">
                                          <p:val>
                                            <p:strVal val="#ppt_x"/>
                                          </p:val>
                                        </p:tav>
                                      </p:tavLst>
                                    </p:anim>
                                    <p:anim calcmode="lin" valueType="num">
                                      <p:cBhvr additive="base">
                                        <p:cTn id="182" dur="500" fill="hold"/>
                                        <p:tgtEl>
                                          <p:spTgt spid="86"/>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 calcmode="lin" valueType="num">
                                      <p:cBhvr additive="base">
                                        <p:cTn id="185" dur="500" fill="hold"/>
                                        <p:tgtEl>
                                          <p:spTgt spid="87"/>
                                        </p:tgtEl>
                                        <p:attrNameLst>
                                          <p:attrName>ppt_x</p:attrName>
                                        </p:attrNameLst>
                                      </p:cBhvr>
                                      <p:tavLst>
                                        <p:tav tm="0">
                                          <p:val>
                                            <p:strVal val="#ppt_x"/>
                                          </p:val>
                                        </p:tav>
                                        <p:tav tm="100000">
                                          <p:val>
                                            <p:strVal val="#ppt_x"/>
                                          </p:val>
                                        </p:tav>
                                      </p:tavLst>
                                    </p:anim>
                                    <p:anim calcmode="lin" valueType="num">
                                      <p:cBhvr additive="base">
                                        <p:cTn id="186" dur="500" fill="hold"/>
                                        <p:tgtEl>
                                          <p:spTgt spid="87"/>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88"/>
                                        </p:tgtEl>
                                        <p:attrNameLst>
                                          <p:attrName>style.visibility</p:attrName>
                                        </p:attrNameLst>
                                      </p:cBhvr>
                                      <p:to>
                                        <p:strVal val="visible"/>
                                      </p:to>
                                    </p:set>
                                    <p:anim calcmode="lin" valueType="num">
                                      <p:cBhvr additive="base">
                                        <p:cTn id="189" dur="500" fill="hold"/>
                                        <p:tgtEl>
                                          <p:spTgt spid="88"/>
                                        </p:tgtEl>
                                        <p:attrNameLst>
                                          <p:attrName>ppt_x</p:attrName>
                                        </p:attrNameLst>
                                      </p:cBhvr>
                                      <p:tavLst>
                                        <p:tav tm="0">
                                          <p:val>
                                            <p:strVal val="#ppt_x"/>
                                          </p:val>
                                        </p:tav>
                                        <p:tav tm="100000">
                                          <p:val>
                                            <p:strVal val="#ppt_x"/>
                                          </p:val>
                                        </p:tav>
                                      </p:tavLst>
                                    </p:anim>
                                    <p:anim calcmode="lin" valueType="num">
                                      <p:cBhvr additive="base">
                                        <p:cTn id="190" dur="500" fill="hold"/>
                                        <p:tgtEl>
                                          <p:spTgt spid="88"/>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89"/>
                                        </p:tgtEl>
                                        <p:attrNameLst>
                                          <p:attrName>style.visibility</p:attrName>
                                        </p:attrNameLst>
                                      </p:cBhvr>
                                      <p:to>
                                        <p:strVal val="visible"/>
                                      </p:to>
                                    </p:set>
                                    <p:anim calcmode="lin" valueType="num">
                                      <p:cBhvr additive="base">
                                        <p:cTn id="193" dur="500" fill="hold"/>
                                        <p:tgtEl>
                                          <p:spTgt spid="89"/>
                                        </p:tgtEl>
                                        <p:attrNameLst>
                                          <p:attrName>ppt_x</p:attrName>
                                        </p:attrNameLst>
                                      </p:cBhvr>
                                      <p:tavLst>
                                        <p:tav tm="0">
                                          <p:val>
                                            <p:strVal val="#ppt_x"/>
                                          </p:val>
                                        </p:tav>
                                        <p:tav tm="100000">
                                          <p:val>
                                            <p:strVal val="#ppt_x"/>
                                          </p:val>
                                        </p:tav>
                                      </p:tavLst>
                                    </p:anim>
                                    <p:anim calcmode="lin" valueType="num">
                                      <p:cBhvr additive="base">
                                        <p:cTn id="194" dur="500" fill="hold"/>
                                        <p:tgtEl>
                                          <p:spTgt spid="89"/>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90"/>
                                        </p:tgtEl>
                                        <p:attrNameLst>
                                          <p:attrName>style.visibility</p:attrName>
                                        </p:attrNameLst>
                                      </p:cBhvr>
                                      <p:to>
                                        <p:strVal val="visible"/>
                                      </p:to>
                                    </p:set>
                                    <p:anim calcmode="lin" valueType="num">
                                      <p:cBhvr additive="base">
                                        <p:cTn id="197" dur="500" fill="hold"/>
                                        <p:tgtEl>
                                          <p:spTgt spid="90"/>
                                        </p:tgtEl>
                                        <p:attrNameLst>
                                          <p:attrName>ppt_x</p:attrName>
                                        </p:attrNameLst>
                                      </p:cBhvr>
                                      <p:tavLst>
                                        <p:tav tm="0">
                                          <p:val>
                                            <p:strVal val="#ppt_x"/>
                                          </p:val>
                                        </p:tav>
                                        <p:tav tm="100000">
                                          <p:val>
                                            <p:strVal val="#ppt_x"/>
                                          </p:val>
                                        </p:tav>
                                      </p:tavLst>
                                    </p:anim>
                                    <p:anim calcmode="lin" valueType="num">
                                      <p:cBhvr additive="base">
                                        <p:cTn id="198" dur="500" fill="hold"/>
                                        <p:tgtEl>
                                          <p:spTgt spid="90"/>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91"/>
                                        </p:tgtEl>
                                        <p:attrNameLst>
                                          <p:attrName>style.visibility</p:attrName>
                                        </p:attrNameLst>
                                      </p:cBhvr>
                                      <p:to>
                                        <p:strVal val="visible"/>
                                      </p:to>
                                    </p:set>
                                    <p:anim calcmode="lin" valueType="num">
                                      <p:cBhvr additive="base">
                                        <p:cTn id="201" dur="500" fill="hold"/>
                                        <p:tgtEl>
                                          <p:spTgt spid="91"/>
                                        </p:tgtEl>
                                        <p:attrNameLst>
                                          <p:attrName>ppt_x</p:attrName>
                                        </p:attrNameLst>
                                      </p:cBhvr>
                                      <p:tavLst>
                                        <p:tav tm="0">
                                          <p:val>
                                            <p:strVal val="#ppt_x"/>
                                          </p:val>
                                        </p:tav>
                                        <p:tav tm="100000">
                                          <p:val>
                                            <p:strVal val="#ppt_x"/>
                                          </p:val>
                                        </p:tav>
                                      </p:tavLst>
                                    </p:anim>
                                    <p:anim calcmode="lin" valueType="num">
                                      <p:cBhvr additive="base">
                                        <p:cTn id="202" dur="500" fill="hold"/>
                                        <p:tgtEl>
                                          <p:spTgt spid="91"/>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92"/>
                                        </p:tgtEl>
                                        <p:attrNameLst>
                                          <p:attrName>style.visibility</p:attrName>
                                        </p:attrNameLst>
                                      </p:cBhvr>
                                      <p:to>
                                        <p:strVal val="visible"/>
                                      </p:to>
                                    </p:set>
                                    <p:anim calcmode="lin" valueType="num">
                                      <p:cBhvr additive="base">
                                        <p:cTn id="205" dur="500" fill="hold"/>
                                        <p:tgtEl>
                                          <p:spTgt spid="92"/>
                                        </p:tgtEl>
                                        <p:attrNameLst>
                                          <p:attrName>ppt_x</p:attrName>
                                        </p:attrNameLst>
                                      </p:cBhvr>
                                      <p:tavLst>
                                        <p:tav tm="0">
                                          <p:val>
                                            <p:strVal val="#ppt_x"/>
                                          </p:val>
                                        </p:tav>
                                        <p:tav tm="100000">
                                          <p:val>
                                            <p:strVal val="#ppt_x"/>
                                          </p:val>
                                        </p:tav>
                                      </p:tavLst>
                                    </p:anim>
                                    <p:anim calcmode="lin" valueType="num">
                                      <p:cBhvr additive="base">
                                        <p:cTn id="206" dur="500" fill="hold"/>
                                        <p:tgtEl>
                                          <p:spTgt spid="92"/>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93"/>
                                        </p:tgtEl>
                                        <p:attrNameLst>
                                          <p:attrName>style.visibility</p:attrName>
                                        </p:attrNameLst>
                                      </p:cBhvr>
                                      <p:to>
                                        <p:strVal val="visible"/>
                                      </p:to>
                                    </p:set>
                                    <p:anim calcmode="lin" valueType="num">
                                      <p:cBhvr additive="base">
                                        <p:cTn id="209" dur="500" fill="hold"/>
                                        <p:tgtEl>
                                          <p:spTgt spid="93"/>
                                        </p:tgtEl>
                                        <p:attrNameLst>
                                          <p:attrName>ppt_x</p:attrName>
                                        </p:attrNameLst>
                                      </p:cBhvr>
                                      <p:tavLst>
                                        <p:tav tm="0">
                                          <p:val>
                                            <p:strVal val="#ppt_x"/>
                                          </p:val>
                                        </p:tav>
                                        <p:tav tm="100000">
                                          <p:val>
                                            <p:strVal val="#ppt_x"/>
                                          </p:val>
                                        </p:tav>
                                      </p:tavLst>
                                    </p:anim>
                                    <p:anim calcmode="lin" valueType="num">
                                      <p:cBhvr additive="base">
                                        <p:cTn id="210" dur="500" fill="hold"/>
                                        <p:tgtEl>
                                          <p:spTgt spid="93"/>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94"/>
                                        </p:tgtEl>
                                        <p:attrNameLst>
                                          <p:attrName>style.visibility</p:attrName>
                                        </p:attrNameLst>
                                      </p:cBhvr>
                                      <p:to>
                                        <p:strVal val="visible"/>
                                      </p:to>
                                    </p:set>
                                    <p:anim calcmode="lin" valueType="num">
                                      <p:cBhvr additive="base">
                                        <p:cTn id="213" dur="500" fill="hold"/>
                                        <p:tgtEl>
                                          <p:spTgt spid="94"/>
                                        </p:tgtEl>
                                        <p:attrNameLst>
                                          <p:attrName>ppt_x</p:attrName>
                                        </p:attrNameLst>
                                      </p:cBhvr>
                                      <p:tavLst>
                                        <p:tav tm="0">
                                          <p:val>
                                            <p:strVal val="#ppt_x"/>
                                          </p:val>
                                        </p:tav>
                                        <p:tav tm="100000">
                                          <p:val>
                                            <p:strVal val="#ppt_x"/>
                                          </p:val>
                                        </p:tav>
                                      </p:tavLst>
                                    </p:anim>
                                    <p:anim calcmode="lin" valueType="num">
                                      <p:cBhvr additive="base">
                                        <p:cTn id="214" dur="500" fill="hold"/>
                                        <p:tgtEl>
                                          <p:spTgt spid="94"/>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95"/>
                                        </p:tgtEl>
                                        <p:attrNameLst>
                                          <p:attrName>style.visibility</p:attrName>
                                        </p:attrNameLst>
                                      </p:cBhvr>
                                      <p:to>
                                        <p:strVal val="visible"/>
                                      </p:to>
                                    </p:set>
                                    <p:anim calcmode="lin" valueType="num">
                                      <p:cBhvr additive="base">
                                        <p:cTn id="217" dur="500" fill="hold"/>
                                        <p:tgtEl>
                                          <p:spTgt spid="95"/>
                                        </p:tgtEl>
                                        <p:attrNameLst>
                                          <p:attrName>ppt_x</p:attrName>
                                        </p:attrNameLst>
                                      </p:cBhvr>
                                      <p:tavLst>
                                        <p:tav tm="0">
                                          <p:val>
                                            <p:strVal val="#ppt_x"/>
                                          </p:val>
                                        </p:tav>
                                        <p:tav tm="100000">
                                          <p:val>
                                            <p:strVal val="#ppt_x"/>
                                          </p:val>
                                        </p:tav>
                                      </p:tavLst>
                                    </p:anim>
                                    <p:anim calcmode="lin" valueType="num">
                                      <p:cBhvr additive="base">
                                        <p:cTn id="218" dur="500" fill="hold"/>
                                        <p:tgtEl>
                                          <p:spTgt spid="95"/>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96"/>
                                        </p:tgtEl>
                                        <p:attrNameLst>
                                          <p:attrName>style.visibility</p:attrName>
                                        </p:attrNameLst>
                                      </p:cBhvr>
                                      <p:to>
                                        <p:strVal val="visible"/>
                                      </p:to>
                                    </p:set>
                                    <p:anim calcmode="lin" valueType="num">
                                      <p:cBhvr additive="base">
                                        <p:cTn id="221" dur="500" fill="hold"/>
                                        <p:tgtEl>
                                          <p:spTgt spid="96"/>
                                        </p:tgtEl>
                                        <p:attrNameLst>
                                          <p:attrName>ppt_x</p:attrName>
                                        </p:attrNameLst>
                                      </p:cBhvr>
                                      <p:tavLst>
                                        <p:tav tm="0">
                                          <p:val>
                                            <p:strVal val="#ppt_x"/>
                                          </p:val>
                                        </p:tav>
                                        <p:tav tm="100000">
                                          <p:val>
                                            <p:strVal val="#ppt_x"/>
                                          </p:val>
                                        </p:tav>
                                      </p:tavLst>
                                    </p:anim>
                                    <p:anim calcmode="lin" valueType="num">
                                      <p:cBhvr additive="base">
                                        <p:cTn id="222" dur="500" fill="hold"/>
                                        <p:tgtEl>
                                          <p:spTgt spid="96"/>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97"/>
                                        </p:tgtEl>
                                        <p:attrNameLst>
                                          <p:attrName>style.visibility</p:attrName>
                                        </p:attrNameLst>
                                      </p:cBhvr>
                                      <p:to>
                                        <p:strVal val="visible"/>
                                      </p:to>
                                    </p:set>
                                    <p:anim calcmode="lin" valueType="num">
                                      <p:cBhvr additive="base">
                                        <p:cTn id="225" dur="500" fill="hold"/>
                                        <p:tgtEl>
                                          <p:spTgt spid="97"/>
                                        </p:tgtEl>
                                        <p:attrNameLst>
                                          <p:attrName>ppt_x</p:attrName>
                                        </p:attrNameLst>
                                      </p:cBhvr>
                                      <p:tavLst>
                                        <p:tav tm="0">
                                          <p:val>
                                            <p:strVal val="#ppt_x"/>
                                          </p:val>
                                        </p:tav>
                                        <p:tav tm="100000">
                                          <p:val>
                                            <p:strVal val="#ppt_x"/>
                                          </p:val>
                                        </p:tav>
                                      </p:tavLst>
                                    </p:anim>
                                    <p:anim calcmode="lin" valueType="num">
                                      <p:cBhvr additive="base">
                                        <p:cTn id="226" dur="500" fill="hold"/>
                                        <p:tgtEl>
                                          <p:spTgt spid="97"/>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98"/>
                                        </p:tgtEl>
                                        <p:attrNameLst>
                                          <p:attrName>style.visibility</p:attrName>
                                        </p:attrNameLst>
                                      </p:cBhvr>
                                      <p:to>
                                        <p:strVal val="visible"/>
                                      </p:to>
                                    </p:set>
                                    <p:anim calcmode="lin" valueType="num">
                                      <p:cBhvr additive="base">
                                        <p:cTn id="229" dur="500" fill="hold"/>
                                        <p:tgtEl>
                                          <p:spTgt spid="98"/>
                                        </p:tgtEl>
                                        <p:attrNameLst>
                                          <p:attrName>ppt_x</p:attrName>
                                        </p:attrNameLst>
                                      </p:cBhvr>
                                      <p:tavLst>
                                        <p:tav tm="0">
                                          <p:val>
                                            <p:strVal val="#ppt_x"/>
                                          </p:val>
                                        </p:tav>
                                        <p:tav tm="100000">
                                          <p:val>
                                            <p:strVal val="#ppt_x"/>
                                          </p:val>
                                        </p:tav>
                                      </p:tavLst>
                                    </p:anim>
                                    <p:anim calcmode="lin" valueType="num">
                                      <p:cBhvr additive="base">
                                        <p:cTn id="230" dur="500" fill="hold"/>
                                        <p:tgtEl>
                                          <p:spTgt spid="98"/>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99"/>
                                        </p:tgtEl>
                                        <p:attrNameLst>
                                          <p:attrName>style.visibility</p:attrName>
                                        </p:attrNameLst>
                                      </p:cBhvr>
                                      <p:to>
                                        <p:strVal val="visible"/>
                                      </p:to>
                                    </p:set>
                                    <p:anim calcmode="lin" valueType="num">
                                      <p:cBhvr additive="base">
                                        <p:cTn id="233" dur="500" fill="hold"/>
                                        <p:tgtEl>
                                          <p:spTgt spid="99"/>
                                        </p:tgtEl>
                                        <p:attrNameLst>
                                          <p:attrName>ppt_x</p:attrName>
                                        </p:attrNameLst>
                                      </p:cBhvr>
                                      <p:tavLst>
                                        <p:tav tm="0">
                                          <p:val>
                                            <p:strVal val="#ppt_x"/>
                                          </p:val>
                                        </p:tav>
                                        <p:tav tm="100000">
                                          <p:val>
                                            <p:strVal val="#ppt_x"/>
                                          </p:val>
                                        </p:tav>
                                      </p:tavLst>
                                    </p:anim>
                                    <p:anim calcmode="lin" valueType="num">
                                      <p:cBhvr additive="base">
                                        <p:cTn id="234" dur="500" fill="hold"/>
                                        <p:tgtEl>
                                          <p:spTgt spid="99"/>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additive="base">
                                        <p:cTn id="237" dur="500" fill="hold"/>
                                        <p:tgtEl>
                                          <p:spTgt spid="100"/>
                                        </p:tgtEl>
                                        <p:attrNameLst>
                                          <p:attrName>ppt_x</p:attrName>
                                        </p:attrNameLst>
                                      </p:cBhvr>
                                      <p:tavLst>
                                        <p:tav tm="0">
                                          <p:val>
                                            <p:strVal val="#ppt_x"/>
                                          </p:val>
                                        </p:tav>
                                        <p:tav tm="100000">
                                          <p:val>
                                            <p:strVal val="#ppt_x"/>
                                          </p:val>
                                        </p:tav>
                                      </p:tavLst>
                                    </p:anim>
                                    <p:anim calcmode="lin" valueType="num">
                                      <p:cBhvr additive="base">
                                        <p:cTn id="238" dur="500" fill="hold"/>
                                        <p:tgtEl>
                                          <p:spTgt spid="100"/>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101"/>
                                        </p:tgtEl>
                                        <p:attrNameLst>
                                          <p:attrName>style.visibility</p:attrName>
                                        </p:attrNameLst>
                                      </p:cBhvr>
                                      <p:to>
                                        <p:strVal val="visible"/>
                                      </p:to>
                                    </p:set>
                                    <p:anim calcmode="lin" valueType="num">
                                      <p:cBhvr additive="base">
                                        <p:cTn id="241" dur="500" fill="hold"/>
                                        <p:tgtEl>
                                          <p:spTgt spid="101"/>
                                        </p:tgtEl>
                                        <p:attrNameLst>
                                          <p:attrName>ppt_x</p:attrName>
                                        </p:attrNameLst>
                                      </p:cBhvr>
                                      <p:tavLst>
                                        <p:tav tm="0">
                                          <p:val>
                                            <p:strVal val="#ppt_x"/>
                                          </p:val>
                                        </p:tav>
                                        <p:tav tm="100000">
                                          <p:val>
                                            <p:strVal val="#ppt_x"/>
                                          </p:val>
                                        </p:tav>
                                      </p:tavLst>
                                    </p:anim>
                                    <p:anim calcmode="lin" valueType="num">
                                      <p:cBhvr additive="base">
                                        <p:cTn id="242" dur="500" fill="hold"/>
                                        <p:tgtEl>
                                          <p:spTgt spid="101"/>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102"/>
                                        </p:tgtEl>
                                        <p:attrNameLst>
                                          <p:attrName>style.visibility</p:attrName>
                                        </p:attrNameLst>
                                      </p:cBhvr>
                                      <p:to>
                                        <p:strVal val="visible"/>
                                      </p:to>
                                    </p:set>
                                    <p:anim calcmode="lin" valueType="num">
                                      <p:cBhvr additive="base">
                                        <p:cTn id="245" dur="500" fill="hold"/>
                                        <p:tgtEl>
                                          <p:spTgt spid="102"/>
                                        </p:tgtEl>
                                        <p:attrNameLst>
                                          <p:attrName>ppt_x</p:attrName>
                                        </p:attrNameLst>
                                      </p:cBhvr>
                                      <p:tavLst>
                                        <p:tav tm="0">
                                          <p:val>
                                            <p:strVal val="#ppt_x"/>
                                          </p:val>
                                        </p:tav>
                                        <p:tav tm="100000">
                                          <p:val>
                                            <p:strVal val="#ppt_x"/>
                                          </p:val>
                                        </p:tav>
                                      </p:tavLst>
                                    </p:anim>
                                    <p:anim calcmode="lin" valueType="num">
                                      <p:cBhvr additive="base">
                                        <p:cTn id="246" dur="500" fill="hold"/>
                                        <p:tgtEl>
                                          <p:spTgt spid="102"/>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103"/>
                                        </p:tgtEl>
                                        <p:attrNameLst>
                                          <p:attrName>style.visibility</p:attrName>
                                        </p:attrNameLst>
                                      </p:cBhvr>
                                      <p:to>
                                        <p:strVal val="visible"/>
                                      </p:to>
                                    </p:set>
                                    <p:anim calcmode="lin" valueType="num">
                                      <p:cBhvr additive="base">
                                        <p:cTn id="249" dur="500" fill="hold"/>
                                        <p:tgtEl>
                                          <p:spTgt spid="103"/>
                                        </p:tgtEl>
                                        <p:attrNameLst>
                                          <p:attrName>ppt_x</p:attrName>
                                        </p:attrNameLst>
                                      </p:cBhvr>
                                      <p:tavLst>
                                        <p:tav tm="0">
                                          <p:val>
                                            <p:strVal val="#ppt_x"/>
                                          </p:val>
                                        </p:tav>
                                        <p:tav tm="100000">
                                          <p:val>
                                            <p:strVal val="#ppt_x"/>
                                          </p:val>
                                        </p:tav>
                                      </p:tavLst>
                                    </p:anim>
                                    <p:anim calcmode="lin" valueType="num">
                                      <p:cBhvr additive="base">
                                        <p:cTn id="250" dur="500" fill="hold"/>
                                        <p:tgtEl>
                                          <p:spTgt spid="103"/>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104"/>
                                        </p:tgtEl>
                                        <p:attrNameLst>
                                          <p:attrName>style.visibility</p:attrName>
                                        </p:attrNameLst>
                                      </p:cBhvr>
                                      <p:to>
                                        <p:strVal val="visible"/>
                                      </p:to>
                                    </p:set>
                                    <p:anim calcmode="lin" valueType="num">
                                      <p:cBhvr additive="base">
                                        <p:cTn id="253" dur="500" fill="hold"/>
                                        <p:tgtEl>
                                          <p:spTgt spid="104"/>
                                        </p:tgtEl>
                                        <p:attrNameLst>
                                          <p:attrName>ppt_x</p:attrName>
                                        </p:attrNameLst>
                                      </p:cBhvr>
                                      <p:tavLst>
                                        <p:tav tm="0">
                                          <p:val>
                                            <p:strVal val="#ppt_x"/>
                                          </p:val>
                                        </p:tav>
                                        <p:tav tm="100000">
                                          <p:val>
                                            <p:strVal val="#ppt_x"/>
                                          </p:val>
                                        </p:tav>
                                      </p:tavLst>
                                    </p:anim>
                                    <p:anim calcmode="lin" valueType="num">
                                      <p:cBhvr additive="base">
                                        <p:cTn id="254" dur="500" fill="hold"/>
                                        <p:tgtEl>
                                          <p:spTgt spid="104"/>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105"/>
                                        </p:tgtEl>
                                        <p:attrNameLst>
                                          <p:attrName>style.visibility</p:attrName>
                                        </p:attrNameLst>
                                      </p:cBhvr>
                                      <p:to>
                                        <p:strVal val="visible"/>
                                      </p:to>
                                    </p:set>
                                    <p:anim calcmode="lin" valueType="num">
                                      <p:cBhvr additive="base">
                                        <p:cTn id="257" dur="500" fill="hold"/>
                                        <p:tgtEl>
                                          <p:spTgt spid="105"/>
                                        </p:tgtEl>
                                        <p:attrNameLst>
                                          <p:attrName>ppt_x</p:attrName>
                                        </p:attrNameLst>
                                      </p:cBhvr>
                                      <p:tavLst>
                                        <p:tav tm="0">
                                          <p:val>
                                            <p:strVal val="#ppt_x"/>
                                          </p:val>
                                        </p:tav>
                                        <p:tav tm="100000">
                                          <p:val>
                                            <p:strVal val="#ppt_x"/>
                                          </p:val>
                                        </p:tav>
                                      </p:tavLst>
                                    </p:anim>
                                    <p:anim calcmode="lin" valueType="num">
                                      <p:cBhvr additive="base">
                                        <p:cTn id="258" dur="500" fill="hold"/>
                                        <p:tgtEl>
                                          <p:spTgt spid="105"/>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106"/>
                                        </p:tgtEl>
                                        <p:attrNameLst>
                                          <p:attrName>style.visibility</p:attrName>
                                        </p:attrNameLst>
                                      </p:cBhvr>
                                      <p:to>
                                        <p:strVal val="visible"/>
                                      </p:to>
                                    </p:set>
                                    <p:anim calcmode="lin" valueType="num">
                                      <p:cBhvr additive="base">
                                        <p:cTn id="261" dur="500" fill="hold"/>
                                        <p:tgtEl>
                                          <p:spTgt spid="106"/>
                                        </p:tgtEl>
                                        <p:attrNameLst>
                                          <p:attrName>ppt_x</p:attrName>
                                        </p:attrNameLst>
                                      </p:cBhvr>
                                      <p:tavLst>
                                        <p:tav tm="0">
                                          <p:val>
                                            <p:strVal val="#ppt_x"/>
                                          </p:val>
                                        </p:tav>
                                        <p:tav tm="100000">
                                          <p:val>
                                            <p:strVal val="#ppt_x"/>
                                          </p:val>
                                        </p:tav>
                                      </p:tavLst>
                                    </p:anim>
                                    <p:anim calcmode="lin" valueType="num">
                                      <p:cBhvr additive="base">
                                        <p:cTn id="262" dur="500" fill="hold"/>
                                        <p:tgtEl>
                                          <p:spTgt spid="106"/>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107"/>
                                        </p:tgtEl>
                                        <p:attrNameLst>
                                          <p:attrName>style.visibility</p:attrName>
                                        </p:attrNameLst>
                                      </p:cBhvr>
                                      <p:to>
                                        <p:strVal val="visible"/>
                                      </p:to>
                                    </p:set>
                                    <p:anim calcmode="lin" valueType="num">
                                      <p:cBhvr additive="base">
                                        <p:cTn id="265" dur="500" fill="hold"/>
                                        <p:tgtEl>
                                          <p:spTgt spid="107"/>
                                        </p:tgtEl>
                                        <p:attrNameLst>
                                          <p:attrName>ppt_x</p:attrName>
                                        </p:attrNameLst>
                                      </p:cBhvr>
                                      <p:tavLst>
                                        <p:tav tm="0">
                                          <p:val>
                                            <p:strVal val="#ppt_x"/>
                                          </p:val>
                                        </p:tav>
                                        <p:tav tm="100000">
                                          <p:val>
                                            <p:strVal val="#ppt_x"/>
                                          </p:val>
                                        </p:tav>
                                      </p:tavLst>
                                    </p:anim>
                                    <p:anim calcmode="lin" valueType="num">
                                      <p:cBhvr additive="base">
                                        <p:cTn id="266" dur="500" fill="hold"/>
                                        <p:tgtEl>
                                          <p:spTgt spid="107"/>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108"/>
                                        </p:tgtEl>
                                        <p:attrNameLst>
                                          <p:attrName>style.visibility</p:attrName>
                                        </p:attrNameLst>
                                      </p:cBhvr>
                                      <p:to>
                                        <p:strVal val="visible"/>
                                      </p:to>
                                    </p:set>
                                    <p:anim calcmode="lin" valueType="num">
                                      <p:cBhvr additive="base">
                                        <p:cTn id="269" dur="500" fill="hold"/>
                                        <p:tgtEl>
                                          <p:spTgt spid="108"/>
                                        </p:tgtEl>
                                        <p:attrNameLst>
                                          <p:attrName>ppt_x</p:attrName>
                                        </p:attrNameLst>
                                      </p:cBhvr>
                                      <p:tavLst>
                                        <p:tav tm="0">
                                          <p:val>
                                            <p:strVal val="#ppt_x"/>
                                          </p:val>
                                        </p:tav>
                                        <p:tav tm="100000">
                                          <p:val>
                                            <p:strVal val="#ppt_x"/>
                                          </p:val>
                                        </p:tav>
                                      </p:tavLst>
                                    </p:anim>
                                    <p:anim calcmode="lin" valueType="num">
                                      <p:cBhvr additive="base">
                                        <p:cTn id="270" dur="500" fill="hold"/>
                                        <p:tgtEl>
                                          <p:spTgt spid="108"/>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109"/>
                                        </p:tgtEl>
                                        <p:attrNameLst>
                                          <p:attrName>style.visibility</p:attrName>
                                        </p:attrNameLst>
                                      </p:cBhvr>
                                      <p:to>
                                        <p:strVal val="visible"/>
                                      </p:to>
                                    </p:set>
                                    <p:anim calcmode="lin" valueType="num">
                                      <p:cBhvr additive="base">
                                        <p:cTn id="273" dur="500" fill="hold"/>
                                        <p:tgtEl>
                                          <p:spTgt spid="109"/>
                                        </p:tgtEl>
                                        <p:attrNameLst>
                                          <p:attrName>ppt_x</p:attrName>
                                        </p:attrNameLst>
                                      </p:cBhvr>
                                      <p:tavLst>
                                        <p:tav tm="0">
                                          <p:val>
                                            <p:strVal val="#ppt_x"/>
                                          </p:val>
                                        </p:tav>
                                        <p:tav tm="100000">
                                          <p:val>
                                            <p:strVal val="#ppt_x"/>
                                          </p:val>
                                        </p:tav>
                                      </p:tavLst>
                                    </p:anim>
                                    <p:anim calcmode="lin" valueType="num">
                                      <p:cBhvr additive="base">
                                        <p:cTn id="274" dur="500" fill="hold"/>
                                        <p:tgtEl>
                                          <p:spTgt spid="109"/>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110"/>
                                        </p:tgtEl>
                                        <p:attrNameLst>
                                          <p:attrName>style.visibility</p:attrName>
                                        </p:attrNameLst>
                                      </p:cBhvr>
                                      <p:to>
                                        <p:strVal val="visible"/>
                                      </p:to>
                                    </p:set>
                                    <p:anim calcmode="lin" valueType="num">
                                      <p:cBhvr additive="base">
                                        <p:cTn id="277" dur="500" fill="hold"/>
                                        <p:tgtEl>
                                          <p:spTgt spid="110"/>
                                        </p:tgtEl>
                                        <p:attrNameLst>
                                          <p:attrName>ppt_x</p:attrName>
                                        </p:attrNameLst>
                                      </p:cBhvr>
                                      <p:tavLst>
                                        <p:tav tm="0">
                                          <p:val>
                                            <p:strVal val="#ppt_x"/>
                                          </p:val>
                                        </p:tav>
                                        <p:tav tm="100000">
                                          <p:val>
                                            <p:strVal val="#ppt_x"/>
                                          </p:val>
                                        </p:tav>
                                      </p:tavLst>
                                    </p:anim>
                                    <p:anim calcmode="lin" valueType="num">
                                      <p:cBhvr additive="base">
                                        <p:cTn id="278" dur="500" fill="hold"/>
                                        <p:tgtEl>
                                          <p:spTgt spid="110"/>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111"/>
                                        </p:tgtEl>
                                        <p:attrNameLst>
                                          <p:attrName>style.visibility</p:attrName>
                                        </p:attrNameLst>
                                      </p:cBhvr>
                                      <p:to>
                                        <p:strVal val="visible"/>
                                      </p:to>
                                    </p:set>
                                    <p:anim calcmode="lin" valueType="num">
                                      <p:cBhvr additive="base">
                                        <p:cTn id="281" dur="500" fill="hold"/>
                                        <p:tgtEl>
                                          <p:spTgt spid="111"/>
                                        </p:tgtEl>
                                        <p:attrNameLst>
                                          <p:attrName>ppt_x</p:attrName>
                                        </p:attrNameLst>
                                      </p:cBhvr>
                                      <p:tavLst>
                                        <p:tav tm="0">
                                          <p:val>
                                            <p:strVal val="#ppt_x"/>
                                          </p:val>
                                        </p:tav>
                                        <p:tav tm="100000">
                                          <p:val>
                                            <p:strVal val="#ppt_x"/>
                                          </p:val>
                                        </p:tav>
                                      </p:tavLst>
                                    </p:anim>
                                    <p:anim calcmode="lin" valueType="num">
                                      <p:cBhvr additive="base">
                                        <p:cTn id="282" dur="500" fill="hold"/>
                                        <p:tgtEl>
                                          <p:spTgt spid="111"/>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112"/>
                                        </p:tgtEl>
                                        <p:attrNameLst>
                                          <p:attrName>style.visibility</p:attrName>
                                        </p:attrNameLst>
                                      </p:cBhvr>
                                      <p:to>
                                        <p:strVal val="visible"/>
                                      </p:to>
                                    </p:set>
                                    <p:anim calcmode="lin" valueType="num">
                                      <p:cBhvr additive="base">
                                        <p:cTn id="285" dur="500" fill="hold"/>
                                        <p:tgtEl>
                                          <p:spTgt spid="112"/>
                                        </p:tgtEl>
                                        <p:attrNameLst>
                                          <p:attrName>ppt_x</p:attrName>
                                        </p:attrNameLst>
                                      </p:cBhvr>
                                      <p:tavLst>
                                        <p:tav tm="0">
                                          <p:val>
                                            <p:strVal val="#ppt_x"/>
                                          </p:val>
                                        </p:tav>
                                        <p:tav tm="100000">
                                          <p:val>
                                            <p:strVal val="#ppt_x"/>
                                          </p:val>
                                        </p:tav>
                                      </p:tavLst>
                                    </p:anim>
                                    <p:anim calcmode="lin" valueType="num">
                                      <p:cBhvr additive="base">
                                        <p:cTn id="286" dur="500" fill="hold"/>
                                        <p:tgtEl>
                                          <p:spTgt spid="112"/>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113"/>
                                        </p:tgtEl>
                                        <p:attrNameLst>
                                          <p:attrName>style.visibility</p:attrName>
                                        </p:attrNameLst>
                                      </p:cBhvr>
                                      <p:to>
                                        <p:strVal val="visible"/>
                                      </p:to>
                                    </p:set>
                                    <p:anim calcmode="lin" valueType="num">
                                      <p:cBhvr additive="base">
                                        <p:cTn id="289" dur="500" fill="hold"/>
                                        <p:tgtEl>
                                          <p:spTgt spid="113"/>
                                        </p:tgtEl>
                                        <p:attrNameLst>
                                          <p:attrName>ppt_x</p:attrName>
                                        </p:attrNameLst>
                                      </p:cBhvr>
                                      <p:tavLst>
                                        <p:tav tm="0">
                                          <p:val>
                                            <p:strVal val="#ppt_x"/>
                                          </p:val>
                                        </p:tav>
                                        <p:tav tm="100000">
                                          <p:val>
                                            <p:strVal val="#ppt_x"/>
                                          </p:val>
                                        </p:tav>
                                      </p:tavLst>
                                    </p:anim>
                                    <p:anim calcmode="lin" valueType="num">
                                      <p:cBhvr additive="base">
                                        <p:cTn id="290" dur="500" fill="hold"/>
                                        <p:tgtEl>
                                          <p:spTgt spid="113"/>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14"/>
                                        </p:tgtEl>
                                        <p:attrNameLst>
                                          <p:attrName>style.visibility</p:attrName>
                                        </p:attrNameLst>
                                      </p:cBhvr>
                                      <p:to>
                                        <p:strVal val="visible"/>
                                      </p:to>
                                    </p:set>
                                    <p:anim calcmode="lin" valueType="num">
                                      <p:cBhvr additive="base">
                                        <p:cTn id="293" dur="500" fill="hold"/>
                                        <p:tgtEl>
                                          <p:spTgt spid="114"/>
                                        </p:tgtEl>
                                        <p:attrNameLst>
                                          <p:attrName>ppt_x</p:attrName>
                                        </p:attrNameLst>
                                      </p:cBhvr>
                                      <p:tavLst>
                                        <p:tav tm="0">
                                          <p:val>
                                            <p:strVal val="#ppt_x"/>
                                          </p:val>
                                        </p:tav>
                                        <p:tav tm="100000">
                                          <p:val>
                                            <p:strVal val="#ppt_x"/>
                                          </p:val>
                                        </p:tav>
                                      </p:tavLst>
                                    </p:anim>
                                    <p:anim calcmode="lin" valueType="num">
                                      <p:cBhvr additive="base">
                                        <p:cTn id="294" dur="500" fill="hold"/>
                                        <p:tgtEl>
                                          <p:spTgt spid="114"/>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15"/>
                                        </p:tgtEl>
                                        <p:attrNameLst>
                                          <p:attrName>style.visibility</p:attrName>
                                        </p:attrNameLst>
                                      </p:cBhvr>
                                      <p:to>
                                        <p:strVal val="visible"/>
                                      </p:to>
                                    </p:set>
                                    <p:anim calcmode="lin" valueType="num">
                                      <p:cBhvr additive="base">
                                        <p:cTn id="297" dur="500" fill="hold"/>
                                        <p:tgtEl>
                                          <p:spTgt spid="115"/>
                                        </p:tgtEl>
                                        <p:attrNameLst>
                                          <p:attrName>ppt_x</p:attrName>
                                        </p:attrNameLst>
                                      </p:cBhvr>
                                      <p:tavLst>
                                        <p:tav tm="0">
                                          <p:val>
                                            <p:strVal val="#ppt_x"/>
                                          </p:val>
                                        </p:tav>
                                        <p:tav tm="100000">
                                          <p:val>
                                            <p:strVal val="#ppt_x"/>
                                          </p:val>
                                        </p:tav>
                                      </p:tavLst>
                                    </p:anim>
                                    <p:anim calcmode="lin" valueType="num">
                                      <p:cBhvr additive="base">
                                        <p:cTn id="298" dur="500" fill="hold"/>
                                        <p:tgtEl>
                                          <p:spTgt spid="115"/>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116"/>
                                        </p:tgtEl>
                                        <p:attrNameLst>
                                          <p:attrName>style.visibility</p:attrName>
                                        </p:attrNameLst>
                                      </p:cBhvr>
                                      <p:to>
                                        <p:strVal val="visible"/>
                                      </p:to>
                                    </p:set>
                                    <p:anim calcmode="lin" valueType="num">
                                      <p:cBhvr additive="base">
                                        <p:cTn id="301" dur="500" fill="hold"/>
                                        <p:tgtEl>
                                          <p:spTgt spid="116"/>
                                        </p:tgtEl>
                                        <p:attrNameLst>
                                          <p:attrName>ppt_x</p:attrName>
                                        </p:attrNameLst>
                                      </p:cBhvr>
                                      <p:tavLst>
                                        <p:tav tm="0">
                                          <p:val>
                                            <p:strVal val="#ppt_x"/>
                                          </p:val>
                                        </p:tav>
                                        <p:tav tm="100000">
                                          <p:val>
                                            <p:strVal val="#ppt_x"/>
                                          </p:val>
                                        </p:tav>
                                      </p:tavLst>
                                    </p:anim>
                                    <p:anim calcmode="lin" valueType="num">
                                      <p:cBhvr additive="base">
                                        <p:cTn id="302" dur="500" fill="hold"/>
                                        <p:tgtEl>
                                          <p:spTgt spid="116"/>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117"/>
                                        </p:tgtEl>
                                        <p:attrNameLst>
                                          <p:attrName>style.visibility</p:attrName>
                                        </p:attrNameLst>
                                      </p:cBhvr>
                                      <p:to>
                                        <p:strVal val="visible"/>
                                      </p:to>
                                    </p:set>
                                    <p:anim calcmode="lin" valueType="num">
                                      <p:cBhvr additive="base">
                                        <p:cTn id="305" dur="500" fill="hold"/>
                                        <p:tgtEl>
                                          <p:spTgt spid="117"/>
                                        </p:tgtEl>
                                        <p:attrNameLst>
                                          <p:attrName>ppt_x</p:attrName>
                                        </p:attrNameLst>
                                      </p:cBhvr>
                                      <p:tavLst>
                                        <p:tav tm="0">
                                          <p:val>
                                            <p:strVal val="#ppt_x"/>
                                          </p:val>
                                        </p:tav>
                                        <p:tav tm="100000">
                                          <p:val>
                                            <p:strVal val="#ppt_x"/>
                                          </p:val>
                                        </p:tav>
                                      </p:tavLst>
                                    </p:anim>
                                    <p:anim calcmode="lin" valueType="num">
                                      <p:cBhvr additive="base">
                                        <p:cTn id="306" dur="500" fill="hold"/>
                                        <p:tgtEl>
                                          <p:spTgt spid="117"/>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118"/>
                                        </p:tgtEl>
                                        <p:attrNameLst>
                                          <p:attrName>style.visibility</p:attrName>
                                        </p:attrNameLst>
                                      </p:cBhvr>
                                      <p:to>
                                        <p:strVal val="visible"/>
                                      </p:to>
                                    </p:set>
                                    <p:anim calcmode="lin" valueType="num">
                                      <p:cBhvr additive="base">
                                        <p:cTn id="309" dur="500" fill="hold"/>
                                        <p:tgtEl>
                                          <p:spTgt spid="118"/>
                                        </p:tgtEl>
                                        <p:attrNameLst>
                                          <p:attrName>ppt_x</p:attrName>
                                        </p:attrNameLst>
                                      </p:cBhvr>
                                      <p:tavLst>
                                        <p:tav tm="0">
                                          <p:val>
                                            <p:strVal val="#ppt_x"/>
                                          </p:val>
                                        </p:tav>
                                        <p:tav tm="100000">
                                          <p:val>
                                            <p:strVal val="#ppt_x"/>
                                          </p:val>
                                        </p:tav>
                                      </p:tavLst>
                                    </p:anim>
                                    <p:anim calcmode="lin" valueType="num">
                                      <p:cBhvr additive="base">
                                        <p:cTn id="310" dur="500" fill="hold"/>
                                        <p:tgtEl>
                                          <p:spTgt spid="118"/>
                                        </p:tgtEl>
                                        <p:attrNameLst>
                                          <p:attrName>ppt_y</p:attrName>
                                        </p:attrNameLst>
                                      </p:cBhvr>
                                      <p:tavLst>
                                        <p:tav tm="0">
                                          <p:val>
                                            <p:strVal val="1+#ppt_h/2"/>
                                          </p:val>
                                        </p:tav>
                                        <p:tav tm="100000">
                                          <p:val>
                                            <p:strVal val="#ppt_y"/>
                                          </p:val>
                                        </p:tav>
                                      </p:tavLst>
                                    </p:anim>
                                  </p:childTnLst>
                                </p:cTn>
                              </p:par>
                              <p:par>
                                <p:cTn id="311" presetID="2" presetClass="entr" presetSubtype="4" fill="hold" grpId="0" nodeType="withEffect">
                                  <p:stCondLst>
                                    <p:cond delay="0"/>
                                  </p:stCondLst>
                                  <p:childTnLst>
                                    <p:set>
                                      <p:cBhvr>
                                        <p:cTn id="312" dur="1" fill="hold">
                                          <p:stCondLst>
                                            <p:cond delay="0"/>
                                          </p:stCondLst>
                                        </p:cTn>
                                        <p:tgtEl>
                                          <p:spTgt spid="119"/>
                                        </p:tgtEl>
                                        <p:attrNameLst>
                                          <p:attrName>style.visibility</p:attrName>
                                        </p:attrNameLst>
                                      </p:cBhvr>
                                      <p:to>
                                        <p:strVal val="visible"/>
                                      </p:to>
                                    </p:set>
                                    <p:anim calcmode="lin" valueType="num">
                                      <p:cBhvr additive="base">
                                        <p:cTn id="313" dur="500" fill="hold"/>
                                        <p:tgtEl>
                                          <p:spTgt spid="119"/>
                                        </p:tgtEl>
                                        <p:attrNameLst>
                                          <p:attrName>ppt_x</p:attrName>
                                        </p:attrNameLst>
                                      </p:cBhvr>
                                      <p:tavLst>
                                        <p:tav tm="0">
                                          <p:val>
                                            <p:strVal val="#ppt_x"/>
                                          </p:val>
                                        </p:tav>
                                        <p:tav tm="100000">
                                          <p:val>
                                            <p:strVal val="#ppt_x"/>
                                          </p:val>
                                        </p:tav>
                                      </p:tavLst>
                                    </p:anim>
                                    <p:anim calcmode="lin" valueType="num">
                                      <p:cBhvr additive="base">
                                        <p:cTn id="314" dur="500" fill="hold"/>
                                        <p:tgtEl>
                                          <p:spTgt spid="119"/>
                                        </p:tgtEl>
                                        <p:attrNameLst>
                                          <p:attrName>ppt_y</p:attrName>
                                        </p:attrNameLst>
                                      </p:cBhvr>
                                      <p:tavLst>
                                        <p:tav tm="0">
                                          <p:val>
                                            <p:strVal val="1+#ppt_h/2"/>
                                          </p:val>
                                        </p:tav>
                                        <p:tav tm="100000">
                                          <p:val>
                                            <p:strVal val="#ppt_y"/>
                                          </p:val>
                                        </p:tav>
                                      </p:tavLst>
                                    </p:anim>
                                  </p:childTnLst>
                                </p:cTn>
                              </p:par>
                              <p:par>
                                <p:cTn id="315" presetID="2" presetClass="entr" presetSubtype="4" fill="hold" grpId="0" nodeType="withEffect">
                                  <p:stCondLst>
                                    <p:cond delay="0"/>
                                  </p:stCondLst>
                                  <p:childTnLst>
                                    <p:set>
                                      <p:cBhvr>
                                        <p:cTn id="316" dur="1" fill="hold">
                                          <p:stCondLst>
                                            <p:cond delay="0"/>
                                          </p:stCondLst>
                                        </p:cTn>
                                        <p:tgtEl>
                                          <p:spTgt spid="120"/>
                                        </p:tgtEl>
                                        <p:attrNameLst>
                                          <p:attrName>style.visibility</p:attrName>
                                        </p:attrNameLst>
                                      </p:cBhvr>
                                      <p:to>
                                        <p:strVal val="visible"/>
                                      </p:to>
                                    </p:set>
                                    <p:anim calcmode="lin" valueType="num">
                                      <p:cBhvr additive="base">
                                        <p:cTn id="317" dur="500" fill="hold"/>
                                        <p:tgtEl>
                                          <p:spTgt spid="120"/>
                                        </p:tgtEl>
                                        <p:attrNameLst>
                                          <p:attrName>ppt_x</p:attrName>
                                        </p:attrNameLst>
                                      </p:cBhvr>
                                      <p:tavLst>
                                        <p:tav tm="0">
                                          <p:val>
                                            <p:strVal val="#ppt_x"/>
                                          </p:val>
                                        </p:tav>
                                        <p:tav tm="100000">
                                          <p:val>
                                            <p:strVal val="#ppt_x"/>
                                          </p:val>
                                        </p:tav>
                                      </p:tavLst>
                                    </p:anim>
                                    <p:anim calcmode="lin" valueType="num">
                                      <p:cBhvr additive="base">
                                        <p:cTn id="318" dur="500" fill="hold"/>
                                        <p:tgtEl>
                                          <p:spTgt spid="120"/>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121"/>
                                        </p:tgtEl>
                                        <p:attrNameLst>
                                          <p:attrName>style.visibility</p:attrName>
                                        </p:attrNameLst>
                                      </p:cBhvr>
                                      <p:to>
                                        <p:strVal val="visible"/>
                                      </p:to>
                                    </p:set>
                                    <p:anim calcmode="lin" valueType="num">
                                      <p:cBhvr additive="base">
                                        <p:cTn id="321" dur="500" fill="hold"/>
                                        <p:tgtEl>
                                          <p:spTgt spid="121"/>
                                        </p:tgtEl>
                                        <p:attrNameLst>
                                          <p:attrName>ppt_x</p:attrName>
                                        </p:attrNameLst>
                                      </p:cBhvr>
                                      <p:tavLst>
                                        <p:tav tm="0">
                                          <p:val>
                                            <p:strVal val="#ppt_x"/>
                                          </p:val>
                                        </p:tav>
                                        <p:tav tm="100000">
                                          <p:val>
                                            <p:strVal val="#ppt_x"/>
                                          </p:val>
                                        </p:tav>
                                      </p:tavLst>
                                    </p:anim>
                                    <p:anim calcmode="lin" valueType="num">
                                      <p:cBhvr additive="base">
                                        <p:cTn id="322" dur="500" fill="hold"/>
                                        <p:tgtEl>
                                          <p:spTgt spid="121"/>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122"/>
                                        </p:tgtEl>
                                        <p:attrNameLst>
                                          <p:attrName>style.visibility</p:attrName>
                                        </p:attrNameLst>
                                      </p:cBhvr>
                                      <p:to>
                                        <p:strVal val="visible"/>
                                      </p:to>
                                    </p:set>
                                    <p:anim calcmode="lin" valueType="num">
                                      <p:cBhvr additive="base">
                                        <p:cTn id="325" dur="500" fill="hold"/>
                                        <p:tgtEl>
                                          <p:spTgt spid="122"/>
                                        </p:tgtEl>
                                        <p:attrNameLst>
                                          <p:attrName>ppt_x</p:attrName>
                                        </p:attrNameLst>
                                      </p:cBhvr>
                                      <p:tavLst>
                                        <p:tav tm="0">
                                          <p:val>
                                            <p:strVal val="#ppt_x"/>
                                          </p:val>
                                        </p:tav>
                                        <p:tav tm="100000">
                                          <p:val>
                                            <p:strVal val="#ppt_x"/>
                                          </p:val>
                                        </p:tav>
                                      </p:tavLst>
                                    </p:anim>
                                    <p:anim calcmode="lin" valueType="num">
                                      <p:cBhvr additive="base">
                                        <p:cTn id="326" dur="500" fill="hold"/>
                                        <p:tgtEl>
                                          <p:spTgt spid="122"/>
                                        </p:tgtEl>
                                        <p:attrNameLst>
                                          <p:attrName>ppt_y</p:attrName>
                                        </p:attrNameLst>
                                      </p:cBhvr>
                                      <p:tavLst>
                                        <p:tav tm="0">
                                          <p:val>
                                            <p:strVal val="1+#ppt_h/2"/>
                                          </p:val>
                                        </p:tav>
                                        <p:tav tm="100000">
                                          <p:val>
                                            <p:strVal val="#ppt_y"/>
                                          </p:val>
                                        </p:tav>
                                      </p:tavLst>
                                    </p:anim>
                                  </p:childTnLst>
                                </p:cTn>
                              </p:par>
                              <p:par>
                                <p:cTn id="327" presetID="2" presetClass="entr" presetSubtype="4" fill="hold" grpId="0" nodeType="withEffect">
                                  <p:stCondLst>
                                    <p:cond delay="0"/>
                                  </p:stCondLst>
                                  <p:childTnLst>
                                    <p:set>
                                      <p:cBhvr>
                                        <p:cTn id="328" dur="1" fill="hold">
                                          <p:stCondLst>
                                            <p:cond delay="0"/>
                                          </p:stCondLst>
                                        </p:cTn>
                                        <p:tgtEl>
                                          <p:spTgt spid="123"/>
                                        </p:tgtEl>
                                        <p:attrNameLst>
                                          <p:attrName>style.visibility</p:attrName>
                                        </p:attrNameLst>
                                      </p:cBhvr>
                                      <p:to>
                                        <p:strVal val="visible"/>
                                      </p:to>
                                    </p:set>
                                    <p:anim calcmode="lin" valueType="num">
                                      <p:cBhvr additive="base">
                                        <p:cTn id="329" dur="500" fill="hold"/>
                                        <p:tgtEl>
                                          <p:spTgt spid="123"/>
                                        </p:tgtEl>
                                        <p:attrNameLst>
                                          <p:attrName>ppt_x</p:attrName>
                                        </p:attrNameLst>
                                      </p:cBhvr>
                                      <p:tavLst>
                                        <p:tav tm="0">
                                          <p:val>
                                            <p:strVal val="#ppt_x"/>
                                          </p:val>
                                        </p:tav>
                                        <p:tav tm="100000">
                                          <p:val>
                                            <p:strVal val="#ppt_x"/>
                                          </p:val>
                                        </p:tav>
                                      </p:tavLst>
                                    </p:anim>
                                    <p:anim calcmode="lin" valueType="num">
                                      <p:cBhvr additive="base">
                                        <p:cTn id="330" dur="500" fill="hold"/>
                                        <p:tgtEl>
                                          <p:spTgt spid="123"/>
                                        </p:tgtEl>
                                        <p:attrNameLst>
                                          <p:attrName>ppt_y</p:attrName>
                                        </p:attrNameLst>
                                      </p:cBhvr>
                                      <p:tavLst>
                                        <p:tav tm="0">
                                          <p:val>
                                            <p:strVal val="1+#ppt_h/2"/>
                                          </p:val>
                                        </p:tav>
                                        <p:tav tm="100000">
                                          <p:val>
                                            <p:strVal val="#ppt_y"/>
                                          </p:val>
                                        </p:tav>
                                      </p:tavLst>
                                    </p:anim>
                                  </p:childTnLst>
                                </p:cTn>
                              </p:par>
                              <p:par>
                                <p:cTn id="331" presetID="2" presetClass="entr" presetSubtype="4" fill="hold" grpId="0" nodeType="withEffect">
                                  <p:stCondLst>
                                    <p:cond delay="0"/>
                                  </p:stCondLst>
                                  <p:childTnLst>
                                    <p:set>
                                      <p:cBhvr>
                                        <p:cTn id="332" dur="1" fill="hold">
                                          <p:stCondLst>
                                            <p:cond delay="0"/>
                                          </p:stCondLst>
                                        </p:cTn>
                                        <p:tgtEl>
                                          <p:spTgt spid="124"/>
                                        </p:tgtEl>
                                        <p:attrNameLst>
                                          <p:attrName>style.visibility</p:attrName>
                                        </p:attrNameLst>
                                      </p:cBhvr>
                                      <p:to>
                                        <p:strVal val="visible"/>
                                      </p:to>
                                    </p:set>
                                    <p:anim calcmode="lin" valueType="num">
                                      <p:cBhvr additive="base">
                                        <p:cTn id="333" dur="500" fill="hold"/>
                                        <p:tgtEl>
                                          <p:spTgt spid="124"/>
                                        </p:tgtEl>
                                        <p:attrNameLst>
                                          <p:attrName>ppt_x</p:attrName>
                                        </p:attrNameLst>
                                      </p:cBhvr>
                                      <p:tavLst>
                                        <p:tav tm="0">
                                          <p:val>
                                            <p:strVal val="#ppt_x"/>
                                          </p:val>
                                        </p:tav>
                                        <p:tav tm="100000">
                                          <p:val>
                                            <p:strVal val="#ppt_x"/>
                                          </p:val>
                                        </p:tav>
                                      </p:tavLst>
                                    </p:anim>
                                    <p:anim calcmode="lin" valueType="num">
                                      <p:cBhvr additive="base">
                                        <p:cTn id="334" dur="500" fill="hold"/>
                                        <p:tgtEl>
                                          <p:spTgt spid="124"/>
                                        </p:tgtEl>
                                        <p:attrNameLst>
                                          <p:attrName>ppt_y</p:attrName>
                                        </p:attrNameLst>
                                      </p:cBhvr>
                                      <p:tavLst>
                                        <p:tav tm="0">
                                          <p:val>
                                            <p:strVal val="1+#ppt_h/2"/>
                                          </p:val>
                                        </p:tav>
                                        <p:tav tm="100000">
                                          <p:val>
                                            <p:strVal val="#ppt_y"/>
                                          </p:val>
                                        </p:tav>
                                      </p:tavLst>
                                    </p:anim>
                                  </p:childTnLst>
                                </p:cTn>
                              </p:par>
                              <p:par>
                                <p:cTn id="335" presetID="2" presetClass="entr" presetSubtype="4" fill="hold" grpId="0" nodeType="withEffect">
                                  <p:stCondLst>
                                    <p:cond delay="0"/>
                                  </p:stCondLst>
                                  <p:childTnLst>
                                    <p:set>
                                      <p:cBhvr>
                                        <p:cTn id="336" dur="1" fill="hold">
                                          <p:stCondLst>
                                            <p:cond delay="0"/>
                                          </p:stCondLst>
                                        </p:cTn>
                                        <p:tgtEl>
                                          <p:spTgt spid="125"/>
                                        </p:tgtEl>
                                        <p:attrNameLst>
                                          <p:attrName>style.visibility</p:attrName>
                                        </p:attrNameLst>
                                      </p:cBhvr>
                                      <p:to>
                                        <p:strVal val="visible"/>
                                      </p:to>
                                    </p:set>
                                    <p:anim calcmode="lin" valueType="num">
                                      <p:cBhvr additive="base">
                                        <p:cTn id="337" dur="500" fill="hold"/>
                                        <p:tgtEl>
                                          <p:spTgt spid="125"/>
                                        </p:tgtEl>
                                        <p:attrNameLst>
                                          <p:attrName>ppt_x</p:attrName>
                                        </p:attrNameLst>
                                      </p:cBhvr>
                                      <p:tavLst>
                                        <p:tav tm="0">
                                          <p:val>
                                            <p:strVal val="#ppt_x"/>
                                          </p:val>
                                        </p:tav>
                                        <p:tav tm="100000">
                                          <p:val>
                                            <p:strVal val="#ppt_x"/>
                                          </p:val>
                                        </p:tav>
                                      </p:tavLst>
                                    </p:anim>
                                    <p:anim calcmode="lin" valueType="num">
                                      <p:cBhvr additive="base">
                                        <p:cTn id="338" dur="500" fill="hold"/>
                                        <p:tgtEl>
                                          <p:spTgt spid="125"/>
                                        </p:tgtEl>
                                        <p:attrNameLst>
                                          <p:attrName>ppt_y</p:attrName>
                                        </p:attrNameLst>
                                      </p:cBhvr>
                                      <p:tavLst>
                                        <p:tav tm="0">
                                          <p:val>
                                            <p:strVal val="1+#ppt_h/2"/>
                                          </p:val>
                                        </p:tav>
                                        <p:tav tm="100000">
                                          <p:val>
                                            <p:strVal val="#ppt_y"/>
                                          </p:val>
                                        </p:tav>
                                      </p:tavLst>
                                    </p:anim>
                                  </p:childTnLst>
                                </p:cTn>
                              </p:par>
                              <p:par>
                                <p:cTn id="339" presetID="2" presetClass="entr" presetSubtype="4" fill="hold" grpId="0" nodeType="withEffect">
                                  <p:stCondLst>
                                    <p:cond delay="0"/>
                                  </p:stCondLst>
                                  <p:childTnLst>
                                    <p:set>
                                      <p:cBhvr>
                                        <p:cTn id="340" dur="1" fill="hold">
                                          <p:stCondLst>
                                            <p:cond delay="0"/>
                                          </p:stCondLst>
                                        </p:cTn>
                                        <p:tgtEl>
                                          <p:spTgt spid="126"/>
                                        </p:tgtEl>
                                        <p:attrNameLst>
                                          <p:attrName>style.visibility</p:attrName>
                                        </p:attrNameLst>
                                      </p:cBhvr>
                                      <p:to>
                                        <p:strVal val="visible"/>
                                      </p:to>
                                    </p:set>
                                    <p:anim calcmode="lin" valueType="num">
                                      <p:cBhvr additive="base">
                                        <p:cTn id="341" dur="500" fill="hold"/>
                                        <p:tgtEl>
                                          <p:spTgt spid="126"/>
                                        </p:tgtEl>
                                        <p:attrNameLst>
                                          <p:attrName>ppt_x</p:attrName>
                                        </p:attrNameLst>
                                      </p:cBhvr>
                                      <p:tavLst>
                                        <p:tav tm="0">
                                          <p:val>
                                            <p:strVal val="#ppt_x"/>
                                          </p:val>
                                        </p:tav>
                                        <p:tav tm="100000">
                                          <p:val>
                                            <p:strVal val="#ppt_x"/>
                                          </p:val>
                                        </p:tav>
                                      </p:tavLst>
                                    </p:anim>
                                    <p:anim calcmode="lin" valueType="num">
                                      <p:cBhvr additive="base">
                                        <p:cTn id="342" dur="500" fill="hold"/>
                                        <p:tgtEl>
                                          <p:spTgt spid="126"/>
                                        </p:tgtEl>
                                        <p:attrNameLst>
                                          <p:attrName>ppt_y</p:attrName>
                                        </p:attrNameLst>
                                      </p:cBhvr>
                                      <p:tavLst>
                                        <p:tav tm="0">
                                          <p:val>
                                            <p:strVal val="1+#ppt_h/2"/>
                                          </p:val>
                                        </p:tav>
                                        <p:tav tm="100000">
                                          <p:val>
                                            <p:strVal val="#ppt_y"/>
                                          </p:val>
                                        </p:tav>
                                      </p:tavLst>
                                    </p:anim>
                                  </p:childTnLst>
                                </p:cTn>
                              </p:par>
                              <p:par>
                                <p:cTn id="343" presetID="2" presetClass="entr" presetSubtype="4" fill="hold" grpId="0" nodeType="withEffect">
                                  <p:stCondLst>
                                    <p:cond delay="0"/>
                                  </p:stCondLst>
                                  <p:childTnLst>
                                    <p:set>
                                      <p:cBhvr>
                                        <p:cTn id="344" dur="1" fill="hold">
                                          <p:stCondLst>
                                            <p:cond delay="0"/>
                                          </p:stCondLst>
                                        </p:cTn>
                                        <p:tgtEl>
                                          <p:spTgt spid="127"/>
                                        </p:tgtEl>
                                        <p:attrNameLst>
                                          <p:attrName>style.visibility</p:attrName>
                                        </p:attrNameLst>
                                      </p:cBhvr>
                                      <p:to>
                                        <p:strVal val="visible"/>
                                      </p:to>
                                    </p:set>
                                    <p:anim calcmode="lin" valueType="num">
                                      <p:cBhvr additive="base">
                                        <p:cTn id="345" dur="500" fill="hold"/>
                                        <p:tgtEl>
                                          <p:spTgt spid="127"/>
                                        </p:tgtEl>
                                        <p:attrNameLst>
                                          <p:attrName>ppt_x</p:attrName>
                                        </p:attrNameLst>
                                      </p:cBhvr>
                                      <p:tavLst>
                                        <p:tav tm="0">
                                          <p:val>
                                            <p:strVal val="#ppt_x"/>
                                          </p:val>
                                        </p:tav>
                                        <p:tav tm="100000">
                                          <p:val>
                                            <p:strVal val="#ppt_x"/>
                                          </p:val>
                                        </p:tav>
                                      </p:tavLst>
                                    </p:anim>
                                    <p:anim calcmode="lin" valueType="num">
                                      <p:cBhvr additive="base">
                                        <p:cTn id="346" dur="500" fill="hold"/>
                                        <p:tgtEl>
                                          <p:spTgt spid="127"/>
                                        </p:tgtEl>
                                        <p:attrNameLst>
                                          <p:attrName>ppt_y</p:attrName>
                                        </p:attrNameLst>
                                      </p:cBhvr>
                                      <p:tavLst>
                                        <p:tav tm="0">
                                          <p:val>
                                            <p:strVal val="1+#ppt_h/2"/>
                                          </p:val>
                                        </p:tav>
                                        <p:tav tm="100000">
                                          <p:val>
                                            <p:strVal val="#ppt_y"/>
                                          </p:val>
                                        </p:tav>
                                      </p:tavLst>
                                    </p:anim>
                                  </p:childTnLst>
                                </p:cTn>
                              </p:par>
                              <p:par>
                                <p:cTn id="347" presetID="2" presetClass="entr" presetSubtype="4" fill="hold" grpId="0" nodeType="withEffect">
                                  <p:stCondLst>
                                    <p:cond delay="0"/>
                                  </p:stCondLst>
                                  <p:childTnLst>
                                    <p:set>
                                      <p:cBhvr>
                                        <p:cTn id="348" dur="1" fill="hold">
                                          <p:stCondLst>
                                            <p:cond delay="0"/>
                                          </p:stCondLst>
                                        </p:cTn>
                                        <p:tgtEl>
                                          <p:spTgt spid="128"/>
                                        </p:tgtEl>
                                        <p:attrNameLst>
                                          <p:attrName>style.visibility</p:attrName>
                                        </p:attrNameLst>
                                      </p:cBhvr>
                                      <p:to>
                                        <p:strVal val="visible"/>
                                      </p:to>
                                    </p:set>
                                    <p:anim calcmode="lin" valueType="num">
                                      <p:cBhvr additive="base">
                                        <p:cTn id="349" dur="500" fill="hold"/>
                                        <p:tgtEl>
                                          <p:spTgt spid="128"/>
                                        </p:tgtEl>
                                        <p:attrNameLst>
                                          <p:attrName>ppt_x</p:attrName>
                                        </p:attrNameLst>
                                      </p:cBhvr>
                                      <p:tavLst>
                                        <p:tav tm="0">
                                          <p:val>
                                            <p:strVal val="#ppt_x"/>
                                          </p:val>
                                        </p:tav>
                                        <p:tav tm="100000">
                                          <p:val>
                                            <p:strVal val="#ppt_x"/>
                                          </p:val>
                                        </p:tav>
                                      </p:tavLst>
                                    </p:anim>
                                    <p:anim calcmode="lin" valueType="num">
                                      <p:cBhvr additive="base">
                                        <p:cTn id="350" dur="500" fill="hold"/>
                                        <p:tgtEl>
                                          <p:spTgt spid="128"/>
                                        </p:tgtEl>
                                        <p:attrNameLst>
                                          <p:attrName>ppt_y</p:attrName>
                                        </p:attrNameLst>
                                      </p:cBhvr>
                                      <p:tavLst>
                                        <p:tav tm="0">
                                          <p:val>
                                            <p:strVal val="1+#ppt_h/2"/>
                                          </p:val>
                                        </p:tav>
                                        <p:tav tm="100000">
                                          <p:val>
                                            <p:strVal val="#ppt_y"/>
                                          </p:val>
                                        </p:tav>
                                      </p:tavLst>
                                    </p:anim>
                                  </p:childTnLst>
                                </p:cTn>
                              </p:par>
                              <p:par>
                                <p:cTn id="351" presetID="2" presetClass="entr" presetSubtype="4" fill="hold" grpId="0" nodeType="withEffect">
                                  <p:stCondLst>
                                    <p:cond delay="0"/>
                                  </p:stCondLst>
                                  <p:childTnLst>
                                    <p:set>
                                      <p:cBhvr>
                                        <p:cTn id="352" dur="1" fill="hold">
                                          <p:stCondLst>
                                            <p:cond delay="0"/>
                                          </p:stCondLst>
                                        </p:cTn>
                                        <p:tgtEl>
                                          <p:spTgt spid="129"/>
                                        </p:tgtEl>
                                        <p:attrNameLst>
                                          <p:attrName>style.visibility</p:attrName>
                                        </p:attrNameLst>
                                      </p:cBhvr>
                                      <p:to>
                                        <p:strVal val="visible"/>
                                      </p:to>
                                    </p:set>
                                    <p:anim calcmode="lin" valueType="num">
                                      <p:cBhvr additive="base">
                                        <p:cTn id="353" dur="500" fill="hold"/>
                                        <p:tgtEl>
                                          <p:spTgt spid="129"/>
                                        </p:tgtEl>
                                        <p:attrNameLst>
                                          <p:attrName>ppt_x</p:attrName>
                                        </p:attrNameLst>
                                      </p:cBhvr>
                                      <p:tavLst>
                                        <p:tav tm="0">
                                          <p:val>
                                            <p:strVal val="#ppt_x"/>
                                          </p:val>
                                        </p:tav>
                                        <p:tav tm="100000">
                                          <p:val>
                                            <p:strVal val="#ppt_x"/>
                                          </p:val>
                                        </p:tav>
                                      </p:tavLst>
                                    </p:anim>
                                    <p:anim calcmode="lin" valueType="num">
                                      <p:cBhvr additive="base">
                                        <p:cTn id="354" dur="500" fill="hold"/>
                                        <p:tgtEl>
                                          <p:spTgt spid="129"/>
                                        </p:tgtEl>
                                        <p:attrNameLst>
                                          <p:attrName>ppt_y</p:attrName>
                                        </p:attrNameLst>
                                      </p:cBhvr>
                                      <p:tavLst>
                                        <p:tav tm="0">
                                          <p:val>
                                            <p:strVal val="1+#ppt_h/2"/>
                                          </p:val>
                                        </p:tav>
                                        <p:tav tm="100000">
                                          <p:val>
                                            <p:strVal val="#ppt_y"/>
                                          </p:val>
                                        </p:tav>
                                      </p:tavLst>
                                    </p:anim>
                                  </p:childTnLst>
                                </p:cTn>
                              </p:par>
                              <p:par>
                                <p:cTn id="355" presetID="2" presetClass="entr" presetSubtype="4" fill="hold" grpId="0" nodeType="withEffect">
                                  <p:stCondLst>
                                    <p:cond delay="0"/>
                                  </p:stCondLst>
                                  <p:childTnLst>
                                    <p:set>
                                      <p:cBhvr>
                                        <p:cTn id="356" dur="1" fill="hold">
                                          <p:stCondLst>
                                            <p:cond delay="0"/>
                                          </p:stCondLst>
                                        </p:cTn>
                                        <p:tgtEl>
                                          <p:spTgt spid="130"/>
                                        </p:tgtEl>
                                        <p:attrNameLst>
                                          <p:attrName>style.visibility</p:attrName>
                                        </p:attrNameLst>
                                      </p:cBhvr>
                                      <p:to>
                                        <p:strVal val="visible"/>
                                      </p:to>
                                    </p:set>
                                    <p:anim calcmode="lin" valueType="num">
                                      <p:cBhvr additive="base">
                                        <p:cTn id="357" dur="500" fill="hold"/>
                                        <p:tgtEl>
                                          <p:spTgt spid="130"/>
                                        </p:tgtEl>
                                        <p:attrNameLst>
                                          <p:attrName>ppt_x</p:attrName>
                                        </p:attrNameLst>
                                      </p:cBhvr>
                                      <p:tavLst>
                                        <p:tav tm="0">
                                          <p:val>
                                            <p:strVal val="#ppt_x"/>
                                          </p:val>
                                        </p:tav>
                                        <p:tav tm="100000">
                                          <p:val>
                                            <p:strVal val="#ppt_x"/>
                                          </p:val>
                                        </p:tav>
                                      </p:tavLst>
                                    </p:anim>
                                    <p:anim calcmode="lin" valueType="num">
                                      <p:cBhvr additive="base">
                                        <p:cTn id="358" dur="500" fill="hold"/>
                                        <p:tgtEl>
                                          <p:spTgt spid="130"/>
                                        </p:tgtEl>
                                        <p:attrNameLst>
                                          <p:attrName>ppt_y</p:attrName>
                                        </p:attrNameLst>
                                      </p:cBhvr>
                                      <p:tavLst>
                                        <p:tav tm="0">
                                          <p:val>
                                            <p:strVal val="1+#ppt_h/2"/>
                                          </p:val>
                                        </p:tav>
                                        <p:tav tm="100000">
                                          <p:val>
                                            <p:strVal val="#ppt_y"/>
                                          </p:val>
                                        </p:tav>
                                      </p:tavLst>
                                    </p:anim>
                                  </p:childTnLst>
                                </p:cTn>
                              </p:par>
                              <p:par>
                                <p:cTn id="359" presetID="2" presetClass="entr" presetSubtype="4" fill="hold" grpId="0" nodeType="withEffect">
                                  <p:stCondLst>
                                    <p:cond delay="0"/>
                                  </p:stCondLst>
                                  <p:childTnLst>
                                    <p:set>
                                      <p:cBhvr>
                                        <p:cTn id="360" dur="1" fill="hold">
                                          <p:stCondLst>
                                            <p:cond delay="0"/>
                                          </p:stCondLst>
                                        </p:cTn>
                                        <p:tgtEl>
                                          <p:spTgt spid="131"/>
                                        </p:tgtEl>
                                        <p:attrNameLst>
                                          <p:attrName>style.visibility</p:attrName>
                                        </p:attrNameLst>
                                      </p:cBhvr>
                                      <p:to>
                                        <p:strVal val="visible"/>
                                      </p:to>
                                    </p:set>
                                    <p:anim calcmode="lin" valueType="num">
                                      <p:cBhvr additive="base">
                                        <p:cTn id="361" dur="500" fill="hold"/>
                                        <p:tgtEl>
                                          <p:spTgt spid="131"/>
                                        </p:tgtEl>
                                        <p:attrNameLst>
                                          <p:attrName>ppt_x</p:attrName>
                                        </p:attrNameLst>
                                      </p:cBhvr>
                                      <p:tavLst>
                                        <p:tav tm="0">
                                          <p:val>
                                            <p:strVal val="#ppt_x"/>
                                          </p:val>
                                        </p:tav>
                                        <p:tav tm="100000">
                                          <p:val>
                                            <p:strVal val="#ppt_x"/>
                                          </p:val>
                                        </p:tav>
                                      </p:tavLst>
                                    </p:anim>
                                    <p:anim calcmode="lin" valueType="num">
                                      <p:cBhvr additive="base">
                                        <p:cTn id="362" dur="500" fill="hold"/>
                                        <p:tgtEl>
                                          <p:spTgt spid="131"/>
                                        </p:tgtEl>
                                        <p:attrNameLst>
                                          <p:attrName>ppt_y</p:attrName>
                                        </p:attrNameLst>
                                      </p:cBhvr>
                                      <p:tavLst>
                                        <p:tav tm="0">
                                          <p:val>
                                            <p:strVal val="1+#ppt_h/2"/>
                                          </p:val>
                                        </p:tav>
                                        <p:tav tm="100000">
                                          <p:val>
                                            <p:strVal val="#ppt_y"/>
                                          </p:val>
                                        </p:tav>
                                      </p:tavLst>
                                    </p:anim>
                                  </p:childTnLst>
                                </p:cTn>
                              </p:par>
                              <p:par>
                                <p:cTn id="363" presetID="2" presetClass="entr" presetSubtype="4" fill="hold" grpId="0" nodeType="withEffect">
                                  <p:stCondLst>
                                    <p:cond delay="0"/>
                                  </p:stCondLst>
                                  <p:childTnLst>
                                    <p:set>
                                      <p:cBhvr>
                                        <p:cTn id="364" dur="1" fill="hold">
                                          <p:stCondLst>
                                            <p:cond delay="0"/>
                                          </p:stCondLst>
                                        </p:cTn>
                                        <p:tgtEl>
                                          <p:spTgt spid="132"/>
                                        </p:tgtEl>
                                        <p:attrNameLst>
                                          <p:attrName>style.visibility</p:attrName>
                                        </p:attrNameLst>
                                      </p:cBhvr>
                                      <p:to>
                                        <p:strVal val="visible"/>
                                      </p:to>
                                    </p:set>
                                    <p:anim calcmode="lin" valueType="num">
                                      <p:cBhvr additive="base">
                                        <p:cTn id="365" dur="500" fill="hold"/>
                                        <p:tgtEl>
                                          <p:spTgt spid="132"/>
                                        </p:tgtEl>
                                        <p:attrNameLst>
                                          <p:attrName>ppt_x</p:attrName>
                                        </p:attrNameLst>
                                      </p:cBhvr>
                                      <p:tavLst>
                                        <p:tav tm="0">
                                          <p:val>
                                            <p:strVal val="#ppt_x"/>
                                          </p:val>
                                        </p:tav>
                                        <p:tav tm="100000">
                                          <p:val>
                                            <p:strVal val="#ppt_x"/>
                                          </p:val>
                                        </p:tav>
                                      </p:tavLst>
                                    </p:anim>
                                    <p:anim calcmode="lin" valueType="num">
                                      <p:cBhvr additive="base">
                                        <p:cTn id="366" dur="500" fill="hold"/>
                                        <p:tgtEl>
                                          <p:spTgt spid="132"/>
                                        </p:tgtEl>
                                        <p:attrNameLst>
                                          <p:attrName>ppt_y</p:attrName>
                                        </p:attrNameLst>
                                      </p:cBhvr>
                                      <p:tavLst>
                                        <p:tav tm="0">
                                          <p:val>
                                            <p:strVal val="1+#ppt_h/2"/>
                                          </p:val>
                                        </p:tav>
                                        <p:tav tm="100000">
                                          <p:val>
                                            <p:strVal val="#ppt_y"/>
                                          </p:val>
                                        </p:tav>
                                      </p:tavLst>
                                    </p:anim>
                                  </p:childTnLst>
                                </p:cTn>
                              </p:par>
                              <p:par>
                                <p:cTn id="367" presetID="2" presetClass="entr" presetSubtype="4" fill="hold" grpId="0" nodeType="withEffect">
                                  <p:stCondLst>
                                    <p:cond delay="0"/>
                                  </p:stCondLst>
                                  <p:childTnLst>
                                    <p:set>
                                      <p:cBhvr>
                                        <p:cTn id="368" dur="1" fill="hold">
                                          <p:stCondLst>
                                            <p:cond delay="0"/>
                                          </p:stCondLst>
                                        </p:cTn>
                                        <p:tgtEl>
                                          <p:spTgt spid="133"/>
                                        </p:tgtEl>
                                        <p:attrNameLst>
                                          <p:attrName>style.visibility</p:attrName>
                                        </p:attrNameLst>
                                      </p:cBhvr>
                                      <p:to>
                                        <p:strVal val="visible"/>
                                      </p:to>
                                    </p:set>
                                    <p:anim calcmode="lin" valueType="num">
                                      <p:cBhvr additive="base">
                                        <p:cTn id="369" dur="500" fill="hold"/>
                                        <p:tgtEl>
                                          <p:spTgt spid="133"/>
                                        </p:tgtEl>
                                        <p:attrNameLst>
                                          <p:attrName>ppt_x</p:attrName>
                                        </p:attrNameLst>
                                      </p:cBhvr>
                                      <p:tavLst>
                                        <p:tav tm="0">
                                          <p:val>
                                            <p:strVal val="#ppt_x"/>
                                          </p:val>
                                        </p:tav>
                                        <p:tav tm="100000">
                                          <p:val>
                                            <p:strVal val="#ppt_x"/>
                                          </p:val>
                                        </p:tav>
                                      </p:tavLst>
                                    </p:anim>
                                    <p:anim calcmode="lin" valueType="num">
                                      <p:cBhvr additive="base">
                                        <p:cTn id="370" dur="500" fill="hold"/>
                                        <p:tgtEl>
                                          <p:spTgt spid="133"/>
                                        </p:tgtEl>
                                        <p:attrNameLst>
                                          <p:attrName>ppt_y</p:attrName>
                                        </p:attrNameLst>
                                      </p:cBhvr>
                                      <p:tavLst>
                                        <p:tav tm="0">
                                          <p:val>
                                            <p:strVal val="1+#ppt_h/2"/>
                                          </p:val>
                                        </p:tav>
                                        <p:tav tm="100000">
                                          <p:val>
                                            <p:strVal val="#ppt_y"/>
                                          </p:val>
                                        </p:tav>
                                      </p:tavLst>
                                    </p:anim>
                                  </p:childTnLst>
                                </p:cTn>
                              </p:par>
                              <p:par>
                                <p:cTn id="371" presetID="2" presetClass="entr" presetSubtype="4" fill="hold" grpId="0" nodeType="withEffect">
                                  <p:stCondLst>
                                    <p:cond delay="0"/>
                                  </p:stCondLst>
                                  <p:childTnLst>
                                    <p:set>
                                      <p:cBhvr>
                                        <p:cTn id="372" dur="1" fill="hold">
                                          <p:stCondLst>
                                            <p:cond delay="0"/>
                                          </p:stCondLst>
                                        </p:cTn>
                                        <p:tgtEl>
                                          <p:spTgt spid="134"/>
                                        </p:tgtEl>
                                        <p:attrNameLst>
                                          <p:attrName>style.visibility</p:attrName>
                                        </p:attrNameLst>
                                      </p:cBhvr>
                                      <p:to>
                                        <p:strVal val="visible"/>
                                      </p:to>
                                    </p:set>
                                    <p:anim calcmode="lin" valueType="num">
                                      <p:cBhvr additive="base">
                                        <p:cTn id="373" dur="500" fill="hold"/>
                                        <p:tgtEl>
                                          <p:spTgt spid="134"/>
                                        </p:tgtEl>
                                        <p:attrNameLst>
                                          <p:attrName>ppt_x</p:attrName>
                                        </p:attrNameLst>
                                      </p:cBhvr>
                                      <p:tavLst>
                                        <p:tav tm="0">
                                          <p:val>
                                            <p:strVal val="#ppt_x"/>
                                          </p:val>
                                        </p:tav>
                                        <p:tav tm="100000">
                                          <p:val>
                                            <p:strVal val="#ppt_x"/>
                                          </p:val>
                                        </p:tav>
                                      </p:tavLst>
                                    </p:anim>
                                    <p:anim calcmode="lin" valueType="num">
                                      <p:cBhvr additive="base">
                                        <p:cTn id="374" dur="500" fill="hold"/>
                                        <p:tgtEl>
                                          <p:spTgt spid="134"/>
                                        </p:tgtEl>
                                        <p:attrNameLst>
                                          <p:attrName>ppt_y</p:attrName>
                                        </p:attrNameLst>
                                      </p:cBhvr>
                                      <p:tavLst>
                                        <p:tav tm="0">
                                          <p:val>
                                            <p:strVal val="1+#ppt_h/2"/>
                                          </p:val>
                                        </p:tav>
                                        <p:tav tm="100000">
                                          <p:val>
                                            <p:strVal val="#ppt_y"/>
                                          </p:val>
                                        </p:tav>
                                      </p:tavLst>
                                    </p:anim>
                                  </p:childTnLst>
                                </p:cTn>
                              </p:par>
                              <p:par>
                                <p:cTn id="375" presetID="2" presetClass="entr" presetSubtype="4" fill="hold" grpId="0" nodeType="withEffect">
                                  <p:stCondLst>
                                    <p:cond delay="0"/>
                                  </p:stCondLst>
                                  <p:childTnLst>
                                    <p:set>
                                      <p:cBhvr>
                                        <p:cTn id="376" dur="1" fill="hold">
                                          <p:stCondLst>
                                            <p:cond delay="0"/>
                                          </p:stCondLst>
                                        </p:cTn>
                                        <p:tgtEl>
                                          <p:spTgt spid="135"/>
                                        </p:tgtEl>
                                        <p:attrNameLst>
                                          <p:attrName>style.visibility</p:attrName>
                                        </p:attrNameLst>
                                      </p:cBhvr>
                                      <p:to>
                                        <p:strVal val="visible"/>
                                      </p:to>
                                    </p:set>
                                    <p:anim calcmode="lin" valueType="num">
                                      <p:cBhvr additive="base">
                                        <p:cTn id="377" dur="500" fill="hold"/>
                                        <p:tgtEl>
                                          <p:spTgt spid="135"/>
                                        </p:tgtEl>
                                        <p:attrNameLst>
                                          <p:attrName>ppt_x</p:attrName>
                                        </p:attrNameLst>
                                      </p:cBhvr>
                                      <p:tavLst>
                                        <p:tav tm="0">
                                          <p:val>
                                            <p:strVal val="#ppt_x"/>
                                          </p:val>
                                        </p:tav>
                                        <p:tav tm="100000">
                                          <p:val>
                                            <p:strVal val="#ppt_x"/>
                                          </p:val>
                                        </p:tav>
                                      </p:tavLst>
                                    </p:anim>
                                    <p:anim calcmode="lin" valueType="num">
                                      <p:cBhvr additive="base">
                                        <p:cTn id="378" dur="500" fill="hold"/>
                                        <p:tgtEl>
                                          <p:spTgt spid="135"/>
                                        </p:tgtEl>
                                        <p:attrNameLst>
                                          <p:attrName>ppt_y</p:attrName>
                                        </p:attrNameLst>
                                      </p:cBhvr>
                                      <p:tavLst>
                                        <p:tav tm="0">
                                          <p:val>
                                            <p:strVal val="1+#ppt_h/2"/>
                                          </p:val>
                                        </p:tav>
                                        <p:tav tm="100000">
                                          <p:val>
                                            <p:strVal val="#ppt_y"/>
                                          </p:val>
                                        </p:tav>
                                      </p:tavLst>
                                    </p:anim>
                                  </p:childTnLst>
                                </p:cTn>
                              </p:par>
                              <p:par>
                                <p:cTn id="379" presetID="2" presetClass="entr" presetSubtype="4" fill="hold" grpId="0" nodeType="withEffect">
                                  <p:stCondLst>
                                    <p:cond delay="0"/>
                                  </p:stCondLst>
                                  <p:childTnLst>
                                    <p:set>
                                      <p:cBhvr>
                                        <p:cTn id="380" dur="1" fill="hold">
                                          <p:stCondLst>
                                            <p:cond delay="0"/>
                                          </p:stCondLst>
                                        </p:cTn>
                                        <p:tgtEl>
                                          <p:spTgt spid="136"/>
                                        </p:tgtEl>
                                        <p:attrNameLst>
                                          <p:attrName>style.visibility</p:attrName>
                                        </p:attrNameLst>
                                      </p:cBhvr>
                                      <p:to>
                                        <p:strVal val="visible"/>
                                      </p:to>
                                    </p:set>
                                    <p:anim calcmode="lin" valueType="num">
                                      <p:cBhvr additive="base">
                                        <p:cTn id="381" dur="500" fill="hold"/>
                                        <p:tgtEl>
                                          <p:spTgt spid="136"/>
                                        </p:tgtEl>
                                        <p:attrNameLst>
                                          <p:attrName>ppt_x</p:attrName>
                                        </p:attrNameLst>
                                      </p:cBhvr>
                                      <p:tavLst>
                                        <p:tav tm="0">
                                          <p:val>
                                            <p:strVal val="#ppt_x"/>
                                          </p:val>
                                        </p:tav>
                                        <p:tav tm="100000">
                                          <p:val>
                                            <p:strVal val="#ppt_x"/>
                                          </p:val>
                                        </p:tav>
                                      </p:tavLst>
                                    </p:anim>
                                    <p:anim calcmode="lin" valueType="num">
                                      <p:cBhvr additive="base">
                                        <p:cTn id="382" dur="500" fill="hold"/>
                                        <p:tgtEl>
                                          <p:spTgt spid="136"/>
                                        </p:tgtEl>
                                        <p:attrNameLst>
                                          <p:attrName>ppt_y</p:attrName>
                                        </p:attrNameLst>
                                      </p:cBhvr>
                                      <p:tavLst>
                                        <p:tav tm="0">
                                          <p:val>
                                            <p:strVal val="1+#ppt_h/2"/>
                                          </p:val>
                                        </p:tav>
                                        <p:tav tm="100000">
                                          <p:val>
                                            <p:strVal val="#ppt_y"/>
                                          </p:val>
                                        </p:tav>
                                      </p:tavLst>
                                    </p:anim>
                                  </p:childTnLst>
                                </p:cTn>
                              </p:par>
                              <p:par>
                                <p:cTn id="383" presetID="2" presetClass="entr" presetSubtype="4" fill="hold" grpId="0" nodeType="withEffect">
                                  <p:stCondLst>
                                    <p:cond delay="0"/>
                                  </p:stCondLst>
                                  <p:childTnLst>
                                    <p:set>
                                      <p:cBhvr>
                                        <p:cTn id="384" dur="1" fill="hold">
                                          <p:stCondLst>
                                            <p:cond delay="0"/>
                                          </p:stCondLst>
                                        </p:cTn>
                                        <p:tgtEl>
                                          <p:spTgt spid="137"/>
                                        </p:tgtEl>
                                        <p:attrNameLst>
                                          <p:attrName>style.visibility</p:attrName>
                                        </p:attrNameLst>
                                      </p:cBhvr>
                                      <p:to>
                                        <p:strVal val="visible"/>
                                      </p:to>
                                    </p:set>
                                    <p:anim calcmode="lin" valueType="num">
                                      <p:cBhvr additive="base">
                                        <p:cTn id="385" dur="500" fill="hold"/>
                                        <p:tgtEl>
                                          <p:spTgt spid="137"/>
                                        </p:tgtEl>
                                        <p:attrNameLst>
                                          <p:attrName>ppt_x</p:attrName>
                                        </p:attrNameLst>
                                      </p:cBhvr>
                                      <p:tavLst>
                                        <p:tav tm="0">
                                          <p:val>
                                            <p:strVal val="#ppt_x"/>
                                          </p:val>
                                        </p:tav>
                                        <p:tav tm="100000">
                                          <p:val>
                                            <p:strVal val="#ppt_x"/>
                                          </p:val>
                                        </p:tav>
                                      </p:tavLst>
                                    </p:anim>
                                    <p:anim calcmode="lin" valueType="num">
                                      <p:cBhvr additive="base">
                                        <p:cTn id="386" dur="500" fill="hold"/>
                                        <p:tgtEl>
                                          <p:spTgt spid="137"/>
                                        </p:tgtEl>
                                        <p:attrNameLst>
                                          <p:attrName>ppt_y</p:attrName>
                                        </p:attrNameLst>
                                      </p:cBhvr>
                                      <p:tavLst>
                                        <p:tav tm="0">
                                          <p:val>
                                            <p:strVal val="1+#ppt_h/2"/>
                                          </p:val>
                                        </p:tav>
                                        <p:tav tm="100000">
                                          <p:val>
                                            <p:strVal val="#ppt_y"/>
                                          </p:val>
                                        </p:tav>
                                      </p:tavLst>
                                    </p:anim>
                                  </p:childTnLst>
                                </p:cTn>
                              </p:par>
                              <p:par>
                                <p:cTn id="387" presetID="2" presetClass="entr" presetSubtype="4" fill="hold" grpId="0" nodeType="withEffect">
                                  <p:stCondLst>
                                    <p:cond delay="0"/>
                                  </p:stCondLst>
                                  <p:childTnLst>
                                    <p:set>
                                      <p:cBhvr>
                                        <p:cTn id="388" dur="1" fill="hold">
                                          <p:stCondLst>
                                            <p:cond delay="0"/>
                                          </p:stCondLst>
                                        </p:cTn>
                                        <p:tgtEl>
                                          <p:spTgt spid="138"/>
                                        </p:tgtEl>
                                        <p:attrNameLst>
                                          <p:attrName>style.visibility</p:attrName>
                                        </p:attrNameLst>
                                      </p:cBhvr>
                                      <p:to>
                                        <p:strVal val="visible"/>
                                      </p:to>
                                    </p:set>
                                    <p:anim calcmode="lin" valueType="num">
                                      <p:cBhvr additive="base">
                                        <p:cTn id="389" dur="500" fill="hold"/>
                                        <p:tgtEl>
                                          <p:spTgt spid="138"/>
                                        </p:tgtEl>
                                        <p:attrNameLst>
                                          <p:attrName>ppt_x</p:attrName>
                                        </p:attrNameLst>
                                      </p:cBhvr>
                                      <p:tavLst>
                                        <p:tav tm="0">
                                          <p:val>
                                            <p:strVal val="#ppt_x"/>
                                          </p:val>
                                        </p:tav>
                                        <p:tav tm="100000">
                                          <p:val>
                                            <p:strVal val="#ppt_x"/>
                                          </p:val>
                                        </p:tav>
                                      </p:tavLst>
                                    </p:anim>
                                    <p:anim calcmode="lin" valueType="num">
                                      <p:cBhvr additive="base">
                                        <p:cTn id="390" dur="500" fill="hold"/>
                                        <p:tgtEl>
                                          <p:spTgt spid="138"/>
                                        </p:tgtEl>
                                        <p:attrNameLst>
                                          <p:attrName>ppt_y</p:attrName>
                                        </p:attrNameLst>
                                      </p:cBhvr>
                                      <p:tavLst>
                                        <p:tav tm="0">
                                          <p:val>
                                            <p:strVal val="1+#ppt_h/2"/>
                                          </p:val>
                                        </p:tav>
                                        <p:tav tm="100000">
                                          <p:val>
                                            <p:strVal val="#ppt_y"/>
                                          </p:val>
                                        </p:tav>
                                      </p:tavLst>
                                    </p:anim>
                                  </p:childTnLst>
                                </p:cTn>
                              </p:par>
                              <p:par>
                                <p:cTn id="391" presetID="2" presetClass="entr" presetSubtype="4" fill="hold" grpId="0" nodeType="withEffect">
                                  <p:stCondLst>
                                    <p:cond delay="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par>
                                <p:cTn id="395" presetID="2" presetClass="entr" presetSubtype="4" fill="hold" grpId="0" nodeType="withEffect">
                                  <p:stCondLst>
                                    <p:cond delay="0"/>
                                  </p:stCondLst>
                                  <p:childTnLst>
                                    <p:set>
                                      <p:cBhvr>
                                        <p:cTn id="396" dur="1" fill="hold">
                                          <p:stCondLst>
                                            <p:cond delay="0"/>
                                          </p:stCondLst>
                                        </p:cTn>
                                        <p:tgtEl>
                                          <p:spTgt spid="140"/>
                                        </p:tgtEl>
                                        <p:attrNameLst>
                                          <p:attrName>style.visibility</p:attrName>
                                        </p:attrNameLst>
                                      </p:cBhvr>
                                      <p:to>
                                        <p:strVal val="visible"/>
                                      </p:to>
                                    </p:set>
                                    <p:anim calcmode="lin" valueType="num">
                                      <p:cBhvr additive="base">
                                        <p:cTn id="397" dur="500" fill="hold"/>
                                        <p:tgtEl>
                                          <p:spTgt spid="140"/>
                                        </p:tgtEl>
                                        <p:attrNameLst>
                                          <p:attrName>ppt_x</p:attrName>
                                        </p:attrNameLst>
                                      </p:cBhvr>
                                      <p:tavLst>
                                        <p:tav tm="0">
                                          <p:val>
                                            <p:strVal val="#ppt_x"/>
                                          </p:val>
                                        </p:tav>
                                        <p:tav tm="100000">
                                          <p:val>
                                            <p:strVal val="#ppt_x"/>
                                          </p:val>
                                        </p:tav>
                                      </p:tavLst>
                                    </p:anim>
                                    <p:anim calcmode="lin" valueType="num">
                                      <p:cBhvr additive="base">
                                        <p:cTn id="398" dur="500" fill="hold"/>
                                        <p:tgtEl>
                                          <p:spTgt spid="140"/>
                                        </p:tgtEl>
                                        <p:attrNameLst>
                                          <p:attrName>ppt_y</p:attrName>
                                        </p:attrNameLst>
                                      </p:cBhvr>
                                      <p:tavLst>
                                        <p:tav tm="0">
                                          <p:val>
                                            <p:strVal val="1+#ppt_h/2"/>
                                          </p:val>
                                        </p:tav>
                                        <p:tav tm="100000">
                                          <p:val>
                                            <p:strVal val="#ppt_y"/>
                                          </p:val>
                                        </p:tav>
                                      </p:tavLst>
                                    </p:anim>
                                  </p:childTnLst>
                                </p:cTn>
                              </p:par>
                              <p:par>
                                <p:cTn id="399" presetID="2" presetClass="entr" presetSubtype="4" fill="hold" grpId="0" nodeType="withEffect">
                                  <p:stCondLst>
                                    <p:cond delay="0"/>
                                  </p:stCondLst>
                                  <p:childTnLst>
                                    <p:set>
                                      <p:cBhvr>
                                        <p:cTn id="400" dur="1" fill="hold">
                                          <p:stCondLst>
                                            <p:cond delay="0"/>
                                          </p:stCondLst>
                                        </p:cTn>
                                        <p:tgtEl>
                                          <p:spTgt spid="141"/>
                                        </p:tgtEl>
                                        <p:attrNameLst>
                                          <p:attrName>style.visibility</p:attrName>
                                        </p:attrNameLst>
                                      </p:cBhvr>
                                      <p:to>
                                        <p:strVal val="visible"/>
                                      </p:to>
                                    </p:set>
                                    <p:anim calcmode="lin" valueType="num">
                                      <p:cBhvr additive="base">
                                        <p:cTn id="401" dur="500" fill="hold"/>
                                        <p:tgtEl>
                                          <p:spTgt spid="141"/>
                                        </p:tgtEl>
                                        <p:attrNameLst>
                                          <p:attrName>ppt_x</p:attrName>
                                        </p:attrNameLst>
                                      </p:cBhvr>
                                      <p:tavLst>
                                        <p:tav tm="0">
                                          <p:val>
                                            <p:strVal val="#ppt_x"/>
                                          </p:val>
                                        </p:tav>
                                        <p:tav tm="100000">
                                          <p:val>
                                            <p:strVal val="#ppt_x"/>
                                          </p:val>
                                        </p:tav>
                                      </p:tavLst>
                                    </p:anim>
                                    <p:anim calcmode="lin" valueType="num">
                                      <p:cBhvr additive="base">
                                        <p:cTn id="402" dur="500" fill="hold"/>
                                        <p:tgtEl>
                                          <p:spTgt spid="141"/>
                                        </p:tgtEl>
                                        <p:attrNameLst>
                                          <p:attrName>ppt_y</p:attrName>
                                        </p:attrNameLst>
                                      </p:cBhvr>
                                      <p:tavLst>
                                        <p:tav tm="0">
                                          <p:val>
                                            <p:strVal val="1+#ppt_h/2"/>
                                          </p:val>
                                        </p:tav>
                                        <p:tav tm="100000">
                                          <p:val>
                                            <p:strVal val="#ppt_y"/>
                                          </p:val>
                                        </p:tav>
                                      </p:tavLst>
                                    </p:anim>
                                  </p:childTnLst>
                                </p:cTn>
                              </p:par>
                              <p:par>
                                <p:cTn id="403" presetID="2" presetClass="entr" presetSubtype="4" fill="hold" grpId="0" nodeType="withEffect">
                                  <p:stCondLst>
                                    <p:cond delay="0"/>
                                  </p:stCondLst>
                                  <p:childTnLst>
                                    <p:set>
                                      <p:cBhvr>
                                        <p:cTn id="404" dur="1" fill="hold">
                                          <p:stCondLst>
                                            <p:cond delay="0"/>
                                          </p:stCondLst>
                                        </p:cTn>
                                        <p:tgtEl>
                                          <p:spTgt spid="142"/>
                                        </p:tgtEl>
                                        <p:attrNameLst>
                                          <p:attrName>style.visibility</p:attrName>
                                        </p:attrNameLst>
                                      </p:cBhvr>
                                      <p:to>
                                        <p:strVal val="visible"/>
                                      </p:to>
                                    </p:set>
                                    <p:anim calcmode="lin" valueType="num">
                                      <p:cBhvr additive="base">
                                        <p:cTn id="405" dur="500" fill="hold"/>
                                        <p:tgtEl>
                                          <p:spTgt spid="142"/>
                                        </p:tgtEl>
                                        <p:attrNameLst>
                                          <p:attrName>ppt_x</p:attrName>
                                        </p:attrNameLst>
                                      </p:cBhvr>
                                      <p:tavLst>
                                        <p:tav tm="0">
                                          <p:val>
                                            <p:strVal val="#ppt_x"/>
                                          </p:val>
                                        </p:tav>
                                        <p:tav tm="100000">
                                          <p:val>
                                            <p:strVal val="#ppt_x"/>
                                          </p:val>
                                        </p:tav>
                                      </p:tavLst>
                                    </p:anim>
                                    <p:anim calcmode="lin" valueType="num">
                                      <p:cBhvr additive="base">
                                        <p:cTn id="406" dur="500" fill="hold"/>
                                        <p:tgtEl>
                                          <p:spTgt spid="142"/>
                                        </p:tgtEl>
                                        <p:attrNameLst>
                                          <p:attrName>ppt_y</p:attrName>
                                        </p:attrNameLst>
                                      </p:cBhvr>
                                      <p:tavLst>
                                        <p:tav tm="0">
                                          <p:val>
                                            <p:strVal val="1+#ppt_h/2"/>
                                          </p:val>
                                        </p:tav>
                                        <p:tav tm="100000">
                                          <p:val>
                                            <p:strVal val="#ppt_y"/>
                                          </p:val>
                                        </p:tav>
                                      </p:tavLst>
                                    </p:anim>
                                  </p:childTnLst>
                                </p:cTn>
                              </p:par>
                              <p:par>
                                <p:cTn id="407" presetID="2" presetClass="entr" presetSubtype="4" fill="hold" grpId="0" nodeType="withEffect">
                                  <p:stCondLst>
                                    <p:cond delay="0"/>
                                  </p:stCondLst>
                                  <p:childTnLst>
                                    <p:set>
                                      <p:cBhvr>
                                        <p:cTn id="408" dur="1" fill="hold">
                                          <p:stCondLst>
                                            <p:cond delay="0"/>
                                          </p:stCondLst>
                                        </p:cTn>
                                        <p:tgtEl>
                                          <p:spTgt spid="143"/>
                                        </p:tgtEl>
                                        <p:attrNameLst>
                                          <p:attrName>style.visibility</p:attrName>
                                        </p:attrNameLst>
                                      </p:cBhvr>
                                      <p:to>
                                        <p:strVal val="visible"/>
                                      </p:to>
                                    </p:set>
                                    <p:anim calcmode="lin" valueType="num">
                                      <p:cBhvr additive="base">
                                        <p:cTn id="409" dur="500" fill="hold"/>
                                        <p:tgtEl>
                                          <p:spTgt spid="143"/>
                                        </p:tgtEl>
                                        <p:attrNameLst>
                                          <p:attrName>ppt_x</p:attrName>
                                        </p:attrNameLst>
                                      </p:cBhvr>
                                      <p:tavLst>
                                        <p:tav tm="0">
                                          <p:val>
                                            <p:strVal val="#ppt_x"/>
                                          </p:val>
                                        </p:tav>
                                        <p:tav tm="100000">
                                          <p:val>
                                            <p:strVal val="#ppt_x"/>
                                          </p:val>
                                        </p:tav>
                                      </p:tavLst>
                                    </p:anim>
                                    <p:anim calcmode="lin" valueType="num">
                                      <p:cBhvr additive="base">
                                        <p:cTn id="410" dur="500" fill="hold"/>
                                        <p:tgtEl>
                                          <p:spTgt spid="143"/>
                                        </p:tgtEl>
                                        <p:attrNameLst>
                                          <p:attrName>ppt_y</p:attrName>
                                        </p:attrNameLst>
                                      </p:cBhvr>
                                      <p:tavLst>
                                        <p:tav tm="0">
                                          <p:val>
                                            <p:strVal val="1+#ppt_h/2"/>
                                          </p:val>
                                        </p:tav>
                                        <p:tav tm="100000">
                                          <p:val>
                                            <p:strVal val="#ppt_y"/>
                                          </p:val>
                                        </p:tav>
                                      </p:tavLst>
                                    </p:anim>
                                  </p:childTnLst>
                                </p:cTn>
                              </p:par>
                              <p:par>
                                <p:cTn id="411" presetID="2" presetClass="entr" presetSubtype="4" fill="hold" grpId="0" nodeType="withEffect">
                                  <p:stCondLst>
                                    <p:cond delay="0"/>
                                  </p:stCondLst>
                                  <p:childTnLst>
                                    <p:set>
                                      <p:cBhvr>
                                        <p:cTn id="412" dur="1" fill="hold">
                                          <p:stCondLst>
                                            <p:cond delay="0"/>
                                          </p:stCondLst>
                                        </p:cTn>
                                        <p:tgtEl>
                                          <p:spTgt spid="144"/>
                                        </p:tgtEl>
                                        <p:attrNameLst>
                                          <p:attrName>style.visibility</p:attrName>
                                        </p:attrNameLst>
                                      </p:cBhvr>
                                      <p:to>
                                        <p:strVal val="visible"/>
                                      </p:to>
                                    </p:set>
                                    <p:anim calcmode="lin" valueType="num">
                                      <p:cBhvr additive="base">
                                        <p:cTn id="413" dur="500" fill="hold"/>
                                        <p:tgtEl>
                                          <p:spTgt spid="144"/>
                                        </p:tgtEl>
                                        <p:attrNameLst>
                                          <p:attrName>ppt_x</p:attrName>
                                        </p:attrNameLst>
                                      </p:cBhvr>
                                      <p:tavLst>
                                        <p:tav tm="0">
                                          <p:val>
                                            <p:strVal val="#ppt_x"/>
                                          </p:val>
                                        </p:tav>
                                        <p:tav tm="100000">
                                          <p:val>
                                            <p:strVal val="#ppt_x"/>
                                          </p:val>
                                        </p:tav>
                                      </p:tavLst>
                                    </p:anim>
                                    <p:anim calcmode="lin" valueType="num">
                                      <p:cBhvr additive="base">
                                        <p:cTn id="414" dur="500" fill="hold"/>
                                        <p:tgtEl>
                                          <p:spTgt spid="144"/>
                                        </p:tgtEl>
                                        <p:attrNameLst>
                                          <p:attrName>ppt_y</p:attrName>
                                        </p:attrNameLst>
                                      </p:cBhvr>
                                      <p:tavLst>
                                        <p:tav tm="0">
                                          <p:val>
                                            <p:strVal val="1+#ppt_h/2"/>
                                          </p:val>
                                        </p:tav>
                                        <p:tav tm="100000">
                                          <p:val>
                                            <p:strVal val="#ppt_y"/>
                                          </p:val>
                                        </p:tav>
                                      </p:tavLst>
                                    </p:anim>
                                  </p:childTnLst>
                                </p:cTn>
                              </p:par>
                              <p:par>
                                <p:cTn id="415" presetID="2" presetClass="entr" presetSubtype="4" fill="hold" grpId="0" nodeType="withEffect">
                                  <p:stCondLst>
                                    <p:cond delay="0"/>
                                  </p:stCondLst>
                                  <p:childTnLst>
                                    <p:set>
                                      <p:cBhvr>
                                        <p:cTn id="416" dur="1" fill="hold">
                                          <p:stCondLst>
                                            <p:cond delay="0"/>
                                          </p:stCondLst>
                                        </p:cTn>
                                        <p:tgtEl>
                                          <p:spTgt spid="145"/>
                                        </p:tgtEl>
                                        <p:attrNameLst>
                                          <p:attrName>style.visibility</p:attrName>
                                        </p:attrNameLst>
                                      </p:cBhvr>
                                      <p:to>
                                        <p:strVal val="visible"/>
                                      </p:to>
                                    </p:set>
                                    <p:anim calcmode="lin" valueType="num">
                                      <p:cBhvr additive="base">
                                        <p:cTn id="417" dur="500" fill="hold"/>
                                        <p:tgtEl>
                                          <p:spTgt spid="145"/>
                                        </p:tgtEl>
                                        <p:attrNameLst>
                                          <p:attrName>ppt_x</p:attrName>
                                        </p:attrNameLst>
                                      </p:cBhvr>
                                      <p:tavLst>
                                        <p:tav tm="0">
                                          <p:val>
                                            <p:strVal val="#ppt_x"/>
                                          </p:val>
                                        </p:tav>
                                        <p:tav tm="100000">
                                          <p:val>
                                            <p:strVal val="#ppt_x"/>
                                          </p:val>
                                        </p:tav>
                                      </p:tavLst>
                                    </p:anim>
                                    <p:anim calcmode="lin" valueType="num">
                                      <p:cBhvr additive="base">
                                        <p:cTn id="418" dur="500" fill="hold"/>
                                        <p:tgtEl>
                                          <p:spTgt spid="145"/>
                                        </p:tgtEl>
                                        <p:attrNameLst>
                                          <p:attrName>ppt_y</p:attrName>
                                        </p:attrNameLst>
                                      </p:cBhvr>
                                      <p:tavLst>
                                        <p:tav tm="0">
                                          <p:val>
                                            <p:strVal val="1+#ppt_h/2"/>
                                          </p:val>
                                        </p:tav>
                                        <p:tav tm="100000">
                                          <p:val>
                                            <p:strVal val="#ppt_y"/>
                                          </p:val>
                                        </p:tav>
                                      </p:tavLst>
                                    </p:anim>
                                  </p:childTnLst>
                                </p:cTn>
                              </p:par>
                              <p:par>
                                <p:cTn id="419" presetID="2" presetClass="entr" presetSubtype="4" fill="hold" grpId="0" nodeType="withEffect">
                                  <p:stCondLst>
                                    <p:cond delay="0"/>
                                  </p:stCondLst>
                                  <p:childTnLst>
                                    <p:set>
                                      <p:cBhvr>
                                        <p:cTn id="420" dur="1" fill="hold">
                                          <p:stCondLst>
                                            <p:cond delay="0"/>
                                          </p:stCondLst>
                                        </p:cTn>
                                        <p:tgtEl>
                                          <p:spTgt spid="146"/>
                                        </p:tgtEl>
                                        <p:attrNameLst>
                                          <p:attrName>style.visibility</p:attrName>
                                        </p:attrNameLst>
                                      </p:cBhvr>
                                      <p:to>
                                        <p:strVal val="visible"/>
                                      </p:to>
                                    </p:set>
                                    <p:anim calcmode="lin" valueType="num">
                                      <p:cBhvr additive="base">
                                        <p:cTn id="421" dur="500" fill="hold"/>
                                        <p:tgtEl>
                                          <p:spTgt spid="146"/>
                                        </p:tgtEl>
                                        <p:attrNameLst>
                                          <p:attrName>ppt_x</p:attrName>
                                        </p:attrNameLst>
                                      </p:cBhvr>
                                      <p:tavLst>
                                        <p:tav tm="0">
                                          <p:val>
                                            <p:strVal val="#ppt_x"/>
                                          </p:val>
                                        </p:tav>
                                        <p:tav tm="100000">
                                          <p:val>
                                            <p:strVal val="#ppt_x"/>
                                          </p:val>
                                        </p:tav>
                                      </p:tavLst>
                                    </p:anim>
                                    <p:anim calcmode="lin" valueType="num">
                                      <p:cBhvr additive="base">
                                        <p:cTn id="422" dur="500" fill="hold"/>
                                        <p:tgtEl>
                                          <p:spTgt spid="146"/>
                                        </p:tgtEl>
                                        <p:attrNameLst>
                                          <p:attrName>ppt_y</p:attrName>
                                        </p:attrNameLst>
                                      </p:cBhvr>
                                      <p:tavLst>
                                        <p:tav tm="0">
                                          <p:val>
                                            <p:strVal val="1+#ppt_h/2"/>
                                          </p:val>
                                        </p:tav>
                                        <p:tav tm="100000">
                                          <p:val>
                                            <p:strVal val="#ppt_y"/>
                                          </p:val>
                                        </p:tav>
                                      </p:tavLst>
                                    </p:anim>
                                  </p:childTnLst>
                                </p:cTn>
                              </p:par>
                              <p:par>
                                <p:cTn id="423" presetID="2" presetClass="entr" presetSubtype="4" fill="hold" grpId="0" nodeType="withEffect">
                                  <p:stCondLst>
                                    <p:cond delay="0"/>
                                  </p:stCondLst>
                                  <p:childTnLst>
                                    <p:set>
                                      <p:cBhvr>
                                        <p:cTn id="424" dur="1" fill="hold">
                                          <p:stCondLst>
                                            <p:cond delay="0"/>
                                          </p:stCondLst>
                                        </p:cTn>
                                        <p:tgtEl>
                                          <p:spTgt spid="147"/>
                                        </p:tgtEl>
                                        <p:attrNameLst>
                                          <p:attrName>style.visibility</p:attrName>
                                        </p:attrNameLst>
                                      </p:cBhvr>
                                      <p:to>
                                        <p:strVal val="visible"/>
                                      </p:to>
                                    </p:set>
                                    <p:anim calcmode="lin" valueType="num">
                                      <p:cBhvr additive="base">
                                        <p:cTn id="425" dur="500" fill="hold"/>
                                        <p:tgtEl>
                                          <p:spTgt spid="147"/>
                                        </p:tgtEl>
                                        <p:attrNameLst>
                                          <p:attrName>ppt_x</p:attrName>
                                        </p:attrNameLst>
                                      </p:cBhvr>
                                      <p:tavLst>
                                        <p:tav tm="0">
                                          <p:val>
                                            <p:strVal val="#ppt_x"/>
                                          </p:val>
                                        </p:tav>
                                        <p:tav tm="100000">
                                          <p:val>
                                            <p:strVal val="#ppt_x"/>
                                          </p:val>
                                        </p:tav>
                                      </p:tavLst>
                                    </p:anim>
                                    <p:anim calcmode="lin" valueType="num">
                                      <p:cBhvr additive="base">
                                        <p:cTn id="426" dur="500" fill="hold"/>
                                        <p:tgtEl>
                                          <p:spTgt spid="147"/>
                                        </p:tgtEl>
                                        <p:attrNameLst>
                                          <p:attrName>ppt_y</p:attrName>
                                        </p:attrNameLst>
                                      </p:cBhvr>
                                      <p:tavLst>
                                        <p:tav tm="0">
                                          <p:val>
                                            <p:strVal val="1+#ppt_h/2"/>
                                          </p:val>
                                        </p:tav>
                                        <p:tav tm="100000">
                                          <p:val>
                                            <p:strVal val="#ppt_y"/>
                                          </p:val>
                                        </p:tav>
                                      </p:tavLst>
                                    </p:anim>
                                  </p:childTnLst>
                                </p:cTn>
                              </p:par>
                              <p:par>
                                <p:cTn id="427" presetID="2" presetClass="entr" presetSubtype="4" fill="hold" grpId="0" nodeType="withEffect">
                                  <p:stCondLst>
                                    <p:cond delay="0"/>
                                  </p:stCondLst>
                                  <p:childTnLst>
                                    <p:set>
                                      <p:cBhvr>
                                        <p:cTn id="428" dur="1" fill="hold">
                                          <p:stCondLst>
                                            <p:cond delay="0"/>
                                          </p:stCondLst>
                                        </p:cTn>
                                        <p:tgtEl>
                                          <p:spTgt spid="148"/>
                                        </p:tgtEl>
                                        <p:attrNameLst>
                                          <p:attrName>style.visibility</p:attrName>
                                        </p:attrNameLst>
                                      </p:cBhvr>
                                      <p:to>
                                        <p:strVal val="visible"/>
                                      </p:to>
                                    </p:set>
                                    <p:anim calcmode="lin" valueType="num">
                                      <p:cBhvr additive="base">
                                        <p:cTn id="429" dur="500" fill="hold"/>
                                        <p:tgtEl>
                                          <p:spTgt spid="148"/>
                                        </p:tgtEl>
                                        <p:attrNameLst>
                                          <p:attrName>ppt_x</p:attrName>
                                        </p:attrNameLst>
                                      </p:cBhvr>
                                      <p:tavLst>
                                        <p:tav tm="0">
                                          <p:val>
                                            <p:strVal val="#ppt_x"/>
                                          </p:val>
                                        </p:tav>
                                        <p:tav tm="100000">
                                          <p:val>
                                            <p:strVal val="#ppt_x"/>
                                          </p:val>
                                        </p:tav>
                                      </p:tavLst>
                                    </p:anim>
                                    <p:anim calcmode="lin" valueType="num">
                                      <p:cBhvr additive="base">
                                        <p:cTn id="430" dur="500" fill="hold"/>
                                        <p:tgtEl>
                                          <p:spTgt spid="148"/>
                                        </p:tgtEl>
                                        <p:attrNameLst>
                                          <p:attrName>ppt_y</p:attrName>
                                        </p:attrNameLst>
                                      </p:cBhvr>
                                      <p:tavLst>
                                        <p:tav tm="0">
                                          <p:val>
                                            <p:strVal val="1+#ppt_h/2"/>
                                          </p:val>
                                        </p:tav>
                                        <p:tav tm="100000">
                                          <p:val>
                                            <p:strVal val="#ppt_y"/>
                                          </p:val>
                                        </p:tav>
                                      </p:tavLst>
                                    </p:anim>
                                  </p:childTnLst>
                                </p:cTn>
                              </p:par>
                              <p:par>
                                <p:cTn id="431" presetID="2" presetClass="entr" presetSubtype="4" fill="hold" grpId="0" nodeType="withEffect">
                                  <p:stCondLst>
                                    <p:cond delay="0"/>
                                  </p:stCondLst>
                                  <p:childTnLst>
                                    <p:set>
                                      <p:cBhvr>
                                        <p:cTn id="432" dur="1" fill="hold">
                                          <p:stCondLst>
                                            <p:cond delay="0"/>
                                          </p:stCondLst>
                                        </p:cTn>
                                        <p:tgtEl>
                                          <p:spTgt spid="149"/>
                                        </p:tgtEl>
                                        <p:attrNameLst>
                                          <p:attrName>style.visibility</p:attrName>
                                        </p:attrNameLst>
                                      </p:cBhvr>
                                      <p:to>
                                        <p:strVal val="visible"/>
                                      </p:to>
                                    </p:set>
                                    <p:anim calcmode="lin" valueType="num">
                                      <p:cBhvr additive="base">
                                        <p:cTn id="433" dur="500" fill="hold"/>
                                        <p:tgtEl>
                                          <p:spTgt spid="149"/>
                                        </p:tgtEl>
                                        <p:attrNameLst>
                                          <p:attrName>ppt_x</p:attrName>
                                        </p:attrNameLst>
                                      </p:cBhvr>
                                      <p:tavLst>
                                        <p:tav tm="0">
                                          <p:val>
                                            <p:strVal val="#ppt_x"/>
                                          </p:val>
                                        </p:tav>
                                        <p:tav tm="100000">
                                          <p:val>
                                            <p:strVal val="#ppt_x"/>
                                          </p:val>
                                        </p:tav>
                                      </p:tavLst>
                                    </p:anim>
                                    <p:anim calcmode="lin" valueType="num">
                                      <p:cBhvr additive="base">
                                        <p:cTn id="434" dur="500" fill="hold"/>
                                        <p:tgtEl>
                                          <p:spTgt spid="149"/>
                                        </p:tgtEl>
                                        <p:attrNameLst>
                                          <p:attrName>ppt_y</p:attrName>
                                        </p:attrNameLst>
                                      </p:cBhvr>
                                      <p:tavLst>
                                        <p:tav tm="0">
                                          <p:val>
                                            <p:strVal val="1+#ppt_h/2"/>
                                          </p:val>
                                        </p:tav>
                                        <p:tav tm="100000">
                                          <p:val>
                                            <p:strVal val="#ppt_y"/>
                                          </p:val>
                                        </p:tav>
                                      </p:tavLst>
                                    </p:anim>
                                  </p:childTnLst>
                                </p:cTn>
                              </p:par>
                              <p:par>
                                <p:cTn id="435" presetID="2" presetClass="entr" presetSubtype="4" fill="hold" grpId="0" nodeType="withEffect">
                                  <p:stCondLst>
                                    <p:cond delay="0"/>
                                  </p:stCondLst>
                                  <p:childTnLst>
                                    <p:set>
                                      <p:cBhvr>
                                        <p:cTn id="436" dur="1" fill="hold">
                                          <p:stCondLst>
                                            <p:cond delay="0"/>
                                          </p:stCondLst>
                                        </p:cTn>
                                        <p:tgtEl>
                                          <p:spTgt spid="150"/>
                                        </p:tgtEl>
                                        <p:attrNameLst>
                                          <p:attrName>style.visibility</p:attrName>
                                        </p:attrNameLst>
                                      </p:cBhvr>
                                      <p:to>
                                        <p:strVal val="visible"/>
                                      </p:to>
                                    </p:set>
                                    <p:anim calcmode="lin" valueType="num">
                                      <p:cBhvr additive="base">
                                        <p:cTn id="437" dur="500" fill="hold"/>
                                        <p:tgtEl>
                                          <p:spTgt spid="150"/>
                                        </p:tgtEl>
                                        <p:attrNameLst>
                                          <p:attrName>ppt_x</p:attrName>
                                        </p:attrNameLst>
                                      </p:cBhvr>
                                      <p:tavLst>
                                        <p:tav tm="0">
                                          <p:val>
                                            <p:strVal val="#ppt_x"/>
                                          </p:val>
                                        </p:tav>
                                        <p:tav tm="100000">
                                          <p:val>
                                            <p:strVal val="#ppt_x"/>
                                          </p:val>
                                        </p:tav>
                                      </p:tavLst>
                                    </p:anim>
                                    <p:anim calcmode="lin" valueType="num">
                                      <p:cBhvr additive="base">
                                        <p:cTn id="438" dur="500" fill="hold"/>
                                        <p:tgtEl>
                                          <p:spTgt spid="150"/>
                                        </p:tgtEl>
                                        <p:attrNameLst>
                                          <p:attrName>ppt_y</p:attrName>
                                        </p:attrNameLst>
                                      </p:cBhvr>
                                      <p:tavLst>
                                        <p:tav tm="0">
                                          <p:val>
                                            <p:strVal val="1+#ppt_h/2"/>
                                          </p:val>
                                        </p:tav>
                                        <p:tav tm="100000">
                                          <p:val>
                                            <p:strVal val="#ppt_y"/>
                                          </p:val>
                                        </p:tav>
                                      </p:tavLst>
                                    </p:anim>
                                  </p:childTnLst>
                                </p:cTn>
                              </p:par>
                              <p:par>
                                <p:cTn id="439" presetID="2" presetClass="entr" presetSubtype="4" fill="hold" grpId="0" nodeType="withEffect">
                                  <p:stCondLst>
                                    <p:cond delay="0"/>
                                  </p:stCondLst>
                                  <p:childTnLst>
                                    <p:set>
                                      <p:cBhvr>
                                        <p:cTn id="440" dur="1" fill="hold">
                                          <p:stCondLst>
                                            <p:cond delay="0"/>
                                          </p:stCondLst>
                                        </p:cTn>
                                        <p:tgtEl>
                                          <p:spTgt spid="151"/>
                                        </p:tgtEl>
                                        <p:attrNameLst>
                                          <p:attrName>style.visibility</p:attrName>
                                        </p:attrNameLst>
                                      </p:cBhvr>
                                      <p:to>
                                        <p:strVal val="visible"/>
                                      </p:to>
                                    </p:set>
                                    <p:anim calcmode="lin" valueType="num">
                                      <p:cBhvr additive="base">
                                        <p:cTn id="441" dur="500" fill="hold"/>
                                        <p:tgtEl>
                                          <p:spTgt spid="151"/>
                                        </p:tgtEl>
                                        <p:attrNameLst>
                                          <p:attrName>ppt_x</p:attrName>
                                        </p:attrNameLst>
                                      </p:cBhvr>
                                      <p:tavLst>
                                        <p:tav tm="0">
                                          <p:val>
                                            <p:strVal val="#ppt_x"/>
                                          </p:val>
                                        </p:tav>
                                        <p:tav tm="100000">
                                          <p:val>
                                            <p:strVal val="#ppt_x"/>
                                          </p:val>
                                        </p:tav>
                                      </p:tavLst>
                                    </p:anim>
                                    <p:anim calcmode="lin" valueType="num">
                                      <p:cBhvr additive="base">
                                        <p:cTn id="442" dur="500" fill="hold"/>
                                        <p:tgtEl>
                                          <p:spTgt spid="151"/>
                                        </p:tgtEl>
                                        <p:attrNameLst>
                                          <p:attrName>ppt_y</p:attrName>
                                        </p:attrNameLst>
                                      </p:cBhvr>
                                      <p:tavLst>
                                        <p:tav tm="0">
                                          <p:val>
                                            <p:strVal val="1+#ppt_h/2"/>
                                          </p:val>
                                        </p:tav>
                                        <p:tav tm="100000">
                                          <p:val>
                                            <p:strVal val="#ppt_y"/>
                                          </p:val>
                                        </p:tav>
                                      </p:tavLst>
                                    </p:anim>
                                  </p:childTnLst>
                                </p:cTn>
                              </p:par>
                              <p:par>
                                <p:cTn id="443" presetID="2" presetClass="entr" presetSubtype="4" fill="hold" grpId="0" nodeType="withEffect">
                                  <p:stCondLst>
                                    <p:cond delay="0"/>
                                  </p:stCondLst>
                                  <p:childTnLst>
                                    <p:set>
                                      <p:cBhvr>
                                        <p:cTn id="444" dur="1" fill="hold">
                                          <p:stCondLst>
                                            <p:cond delay="0"/>
                                          </p:stCondLst>
                                        </p:cTn>
                                        <p:tgtEl>
                                          <p:spTgt spid="152"/>
                                        </p:tgtEl>
                                        <p:attrNameLst>
                                          <p:attrName>style.visibility</p:attrName>
                                        </p:attrNameLst>
                                      </p:cBhvr>
                                      <p:to>
                                        <p:strVal val="visible"/>
                                      </p:to>
                                    </p:set>
                                    <p:anim calcmode="lin" valueType="num">
                                      <p:cBhvr additive="base">
                                        <p:cTn id="445" dur="500" fill="hold"/>
                                        <p:tgtEl>
                                          <p:spTgt spid="152"/>
                                        </p:tgtEl>
                                        <p:attrNameLst>
                                          <p:attrName>ppt_x</p:attrName>
                                        </p:attrNameLst>
                                      </p:cBhvr>
                                      <p:tavLst>
                                        <p:tav tm="0">
                                          <p:val>
                                            <p:strVal val="#ppt_x"/>
                                          </p:val>
                                        </p:tav>
                                        <p:tav tm="100000">
                                          <p:val>
                                            <p:strVal val="#ppt_x"/>
                                          </p:val>
                                        </p:tav>
                                      </p:tavLst>
                                    </p:anim>
                                    <p:anim calcmode="lin" valueType="num">
                                      <p:cBhvr additive="base">
                                        <p:cTn id="446" dur="500" fill="hold"/>
                                        <p:tgtEl>
                                          <p:spTgt spid="152"/>
                                        </p:tgtEl>
                                        <p:attrNameLst>
                                          <p:attrName>ppt_y</p:attrName>
                                        </p:attrNameLst>
                                      </p:cBhvr>
                                      <p:tavLst>
                                        <p:tav tm="0">
                                          <p:val>
                                            <p:strVal val="1+#ppt_h/2"/>
                                          </p:val>
                                        </p:tav>
                                        <p:tav tm="100000">
                                          <p:val>
                                            <p:strVal val="#ppt_y"/>
                                          </p:val>
                                        </p:tav>
                                      </p:tavLst>
                                    </p:anim>
                                  </p:childTnLst>
                                </p:cTn>
                              </p:par>
                              <p:par>
                                <p:cTn id="447" presetID="2" presetClass="entr" presetSubtype="4" fill="hold" grpId="0" nodeType="withEffect">
                                  <p:stCondLst>
                                    <p:cond delay="0"/>
                                  </p:stCondLst>
                                  <p:childTnLst>
                                    <p:set>
                                      <p:cBhvr>
                                        <p:cTn id="448" dur="1" fill="hold">
                                          <p:stCondLst>
                                            <p:cond delay="0"/>
                                          </p:stCondLst>
                                        </p:cTn>
                                        <p:tgtEl>
                                          <p:spTgt spid="153"/>
                                        </p:tgtEl>
                                        <p:attrNameLst>
                                          <p:attrName>style.visibility</p:attrName>
                                        </p:attrNameLst>
                                      </p:cBhvr>
                                      <p:to>
                                        <p:strVal val="visible"/>
                                      </p:to>
                                    </p:set>
                                    <p:anim calcmode="lin" valueType="num">
                                      <p:cBhvr additive="base">
                                        <p:cTn id="449" dur="500" fill="hold"/>
                                        <p:tgtEl>
                                          <p:spTgt spid="153"/>
                                        </p:tgtEl>
                                        <p:attrNameLst>
                                          <p:attrName>ppt_x</p:attrName>
                                        </p:attrNameLst>
                                      </p:cBhvr>
                                      <p:tavLst>
                                        <p:tav tm="0">
                                          <p:val>
                                            <p:strVal val="#ppt_x"/>
                                          </p:val>
                                        </p:tav>
                                        <p:tav tm="100000">
                                          <p:val>
                                            <p:strVal val="#ppt_x"/>
                                          </p:val>
                                        </p:tav>
                                      </p:tavLst>
                                    </p:anim>
                                    <p:anim calcmode="lin" valueType="num">
                                      <p:cBhvr additive="base">
                                        <p:cTn id="450" dur="500" fill="hold"/>
                                        <p:tgtEl>
                                          <p:spTgt spid="153"/>
                                        </p:tgtEl>
                                        <p:attrNameLst>
                                          <p:attrName>ppt_y</p:attrName>
                                        </p:attrNameLst>
                                      </p:cBhvr>
                                      <p:tavLst>
                                        <p:tav tm="0">
                                          <p:val>
                                            <p:strVal val="1+#ppt_h/2"/>
                                          </p:val>
                                        </p:tav>
                                        <p:tav tm="100000">
                                          <p:val>
                                            <p:strVal val="#ppt_y"/>
                                          </p:val>
                                        </p:tav>
                                      </p:tavLst>
                                    </p:anim>
                                  </p:childTnLst>
                                </p:cTn>
                              </p:par>
                              <p:par>
                                <p:cTn id="451" presetID="2" presetClass="entr" presetSubtype="4" fill="hold" grpId="0" nodeType="withEffect">
                                  <p:stCondLst>
                                    <p:cond delay="0"/>
                                  </p:stCondLst>
                                  <p:childTnLst>
                                    <p:set>
                                      <p:cBhvr>
                                        <p:cTn id="452" dur="1" fill="hold">
                                          <p:stCondLst>
                                            <p:cond delay="0"/>
                                          </p:stCondLst>
                                        </p:cTn>
                                        <p:tgtEl>
                                          <p:spTgt spid="154"/>
                                        </p:tgtEl>
                                        <p:attrNameLst>
                                          <p:attrName>style.visibility</p:attrName>
                                        </p:attrNameLst>
                                      </p:cBhvr>
                                      <p:to>
                                        <p:strVal val="visible"/>
                                      </p:to>
                                    </p:set>
                                    <p:anim calcmode="lin" valueType="num">
                                      <p:cBhvr additive="base">
                                        <p:cTn id="453" dur="500" fill="hold"/>
                                        <p:tgtEl>
                                          <p:spTgt spid="154"/>
                                        </p:tgtEl>
                                        <p:attrNameLst>
                                          <p:attrName>ppt_x</p:attrName>
                                        </p:attrNameLst>
                                      </p:cBhvr>
                                      <p:tavLst>
                                        <p:tav tm="0">
                                          <p:val>
                                            <p:strVal val="#ppt_x"/>
                                          </p:val>
                                        </p:tav>
                                        <p:tav tm="100000">
                                          <p:val>
                                            <p:strVal val="#ppt_x"/>
                                          </p:val>
                                        </p:tav>
                                      </p:tavLst>
                                    </p:anim>
                                    <p:anim calcmode="lin" valueType="num">
                                      <p:cBhvr additive="base">
                                        <p:cTn id="454" dur="500" fill="hold"/>
                                        <p:tgtEl>
                                          <p:spTgt spid="154"/>
                                        </p:tgtEl>
                                        <p:attrNameLst>
                                          <p:attrName>ppt_y</p:attrName>
                                        </p:attrNameLst>
                                      </p:cBhvr>
                                      <p:tavLst>
                                        <p:tav tm="0">
                                          <p:val>
                                            <p:strVal val="1+#ppt_h/2"/>
                                          </p:val>
                                        </p:tav>
                                        <p:tav tm="100000">
                                          <p:val>
                                            <p:strVal val="#ppt_y"/>
                                          </p:val>
                                        </p:tav>
                                      </p:tavLst>
                                    </p:anim>
                                  </p:childTnLst>
                                </p:cTn>
                              </p:par>
                              <p:par>
                                <p:cTn id="455" presetID="2" presetClass="entr" presetSubtype="4" fill="hold" grpId="0" nodeType="withEffect">
                                  <p:stCondLst>
                                    <p:cond delay="0"/>
                                  </p:stCondLst>
                                  <p:childTnLst>
                                    <p:set>
                                      <p:cBhvr>
                                        <p:cTn id="456" dur="1" fill="hold">
                                          <p:stCondLst>
                                            <p:cond delay="0"/>
                                          </p:stCondLst>
                                        </p:cTn>
                                        <p:tgtEl>
                                          <p:spTgt spid="155"/>
                                        </p:tgtEl>
                                        <p:attrNameLst>
                                          <p:attrName>style.visibility</p:attrName>
                                        </p:attrNameLst>
                                      </p:cBhvr>
                                      <p:to>
                                        <p:strVal val="visible"/>
                                      </p:to>
                                    </p:set>
                                    <p:anim calcmode="lin" valueType="num">
                                      <p:cBhvr additive="base">
                                        <p:cTn id="457" dur="500" fill="hold"/>
                                        <p:tgtEl>
                                          <p:spTgt spid="155"/>
                                        </p:tgtEl>
                                        <p:attrNameLst>
                                          <p:attrName>ppt_x</p:attrName>
                                        </p:attrNameLst>
                                      </p:cBhvr>
                                      <p:tavLst>
                                        <p:tav tm="0">
                                          <p:val>
                                            <p:strVal val="#ppt_x"/>
                                          </p:val>
                                        </p:tav>
                                        <p:tav tm="100000">
                                          <p:val>
                                            <p:strVal val="#ppt_x"/>
                                          </p:val>
                                        </p:tav>
                                      </p:tavLst>
                                    </p:anim>
                                    <p:anim calcmode="lin" valueType="num">
                                      <p:cBhvr additive="base">
                                        <p:cTn id="458" dur="500" fill="hold"/>
                                        <p:tgtEl>
                                          <p:spTgt spid="155"/>
                                        </p:tgtEl>
                                        <p:attrNameLst>
                                          <p:attrName>ppt_y</p:attrName>
                                        </p:attrNameLst>
                                      </p:cBhvr>
                                      <p:tavLst>
                                        <p:tav tm="0">
                                          <p:val>
                                            <p:strVal val="1+#ppt_h/2"/>
                                          </p:val>
                                        </p:tav>
                                        <p:tav tm="100000">
                                          <p:val>
                                            <p:strVal val="#ppt_y"/>
                                          </p:val>
                                        </p:tav>
                                      </p:tavLst>
                                    </p:anim>
                                  </p:childTnLst>
                                </p:cTn>
                              </p:par>
                              <p:par>
                                <p:cTn id="459" presetID="2" presetClass="entr" presetSubtype="4" fill="hold" grpId="0" nodeType="withEffect">
                                  <p:stCondLst>
                                    <p:cond delay="0"/>
                                  </p:stCondLst>
                                  <p:childTnLst>
                                    <p:set>
                                      <p:cBhvr>
                                        <p:cTn id="460" dur="1" fill="hold">
                                          <p:stCondLst>
                                            <p:cond delay="0"/>
                                          </p:stCondLst>
                                        </p:cTn>
                                        <p:tgtEl>
                                          <p:spTgt spid="156"/>
                                        </p:tgtEl>
                                        <p:attrNameLst>
                                          <p:attrName>style.visibility</p:attrName>
                                        </p:attrNameLst>
                                      </p:cBhvr>
                                      <p:to>
                                        <p:strVal val="visible"/>
                                      </p:to>
                                    </p:set>
                                    <p:anim calcmode="lin" valueType="num">
                                      <p:cBhvr additive="base">
                                        <p:cTn id="461" dur="500" fill="hold"/>
                                        <p:tgtEl>
                                          <p:spTgt spid="156"/>
                                        </p:tgtEl>
                                        <p:attrNameLst>
                                          <p:attrName>ppt_x</p:attrName>
                                        </p:attrNameLst>
                                      </p:cBhvr>
                                      <p:tavLst>
                                        <p:tav tm="0">
                                          <p:val>
                                            <p:strVal val="#ppt_x"/>
                                          </p:val>
                                        </p:tav>
                                        <p:tav tm="100000">
                                          <p:val>
                                            <p:strVal val="#ppt_x"/>
                                          </p:val>
                                        </p:tav>
                                      </p:tavLst>
                                    </p:anim>
                                    <p:anim calcmode="lin" valueType="num">
                                      <p:cBhvr additive="base">
                                        <p:cTn id="462" dur="500" fill="hold"/>
                                        <p:tgtEl>
                                          <p:spTgt spid="156"/>
                                        </p:tgtEl>
                                        <p:attrNameLst>
                                          <p:attrName>ppt_y</p:attrName>
                                        </p:attrNameLst>
                                      </p:cBhvr>
                                      <p:tavLst>
                                        <p:tav tm="0">
                                          <p:val>
                                            <p:strVal val="1+#ppt_h/2"/>
                                          </p:val>
                                        </p:tav>
                                        <p:tav tm="100000">
                                          <p:val>
                                            <p:strVal val="#ppt_y"/>
                                          </p:val>
                                        </p:tav>
                                      </p:tavLst>
                                    </p:anim>
                                  </p:childTnLst>
                                </p:cTn>
                              </p:par>
                              <p:par>
                                <p:cTn id="463" presetID="2" presetClass="entr" presetSubtype="4" fill="hold" grpId="0" nodeType="withEffect">
                                  <p:stCondLst>
                                    <p:cond delay="0"/>
                                  </p:stCondLst>
                                  <p:childTnLst>
                                    <p:set>
                                      <p:cBhvr>
                                        <p:cTn id="464" dur="1" fill="hold">
                                          <p:stCondLst>
                                            <p:cond delay="0"/>
                                          </p:stCondLst>
                                        </p:cTn>
                                        <p:tgtEl>
                                          <p:spTgt spid="157"/>
                                        </p:tgtEl>
                                        <p:attrNameLst>
                                          <p:attrName>style.visibility</p:attrName>
                                        </p:attrNameLst>
                                      </p:cBhvr>
                                      <p:to>
                                        <p:strVal val="visible"/>
                                      </p:to>
                                    </p:set>
                                    <p:anim calcmode="lin" valueType="num">
                                      <p:cBhvr additive="base">
                                        <p:cTn id="465" dur="500" fill="hold"/>
                                        <p:tgtEl>
                                          <p:spTgt spid="157"/>
                                        </p:tgtEl>
                                        <p:attrNameLst>
                                          <p:attrName>ppt_x</p:attrName>
                                        </p:attrNameLst>
                                      </p:cBhvr>
                                      <p:tavLst>
                                        <p:tav tm="0">
                                          <p:val>
                                            <p:strVal val="#ppt_x"/>
                                          </p:val>
                                        </p:tav>
                                        <p:tav tm="100000">
                                          <p:val>
                                            <p:strVal val="#ppt_x"/>
                                          </p:val>
                                        </p:tav>
                                      </p:tavLst>
                                    </p:anim>
                                    <p:anim calcmode="lin" valueType="num">
                                      <p:cBhvr additive="base">
                                        <p:cTn id="466" dur="500" fill="hold"/>
                                        <p:tgtEl>
                                          <p:spTgt spid="157"/>
                                        </p:tgtEl>
                                        <p:attrNameLst>
                                          <p:attrName>ppt_y</p:attrName>
                                        </p:attrNameLst>
                                      </p:cBhvr>
                                      <p:tavLst>
                                        <p:tav tm="0">
                                          <p:val>
                                            <p:strVal val="1+#ppt_h/2"/>
                                          </p:val>
                                        </p:tav>
                                        <p:tav tm="100000">
                                          <p:val>
                                            <p:strVal val="#ppt_y"/>
                                          </p:val>
                                        </p:tav>
                                      </p:tavLst>
                                    </p:anim>
                                  </p:childTnLst>
                                </p:cTn>
                              </p:par>
                              <p:par>
                                <p:cTn id="467" presetID="2" presetClass="entr" presetSubtype="4" fill="hold" grpId="0" nodeType="withEffect">
                                  <p:stCondLst>
                                    <p:cond delay="0"/>
                                  </p:stCondLst>
                                  <p:childTnLst>
                                    <p:set>
                                      <p:cBhvr>
                                        <p:cTn id="468" dur="1" fill="hold">
                                          <p:stCondLst>
                                            <p:cond delay="0"/>
                                          </p:stCondLst>
                                        </p:cTn>
                                        <p:tgtEl>
                                          <p:spTgt spid="158"/>
                                        </p:tgtEl>
                                        <p:attrNameLst>
                                          <p:attrName>style.visibility</p:attrName>
                                        </p:attrNameLst>
                                      </p:cBhvr>
                                      <p:to>
                                        <p:strVal val="visible"/>
                                      </p:to>
                                    </p:set>
                                    <p:anim calcmode="lin" valueType="num">
                                      <p:cBhvr additive="base">
                                        <p:cTn id="469" dur="500" fill="hold"/>
                                        <p:tgtEl>
                                          <p:spTgt spid="158"/>
                                        </p:tgtEl>
                                        <p:attrNameLst>
                                          <p:attrName>ppt_x</p:attrName>
                                        </p:attrNameLst>
                                      </p:cBhvr>
                                      <p:tavLst>
                                        <p:tav tm="0">
                                          <p:val>
                                            <p:strVal val="#ppt_x"/>
                                          </p:val>
                                        </p:tav>
                                        <p:tav tm="100000">
                                          <p:val>
                                            <p:strVal val="#ppt_x"/>
                                          </p:val>
                                        </p:tav>
                                      </p:tavLst>
                                    </p:anim>
                                    <p:anim calcmode="lin" valueType="num">
                                      <p:cBhvr additive="base">
                                        <p:cTn id="470" dur="500" fill="hold"/>
                                        <p:tgtEl>
                                          <p:spTgt spid="158"/>
                                        </p:tgtEl>
                                        <p:attrNameLst>
                                          <p:attrName>ppt_y</p:attrName>
                                        </p:attrNameLst>
                                      </p:cBhvr>
                                      <p:tavLst>
                                        <p:tav tm="0">
                                          <p:val>
                                            <p:strVal val="1+#ppt_h/2"/>
                                          </p:val>
                                        </p:tav>
                                        <p:tav tm="100000">
                                          <p:val>
                                            <p:strVal val="#ppt_y"/>
                                          </p:val>
                                        </p:tav>
                                      </p:tavLst>
                                    </p:anim>
                                  </p:childTnLst>
                                </p:cTn>
                              </p:par>
                              <p:par>
                                <p:cTn id="471" presetID="2" presetClass="entr" presetSubtype="4" fill="hold" grpId="0" nodeType="withEffect">
                                  <p:stCondLst>
                                    <p:cond delay="0"/>
                                  </p:stCondLst>
                                  <p:childTnLst>
                                    <p:set>
                                      <p:cBhvr>
                                        <p:cTn id="472" dur="1" fill="hold">
                                          <p:stCondLst>
                                            <p:cond delay="0"/>
                                          </p:stCondLst>
                                        </p:cTn>
                                        <p:tgtEl>
                                          <p:spTgt spid="159"/>
                                        </p:tgtEl>
                                        <p:attrNameLst>
                                          <p:attrName>style.visibility</p:attrName>
                                        </p:attrNameLst>
                                      </p:cBhvr>
                                      <p:to>
                                        <p:strVal val="visible"/>
                                      </p:to>
                                    </p:set>
                                    <p:anim calcmode="lin" valueType="num">
                                      <p:cBhvr additive="base">
                                        <p:cTn id="473" dur="500" fill="hold"/>
                                        <p:tgtEl>
                                          <p:spTgt spid="159"/>
                                        </p:tgtEl>
                                        <p:attrNameLst>
                                          <p:attrName>ppt_x</p:attrName>
                                        </p:attrNameLst>
                                      </p:cBhvr>
                                      <p:tavLst>
                                        <p:tav tm="0">
                                          <p:val>
                                            <p:strVal val="#ppt_x"/>
                                          </p:val>
                                        </p:tav>
                                        <p:tav tm="100000">
                                          <p:val>
                                            <p:strVal val="#ppt_x"/>
                                          </p:val>
                                        </p:tav>
                                      </p:tavLst>
                                    </p:anim>
                                    <p:anim calcmode="lin" valueType="num">
                                      <p:cBhvr additive="base">
                                        <p:cTn id="474" dur="500" fill="hold"/>
                                        <p:tgtEl>
                                          <p:spTgt spid="159"/>
                                        </p:tgtEl>
                                        <p:attrNameLst>
                                          <p:attrName>ppt_y</p:attrName>
                                        </p:attrNameLst>
                                      </p:cBhvr>
                                      <p:tavLst>
                                        <p:tav tm="0">
                                          <p:val>
                                            <p:strVal val="1+#ppt_h/2"/>
                                          </p:val>
                                        </p:tav>
                                        <p:tav tm="100000">
                                          <p:val>
                                            <p:strVal val="#ppt_y"/>
                                          </p:val>
                                        </p:tav>
                                      </p:tavLst>
                                    </p:anim>
                                  </p:childTnLst>
                                </p:cTn>
                              </p:par>
                              <p:par>
                                <p:cTn id="475" presetID="2" presetClass="entr" presetSubtype="4" fill="hold" grpId="0" nodeType="withEffect">
                                  <p:stCondLst>
                                    <p:cond delay="0"/>
                                  </p:stCondLst>
                                  <p:childTnLst>
                                    <p:set>
                                      <p:cBhvr>
                                        <p:cTn id="476" dur="1" fill="hold">
                                          <p:stCondLst>
                                            <p:cond delay="0"/>
                                          </p:stCondLst>
                                        </p:cTn>
                                        <p:tgtEl>
                                          <p:spTgt spid="160"/>
                                        </p:tgtEl>
                                        <p:attrNameLst>
                                          <p:attrName>style.visibility</p:attrName>
                                        </p:attrNameLst>
                                      </p:cBhvr>
                                      <p:to>
                                        <p:strVal val="visible"/>
                                      </p:to>
                                    </p:set>
                                    <p:anim calcmode="lin" valueType="num">
                                      <p:cBhvr additive="base">
                                        <p:cTn id="477" dur="500" fill="hold"/>
                                        <p:tgtEl>
                                          <p:spTgt spid="160"/>
                                        </p:tgtEl>
                                        <p:attrNameLst>
                                          <p:attrName>ppt_x</p:attrName>
                                        </p:attrNameLst>
                                      </p:cBhvr>
                                      <p:tavLst>
                                        <p:tav tm="0">
                                          <p:val>
                                            <p:strVal val="#ppt_x"/>
                                          </p:val>
                                        </p:tav>
                                        <p:tav tm="100000">
                                          <p:val>
                                            <p:strVal val="#ppt_x"/>
                                          </p:val>
                                        </p:tav>
                                      </p:tavLst>
                                    </p:anim>
                                    <p:anim calcmode="lin" valueType="num">
                                      <p:cBhvr additive="base">
                                        <p:cTn id="478" dur="500" fill="hold"/>
                                        <p:tgtEl>
                                          <p:spTgt spid="160"/>
                                        </p:tgtEl>
                                        <p:attrNameLst>
                                          <p:attrName>ppt_y</p:attrName>
                                        </p:attrNameLst>
                                      </p:cBhvr>
                                      <p:tavLst>
                                        <p:tav tm="0">
                                          <p:val>
                                            <p:strVal val="1+#ppt_h/2"/>
                                          </p:val>
                                        </p:tav>
                                        <p:tav tm="100000">
                                          <p:val>
                                            <p:strVal val="#ppt_y"/>
                                          </p:val>
                                        </p:tav>
                                      </p:tavLst>
                                    </p:anim>
                                  </p:childTnLst>
                                </p:cTn>
                              </p:par>
                              <p:par>
                                <p:cTn id="479" presetID="2" presetClass="entr" presetSubtype="4" fill="hold" grpId="0" nodeType="withEffect">
                                  <p:stCondLst>
                                    <p:cond delay="0"/>
                                  </p:stCondLst>
                                  <p:childTnLst>
                                    <p:set>
                                      <p:cBhvr>
                                        <p:cTn id="480" dur="1" fill="hold">
                                          <p:stCondLst>
                                            <p:cond delay="0"/>
                                          </p:stCondLst>
                                        </p:cTn>
                                        <p:tgtEl>
                                          <p:spTgt spid="161"/>
                                        </p:tgtEl>
                                        <p:attrNameLst>
                                          <p:attrName>style.visibility</p:attrName>
                                        </p:attrNameLst>
                                      </p:cBhvr>
                                      <p:to>
                                        <p:strVal val="visible"/>
                                      </p:to>
                                    </p:set>
                                    <p:anim calcmode="lin" valueType="num">
                                      <p:cBhvr additive="base">
                                        <p:cTn id="481" dur="500" fill="hold"/>
                                        <p:tgtEl>
                                          <p:spTgt spid="161"/>
                                        </p:tgtEl>
                                        <p:attrNameLst>
                                          <p:attrName>ppt_x</p:attrName>
                                        </p:attrNameLst>
                                      </p:cBhvr>
                                      <p:tavLst>
                                        <p:tav tm="0">
                                          <p:val>
                                            <p:strVal val="#ppt_x"/>
                                          </p:val>
                                        </p:tav>
                                        <p:tav tm="100000">
                                          <p:val>
                                            <p:strVal val="#ppt_x"/>
                                          </p:val>
                                        </p:tav>
                                      </p:tavLst>
                                    </p:anim>
                                    <p:anim calcmode="lin" valueType="num">
                                      <p:cBhvr additive="base">
                                        <p:cTn id="482" dur="500" fill="hold"/>
                                        <p:tgtEl>
                                          <p:spTgt spid="161"/>
                                        </p:tgtEl>
                                        <p:attrNameLst>
                                          <p:attrName>ppt_y</p:attrName>
                                        </p:attrNameLst>
                                      </p:cBhvr>
                                      <p:tavLst>
                                        <p:tav tm="0">
                                          <p:val>
                                            <p:strVal val="1+#ppt_h/2"/>
                                          </p:val>
                                        </p:tav>
                                        <p:tav tm="100000">
                                          <p:val>
                                            <p:strVal val="#ppt_y"/>
                                          </p:val>
                                        </p:tav>
                                      </p:tavLst>
                                    </p:anim>
                                  </p:childTnLst>
                                </p:cTn>
                              </p:par>
                              <p:par>
                                <p:cTn id="483" presetID="2" presetClass="entr" presetSubtype="4" fill="hold" grpId="0" nodeType="withEffect">
                                  <p:stCondLst>
                                    <p:cond delay="0"/>
                                  </p:stCondLst>
                                  <p:childTnLst>
                                    <p:set>
                                      <p:cBhvr>
                                        <p:cTn id="484" dur="1" fill="hold">
                                          <p:stCondLst>
                                            <p:cond delay="0"/>
                                          </p:stCondLst>
                                        </p:cTn>
                                        <p:tgtEl>
                                          <p:spTgt spid="162"/>
                                        </p:tgtEl>
                                        <p:attrNameLst>
                                          <p:attrName>style.visibility</p:attrName>
                                        </p:attrNameLst>
                                      </p:cBhvr>
                                      <p:to>
                                        <p:strVal val="visible"/>
                                      </p:to>
                                    </p:set>
                                    <p:anim calcmode="lin" valueType="num">
                                      <p:cBhvr additive="base">
                                        <p:cTn id="485" dur="500" fill="hold"/>
                                        <p:tgtEl>
                                          <p:spTgt spid="162"/>
                                        </p:tgtEl>
                                        <p:attrNameLst>
                                          <p:attrName>ppt_x</p:attrName>
                                        </p:attrNameLst>
                                      </p:cBhvr>
                                      <p:tavLst>
                                        <p:tav tm="0">
                                          <p:val>
                                            <p:strVal val="#ppt_x"/>
                                          </p:val>
                                        </p:tav>
                                        <p:tav tm="100000">
                                          <p:val>
                                            <p:strVal val="#ppt_x"/>
                                          </p:val>
                                        </p:tav>
                                      </p:tavLst>
                                    </p:anim>
                                    <p:anim calcmode="lin" valueType="num">
                                      <p:cBhvr additive="base">
                                        <p:cTn id="486" dur="500" fill="hold"/>
                                        <p:tgtEl>
                                          <p:spTgt spid="162"/>
                                        </p:tgtEl>
                                        <p:attrNameLst>
                                          <p:attrName>ppt_y</p:attrName>
                                        </p:attrNameLst>
                                      </p:cBhvr>
                                      <p:tavLst>
                                        <p:tav tm="0">
                                          <p:val>
                                            <p:strVal val="1+#ppt_h/2"/>
                                          </p:val>
                                        </p:tav>
                                        <p:tav tm="100000">
                                          <p:val>
                                            <p:strVal val="#ppt_y"/>
                                          </p:val>
                                        </p:tav>
                                      </p:tavLst>
                                    </p:anim>
                                  </p:childTnLst>
                                </p:cTn>
                              </p:par>
                              <p:par>
                                <p:cTn id="487" presetID="2" presetClass="entr" presetSubtype="4" fill="hold" grpId="0" nodeType="withEffect">
                                  <p:stCondLst>
                                    <p:cond delay="0"/>
                                  </p:stCondLst>
                                  <p:childTnLst>
                                    <p:set>
                                      <p:cBhvr>
                                        <p:cTn id="488" dur="1" fill="hold">
                                          <p:stCondLst>
                                            <p:cond delay="0"/>
                                          </p:stCondLst>
                                        </p:cTn>
                                        <p:tgtEl>
                                          <p:spTgt spid="163"/>
                                        </p:tgtEl>
                                        <p:attrNameLst>
                                          <p:attrName>style.visibility</p:attrName>
                                        </p:attrNameLst>
                                      </p:cBhvr>
                                      <p:to>
                                        <p:strVal val="visible"/>
                                      </p:to>
                                    </p:set>
                                    <p:anim calcmode="lin" valueType="num">
                                      <p:cBhvr additive="base">
                                        <p:cTn id="489" dur="500" fill="hold"/>
                                        <p:tgtEl>
                                          <p:spTgt spid="163"/>
                                        </p:tgtEl>
                                        <p:attrNameLst>
                                          <p:attrName>ppt_x</p:attrName>
                                        </p:attrNameLst>
                                      </p:cBhvr>
                                      <p:tavLst>
                                        <p:tav tm="0">
                                          <p:val>
                                            <p:strVal val="#ppt_x"/>
                                          </p:val>
                                        </p:tav>
                                        <p:tav tm="100000">
                                          <p:val>
                                            <p:strVal val="#ppt_x"/>
                                          </p:val>
                                        </p:tav>
                                      </p:tavLst>
                                    </p:anim>
                                    <p:anim calcmode="lin" valueType="num">
                                      <p:cBhvr additive="base">
                                        <p:cTn id="490" dur="500" fill="hold"/>
                                        <p:tgtEl>
                                          <p:spTgt spid="163"/>
                                        </p:tgtEl>
                                        <p:attrNameLst>
                                          <p:attrName>ppt_y</p:attrName>
                                        </p:attrNameLst>
                                      </p:cBhvr>
                                      <p:tavLst>
                                        <p:tav tm="0">
                                          <p:val>
                                            <p:strVal val="1+#ppt_h/2"/>
                                          </p:val>
                                        </p:tav>
                                        <p:tav tm="100000">
                                          <p:val>
                                            <p:strVal val="#ppt_y"/>
                                          </p:val>
                                        </p:tav>
                                      </p:tavLst>
                                    </p:anim>
                                  </p:childTnLst>
                                </p:cTn>
                              </p:par>
                              <p:par>
                                <p:cTn id="491" presetID="2" presetClass="entr" presetSubtype="4" fill="hold" grpId="0" nodeType="withEffect">
                                  <p:stCondLst>
                                    <p:cond delay="0"/>
                                  </p:stCondLst>
                                  <p:childTnLst>
                                    <p:set>
                                      <p:cBhvr>
                                        <p:cTn id="492" dur="1" fill="hold">
                                          <p:stCondLst>
                                            <p:cond delay="0"/>
                                          </p:stCondLst>
                                        </p:cTn>
                                        <p:tgtEl>
                                          <p:spTgt spid="164"/>
                                        </p:tgtEl>
                                        <p:attrNameLst>
                                          <p:attrName>style.visibility</p:attrName>
                                        </p:attrNameLst>
                                      </p:cBhvr>
                                      <p:to>
                                        <p:strVal val="visible"/>
                                      </p:to>
                                    </p:set>
                                    <p:anim calcmode="lin" valueType="num">
                                      <p:cBhvr additive="base">
                                        <p:cTn id="493" dur="500" fill="hold"/>
                                        <p:tgtEl>
                                          <p:spTgt spid="164"/>
                                        </p:tgtEl>
                                        <p:attrNameLst>
                                          <p:attrName>ppt_x</p:attrName>
                                        </p:attrNameLst>
                                      </p:cBhvr>
                                      <p:tavLst>
                                        <p:tav tm="0">
                                          <p:val>
                                            <p:strVal val="#ppt_x"/>
                                          </p:val>
                                        </p:tav>
                                        <p:tav tm="100000">
                                          <p:val>
                                            <p:strVal val="#ppt_x"/>
                                          </p:val>
                                        </p:tav>
                                      </p:tavLst>
                                    </p:anim>
                                    <p:anim calcmode="lin" valueType="num">
                                      <p:cBhvr additive="base">
                                        <p:cTn id="494" dur="500" fill="hold"/>
                                        <p:tgtEl>
                                          <p:spTgt spid="164"/>
                                        </p:tgtEl>
                                        <p:attrNameLst>
                                          <p:attrName>ppt_y</p:attrName>
                                        </p:attrNameLst>
                                      </p:cBhvr>
                                      <p:tavLst>
                                        <p:tav tm="0">
                                          <p:val>
                                            <p:strVal val="1+#ppt_h/2"/>
                                          </p:val>
                                        </p:tav>
                                        <p:tav tm="100000">
                                          <p:val>
                                            <p:strVal val="#ppt_y"/>
                                          </p:val>
                                        </p:tav>
                                      </p:tavLst>
                                    </p:anim>
                                  </p:childTnLst>
                                </p:cTn>
                              </p:par>
                              <p:par>
                                <p:cTn id="495" presetID="2" presetClass="entr" presetSubtype="4" fill="hold" grpId="0" nodeType="withEffect">
                                  <p:stCondLst>
                                    <p:cond delay="0"/>
                                  </p:stCondLst>
                                  <p:childTnLst>
                                    <p:set>
                                      <p:cBhvr>
                                        <p:cTn id="496" dur="1" fill="hold">
                                          <p:stCondLst>
                                            <p:cond delay="0"/>
                                          </p:stCondLst>
                                        </p:cTn>
                                        <p:tgtEl>
                                          <p:spTgt spid="165"/>
                                        </p:tgtEl>
                                        <p:attrNameLst>
                                          <p:attrName>style.visibility</p:attrName>
                                        </p:attrNameLst>
                                      </p:cBhvr>
                                      <p:to>
                                        <p:strVal val="visible"/>
                                      </p:to>
                                    </p:set>
                                    <p:anim calcmode="lin" valueType="num">
                                      <p:cBhvr additive="base">
                                        <p:cTn id="497" dur="500" fill="hold"/>
                                        <p:tgtEl>
                                          <p:spTgt spid="165"/>
                                        </p:tgtEl>
                                        <p:attrNameLst>
                                          <p:attrName>ppt_x</p:attrName>
                                        </p:attrNameLst>
                                      </p:cBhvr>
                                      <p:tavLst>
                                        <p:tav tm="0">
                                          <p:val>
                                            <p:strVal val="#ppt_x"/>
                                          </p:val>
                                        </p:tav>
                                        <p:tav tm="100000">
                                          <p:val>
                                            <p:strVal val="#ppt_x"/>
                                          </p:val>
                                        </p:tav>
                                      </p:tavLst>
                                    </p:anim>
                                    <p:anim calcmode="lin" valueType="num">
                                      <p:cBhvr additive="base">
                                        <p:cTn id="498" dur="500" fill="hold"/>
                                        <p:tgtEl>
                                          <p:spTgt spid="165"/>
                                        </p:tgtEl>
                                        <p:attrNameLst>
                                          <p:attrName>ppt_y</p:attrName>
                                        </p:attrNameLst>
                                      </p:cBhvr>
                                      <p:tavLst>
                                        <p:tav tm="0">
                                          <p:val>
                                            <p:strVal val="1+#ppt_h/2"/>
                                          </p:val>
                                        </p:tav>
                                        <p:tav tm="100000">
                                          <p:val>
                                            <p:strVal val="#ppt_y"/>
                                          </p:val>
                                        </p:tav>
                                      </p:tavLst>
                                    </p:anim>
                                  </p:childTnLst>
                                </p:cTn>
                              </p:par>
                              <p:par>
                                <p:cTn id="499" presetID="2" presetClass="entr" presetSubtype="4" fill="hold" grpId="0" nodeType="withEffect">
                                  <p:stCondLst>
                                    <p:cond delay="0"/>
                                  </p:stCondLst>
                                  <p:childTnLst>
                                    <p:set>
                                      <p:cBhvr>
                                        <p:cTn id="500" dur="1" fill="hold">
                                          <p:stCondLst>
                                            <p:cond delay="0"/>
                                          </p:stCondLst>
                                        </p:cTn>
                                        <p:tgtEl>
                                          <p:spTgt spid="166"/>
                                        </p:tgtEl>
                                        <p:attrNameLst>
                                          <p:attrName>style.visibility</p:attrName>
                                        </p:attrNameLst>
                                      </p:cBhvr>
                                      <p:to>
                                        <p:strVal val="visible"/>
                                      </p:to>
                                    </p:set>
                                    <p:anim calcmode="lin" valueType="num">
                                      <p:cBhvr additive="base">
                                        <p:cTn id="501" dur="500" fill="hold"/>
                                        <p:tgtEl>
                                          <p:spTgt spid="166"/>
                                        </p:tgtEl>
                                        <p:attrNameLst>
                                          <p:attrName>ppt_x</p:attrName>
                                        </p:attrNameLst>
                                      </p:cBhvr>
                                      <p:tavLst>
                                        <p:tav tm="0">
                                          <p:val>
                                            <p:strVal val="#ppt_x"/>
                                          </p:val>
                                        </p:tav>
                                        <p:tav tm="100000">
                                          <p:val>
                                            <p:strVal val="#ppt_x"/>
                                          </p:val>
                                        </p:tav>
                                      </p:tavLst>
                                    </p:anim>
                                    <p:anim calcmode="lin" valueType="num">
                                      <p:cBhvr additive="base">
                                        <p:cTn id="502" dur="500" fill="hold"/>
                                        <p:tgtEl>
                                          <p:spTgt spid="166"/>
                                        </p:tgtEl>
                                        <p:attrNameLst>
                                          <p:attrName>ppt_y</p:attrName>
                                        </p:attrNameLst>
                                      </p:cBhvr>
                                      <p:tavLst>
                                        <p:tav tm="0">
                                          <p:val>
                                            <p:strVal val="1+#ppt_h/2"/>
                                          </p:val>
                                        </p:tav>
                                        <p:tav tm="100000">
                                          <p:val>
                                            <p:strVal val="#ppt_y"/>
                                          </p:val>
                                        </p:tav>
                                      </p:tavLst>
                                    </p:anim>
                                  </p:childTnLst>
                                </p:cTn>
                              </p:par>
                              <p:par>
                                <p:cTn id="503" presetID="2" presetClass="entr" presetSubtype="4" fill="hold" grpId="0" nodeType="withEffect">
                                  <p:stCondLst>
                                    <p:cond delay="0"/>
                                  </p:stCondLst>
                                  <p:childTnLst>
                                    <p:set>
                                      <p:cBhvr>
                                        <p:cTn id="504" dur="1" fill="hold">
                                          <p:stCondLst>
                                            <p:cond delay="0"/>
                                          </p:stCondLst>
                                        </p:cTn>
                                        <p:tgtEl>
                                          <p:spTgt spid="167"/>
                                        </p:tgtEl>
                                        <p:attrNameLst>
                                          <p:attrName>style.visibility</p:attrName>
                                        </p:attrNameLst>
                                      </p:cBhvr>
                                      <p:to>
                                        <p:strVal val="visible"/>
                                      </p:to>
                                    </p:set>
                                    <p:anim calcmode="lin" valueType="num">
                                      <p:cBhvr additive="base">
                                        <p:cTn id="505" dur="500" fill="hold"/>
                                        <p:tgtEl>
                                          <p:spTgt spid="167"/>
                                        </p:tgtEl>
                                        <p:attrNameLst>
                                          <p:attrName>ppt_x</p:attrName>
                                        </p:attrNameLst>
                                      </p:cBhvr>
                                      <p:tavLst>
                                        <p:tav tm="0">
                                          <p:val>
                                            <p:strVal val="#ppt_x"/>
                                          </p:val>
                                        </p:tav>
                                        <p:tav tm="100000">
                                          <p:val>
                                            <p:strVal val="#ppt_x"/>
                                          </p:val>
                                        </p:tav>
                                      </p:tavLst>
                                    </p:anim>
                                    <p:anim calcmode="lin" valueType="num">
                                      <p:cBhvr additive="base">
                                        <p:cTn id="506" dur="500" fill="hold"/>
                                        <p:tgtEl>
                                          <p:spTgt spid="167"/>
                                        </p:tgtEl>
                                        <p:attrNameLst>
                                          <p:attrName>ppt_y</p:attrName>
                                        </p:attrNameLst>
                                      </p:cBhvr>
                                      <p:tavLst>
                                        <p:tav tm="0">
                                          <p:val>
                                            <p:strVal val="1+#ppt_h/2"/>
                                          </p:val>
                                        </p:tav>
                                        <p:tav tm="100000">
                                          <p:val>
                                            <p:strVal val="#ppt_y"/>
                                          </p:val>
                                        </p:tav>
                                      </p:tavLst>
                                    </p:anim>
                                  </p:childTnLst>
                                </p:cTn>
                              </p:par>
                              <p:par>
                                <p:cTn id="507" presetID="2" presetClass="entr" presetSubtype="4" fill="hold" grpId="0" nodeType="withEffect">
                                  <p:stCondLst>
                                    <p:cond delay="0"/>
                                  </p:stCondLst>
                                  <p:childTnLst>
                                    <p:set>
                                      <p:cBhvr>
                                        <p:cTn id="508" dur="1" fill="hold">
                                          <p:stCondLst>
                                            <p:cond delay="0"/>
                                          </p:stCondLst>
                                        </p:cTn>
                                        <p:tgtEl>
                                          <p:spTgt spid="168"/>
                                        </p:tgtEl>
                                        <p:attrNameLst>
                                          <p:attrName>style.visibility</p:attrName>
                                        </p:attrNameLst>
                                      </p:cBhvr>
                                      <p:to>
                                        <p:strVal val="visible"/>
                                      </p:to>
                                    </p:set>
                                    <p:anim calcmode="lin" valueType="num">
                                      <p:cBhvr additive="base">
                                        <p:cTn id="509" dur="500" fill="hold"/>
                                        <p:tgtEl>
                                          <p:spTgt spid="168"/>
                                        </p:tgtEl>
                                        <p:attrNameLst>
                                          <p:attrName>ppt_x</p:attrName>
                                        </p:attrNameLst>
                                      </p:cBhvr>
                                      <p:tavLst>
                                        <p:tav tm="0">
                                          <p:val>
                                            <p:strVal val="#ppt_x"/>
                                          </p:val>
                                        </p:tav>
                                        <p:tav tm="100000">
                                          <p:val>
                                            <p:strVal val="#ppt_x"/>
                                          </p:val>
                                        </p:tav>
                                      </p:tavLst>
                                    </p:anim>
                                    <p:anim calcmode="lin" valueType="num">
                                      <p:cBhvr additive="base">
                                        <p:cTn id="510" dur="500" fill="hold"/>
                                        <p:tgtEl>
                                          <p:spTgt spid="168"/>
                                        </p:tgtEl>
                                        <p:attrNameLst>
                                          <p:attrName>ppt_y</p:attrName>
                                        </p:attrNameLst>
                                      </p:cBhvr>
                                      <p:tavLst>
                                        <p:tav tm="0">
                                          <p:val>
                                            <p:strVal val="1+#ppt_h/2"/>
                                          </p:val>
                                        </p:tav>
                                        <p:tav tm="100000">
                                          <p:val>
                                            <p:strVal val="#ppt_y"/>
                                          </p:val>
                                        </p:tav>
                                      </p:tavLst>
                                    </p:anim>
                                  </p:childTnLst>
                                </p:cTn>
                              </p:par>
                              <p:par>
                                <p:cTn id="511" presetID="2" presetClass="entr" presetSubtype="4" fill="hold" grpId="0" nodeType="withEffect">
                                  <p:stCondLst>
                                    <p:cond delay="0"/>
                                  </p:stCondLst>
                                  <p:childTnLst>
                                    <p:set>
                                      <p:cBhvr>
                                        <p:cTn id="512" dur="1" fill="hold">
                                          <p:stCondLst>
                                            <p:cond delay="0"/>
                                          </p:stCondLst>
                                        </p:cTn>
                                        <p:tgtEl>
                                          <p:spTgt spid="169"/>
                                        </p:tgtEl>
                                        <p:attrNameLst>
                                          <p:attrName>style.visibility</p:attrName>
                                        </p:attrNameLst>
                                      </p:cBhvr>
                                      <p:to>
                                        <p:strVal val="visible"/>
                                      </p:to>
                                    </p:set>
                                    <p:anim calcmode="lin" valueType="num">
                                      <p:cBhvr additive="base">
                                        <p:cTn id="513" dur="500" fill="hold"/>
                                        <p:tgtEl>
                                          <p:spTgt spid="169"/>
                                        </p:tgtEl>
                                        <p:attrNameLst>
                                          <p:attrName>ppt_x</p:attrName>
                                        </p:attrNameLst>
                                      </p:cBhvr>
                                      <p:tavLst>
                                        <p:tav tm="0">
                                          <p:val>
                                            <p:strVal val="#ppt_x"/>
                                          </p:val>
                                        </p:tav>
                                        <p:tav tm="100000">
                                          <p:val>
                                            <p:strVal val="#ppt_x"/>
                                          </p:val>
                                        </p:tav>
                                      </p:tavLst>
                                    </p:anim>
                                    <p:anim calcmode="lin" valueType="num">
                                      <p:cBhvr additive="base">
                                        <p:cTn id="514" dur="500" fill="hold"/>
                                        <p:tgtEl>
                                          <p:spTgt spid="169"/>
                                        </p:tgtEl>
                                        <p:attrNameLst>
                                          <p:attrName>ppt_y</p:attrName>
                                        </p:attrNameLst>
                                      </p:cBhvr>
                                      <p:tavLst>
                                        <p:tav tm="0">
                                          <p:val>
                                            <p:strVal val="1+#ppt_h/2"/>
                                          </p:val>
                                        </p:tav>
                                        <p:tav tm="100000">
                                          <p:val>
                                            <p:strVal val="#ppt_y"/>
                                          </p:val>
                                        </p:tav>
                                      </p:tavLst>
                                    </p:anim>
                                  </p:childTnLst>
                                </p:cTn>
                              </p:par>
                              <p:par>
                                <p:cTn id="515" presetID="2" presetClass="entr" presetSubtype="4" fill="hold" grpId="0" nodeType="withEffect">
                                  <p:stCondLst>
                                    <p:cond delay="0"/>
                                  </p:stCondLst>
                                  <p:childTnLst>
                                    <p:set>
                                      <p:cBhvr>
                                        <p:cTn id="516" dur="1" fill="hold">
                                          <p:stCondLst>
                                            <p:cond delay="0"/>
                                          </p:stCondLst>
                                        </p:cTn>
                                        <p:tgtEl>
                                          <p:spTgt spid="170"/>
                                        </p:tgtEl>
                                        <p:attrNameLst>
                                          <p:attrName>style.visibility</p:attrName>
                                        </p:attrNameLst>
                                      </p:cBhvr>
                                      <p:to>
                                        <p:strVal val="visible"/>
                                      </p:to>
                                    </p:set>
                                    <p:anim calcmode="lin" valueType="num">
                                      <p:cBhvr additive="base">
                                        <p:cTn id="517" dur="500" fill="hold"/>
                                        <p:tgtEl>
                                          <p:spTgt spid="170"/>
                                        </p:tgtEl>
                                        <p:attrNameLst>
                                          <p:attrName>ppt_x</p:attrName>
                                        </p:attrNameLst>
                                      </p:cBhvr>
                                      <p:tavLst>
                                        <p:tav tm="0">
                                          <p:val>
                                            <p:strVal val="#ppt_x"/>
                                          </p:val>
                                        </p:tav>
                                        <p:tav tm="100000">
                                          <p:val>
                                            <p:strVal val="#ppt_x"/>
                                          </p:val>
                                        </p:tav>
                                      </p:tavLst>
                                    </p:anim>
                                    <p:anim calcmode="lin" valueType="num">
                                      <p:cBhvr additive="base">
                                        <p:cTn id="518" dur="500" fill="hold"/>
                                        <p:tgtEl>
                                          <p:spTgt spid="170"/>
                                        </p:tgtEl>
                                        <p:attrNameLst>
                                          <p:attrName>ppt_y</p:attrName>
                                        </p:attrNameLst>
                                      </p:cBhvr>
                                      <p:tavLst>
                                        <p:tav tm="0">
                                          <p:val>
                                            <p:strVal val="1+#ppt_h/2"/>
                                          </p:val>
                                        </p:tav>
                                        <p:tav tm="100000">
                                          <p:val>
                                            <p:strVal val="#ppt_y"/>
                                          </p:val>
                                        </p:tav>
                                      </p:tavLst>
                                    </p:anim>
                                  </p:childTnLst>
                                </p:cTn>
                              </p:par>
                              <p:par>
                                <p:cTn id="519" presetID="2" presetClass="entr" presetSubtype="4" fill="hold" grpId="0" nodeType="withEffect">
                                  <p:stCondLst>
                                    <p:cond delay="0"/>
                                  </p:stCondLst>
                                  <p:childTnLst>
                                    <p:set>
                                      <p:cBhvr>
                                        <p:cTn id="520" dur="1" fill="hold">
                                          <p:stCondLst>
                                            <p:cond delay="0"/>
                                          </p:stCondLst>
                                        </p:cTn>
                                        <p:tgtEl>
                                          <p:spTgt spid="171"/>
                                        </p:tgtEl>
                                        <p:attrNameLst>
                                          <p:attrName>style.visibility</p:attrName>
                                        </p:attrNameLst>
                                      </p:cBhvr>
                                      <p:to>
                                        <p:strVal val="visible"/>
                                      </p:to>
                                    </p:set>
                                    <p:anim calcmode="lin" valueType="num">
                                      <p:cBhvr additive="base">
                                        <p:cTn id="521" dur="500" fill="hold"/>
                                        <p:tgtEl>
                                          <p:spTgt spid="171"/>
                                        </p:tgtEl>
                                        <p:attrNameLst>
                                          <p:attrName>ppt_x</p:attrName>
                                        </p:attrNameLst>
                                      </p:cBhvr>
                                      <p:tavLst>
                                        <p:tav tm="0">
                                          <p:val>
                                            <p:strVal val="#ppt_x"/>
                                          </p:val>
                                        </p:tav>
                                        <p:tav tm="100000">
                                          <p:val>
                                            <p:strVal val="#ppt_x"/>
                                          </p:val>
                                        </p:tav>
                                      </p:tavLst>
                                    </p:anim>
                                    <p:anim calcmode="lin" valueType="num">
                                      <p:cBhvr additive="base">
                                        <p:cTn id="522" dur="500" fill="hold"/>
                                        <p:tgtEl>
                                          <p:spTgt spid="171"/>
                                        </p:tgtEl>
                                        <p:attrNameLst>
                                          <p:attrName>ppt_y</p:attrName>
                                        </p:attrNameLst>
                                      </p:cBhvr>
                                      <p:tavLst>
                                        <p:tav tm="0">
                                          <p:val>
                                            <p:strVal val="1+#ppt_h/2"/>
                                          </p:val>
                                        </p:tav>
                                        <p:tav tm="100000">
                                          <p:val>
                                            <p:strVal val="#ppt_y"/>
                                          </p:val>
                                        </p:tav>
                                      </p:tavLst>
                                    </p:anim>
                                  </p:childTnLst>
                                </p:cTn>
                              </p:par>
                              <p:par>
                                <p:cTn id="523" presetID="2" presetClass="entr" presetSubtype="4" fill="hold" grpId="0" nodeType="withEffect">
                                  <p:stCondLst>
                                    <p:cond delay="0"/>
                                  </p:stCondLst>
                                  <p:childTnLst>
                                    <p:set>
                                      <p:cBhvr>
                                        <p:cTn id="524" dur="1" fill="hold">
                                          <p:stCondLst>
                                            <p:cond delay="0"/>
                                          </p:stCondLst>
                                        </p:cTn>
                                        <p:tgtEl>
                                          <p:spTgt spid="172"/>
                                        </p:tgtEl>
                                        <p:attrNameLst>
                                          <p:attrName>style.visibility</p:attrName>
                                        </p:attrNameLst>
                                      </p:cBhvr>
                                      <p:to>
                                        <p:strVal val="visible"/>
                                      </p:to>
                                    </p:set>
                                    <p:anim calcmode="lin" valueType="num">
                                      <p:cBhvr additive="base">
                                        <p:cTn id="525" dur="500" fill="hold"/>
                                        <p:tgtEl>
                                          <p:spTgt spid="172"/>
                                        </p:tgtEl>
                                        <p:attrNameLst>
                                          <p:attrName>ppt_x</p:attrName>
                                        </p:attrNameLst>
                                      </p:cBhvr>
                                      <p:tavLst>
                                        <p:tav tm="0">
                                          <p:val>
                                            <p:strVal val="#ppt_x"/>
                                          </p:val>
                                        </p:tav>
                                        <p:tav tm="100000">
                                          <p:val>
                                            <p:strVal val="#ppt_x"/>
                                          </p:val>
                                        </p:tav>
                                      </p:tavLst>
                                    </p:anim>
                                    <p:anim calcmode="lin" valueType="num">
                                      <p:cBhvr additive="base">
                                        <p:cTn id="526" dur="500" fill="hold"/>
                                        <p:tgtEl>
                                          <p:spTgt spid="172"/>
                                        </p:tgtEl>
                                        <p:attrNameLst>
                                          <p:attrName>ppt_y</p:attrName>
                                        </p:attrNameLst>
                                      </p:cBhvr>
                                      <p:tavLst>
                                        <p:tav tm="0">
                                          <p:val>
                                            <p:strVal val="1+#ppt_h/2"/>
                                          </p:val>
                                        </p:tav>
                                        <p:tav tm="100000">
                                          <p:val>
                                            <p:strVal val="#ppt_y"/>
                                          </p:val>
                                        </p:tav>
                                      </p:tavLst>
                                    </p:anim>
                                  </p:childTnLst>
                                </p:cTn>
                              </p:par>
                              <p:par>
                                <p:cTn id="527" presetID="2" presetClass="entr" presetSubtype="4" fill="hold" grpId="0" nodeType="withEffect">
                                  <p:stCondLst>
                                    <p:cond delay="0"/>
                                  </p:stCondLst>
                                  <p:childTnLst>
                                    <p:set>
                                      <p:cBhvr>
                                        <p:cTn id="528" dur="1" fill="hold">
                                          <p:stCondLst>
                                            <p:cond delay="0"/>
                                          </p:stCondLst>
                                        </p:cTn>
                                        <p:tgtEl>
                                          <p:spTgt spid="173"/>
                                        </p:tgtEl>
                                        <p:attrNameLst>
                                          <p:attrName>style.visibility</p:attrName>
                                        </p:attrNameLst>
                                      </p:cBhvr>
                                      <p:to>
                                        <p:strVal val="visible"/>
                                      </p:to>
                                    </p:set>
                                    <p:anim calcmode="lin" valueType="num">
                                      <p:cBhvr additive="base">
                                        <p:cTn id="529" dur="500" fill="hold"/>
                                        <p:tgtEl>
                                          <p:spTgt spid="173"/>
                                        </p:tgtEl>
                                        <p:attrNameLst>
                                          <p:attrName>ppt_x</p:attrName>
                                        </p:attrNameLst>
                                      </p:cBhvr>
                                      <p:tavLst>
                                        <p:tav tm="0">
                                          <p:val>
                                            <p:strVal val="#ppt_x"/>
                                          </p:val>
                                        </p:tav>
                                        <p:tav tm="100000">
                                          <p:val>
                                            <p:strVal val="#ppt_x"/>
                                          </p:val>
                                        </p:tav>
                                      </p:tavLst>
                                    </p:anim>
                                    <p:anim calcmode="lin" valueType="num">
                                      <p:cBhvr additive="base">
                                        <p:cTn id="530" dur="500" fill="hold"/>
                                        <p:tgtEl>
                                          <p:spTgt spid="173"/>
                                        </p:tgtEl>
                                        <p:attrNameLst>
                                          <p:attrName>ppt_y</p:attrName>
                                        </p:attrNameLst>
                                      </p:cBhvr>
                                      <p:tavLst>
                                        <p:tav tm="0">
                                          <p:val>
                                            <p:strVal val="1+#ppt_h/2"/>
                                          </p:val>
                                        </p:tav>
                                        <p:tav tm="100000">
                                          <p:val>
                                            <p:strVal val="#ppt_y"/>
                                          </p:val>
                                        </p:tav>
                                      </p:tavLst>
                                    </p:anim>
                                  </p:childTnLst>
                                </p:cTn>
                              </p:par>
                              <p:par>
                                <p:cTn id="531" presetID="2" presetClass="entr" presetSubtype="4" fill="hold" grpId="0" nodeType="withEffect">
                                  <p:stCondLst>
                                    <p:cond delay="0"/>
                                  </p:stCondLst>
                                  <p:childTnLst>
                                    <p:set>
                                      <p:cBhvr>
                                        <p:cTn id="532" dur="1" fill="hold">
                                          <p:stCondLst>
                                            <p:cond delay="0"/>
                                          </p:stCondLst>
                                        </p:cTn>
                                        <p:tgtEl>
                                          <p:spTgt spid="174"/>
                                        </p:tgtEl>
                                        <p:attrNameLst>
                                          <p:attrName>style.visibility</p:attrName>
                                        </p:attrNameLst>
                                      </p:cBhvr>
                                      <p:to>
                                        <p:strVal val="visible"/>
                                      </p:to>
                                    </p:set>
                                    <p:anim calcmode="lin" valueType="num">
                                      <p:cBhvr additive="base">
                                        <p:cTn id="533" dur="500" fill="hold"/>
                                        <p:tgtEl>
                                          <p:spTgt spid="174"/>
                                        </p:tgtEl>
                                        <p:attrNameLst>
                                          <p:attrName>ppt_x</p:attrName>
                                        </p:attrNameLst>
                                      </p:cBhvr>
                                      <p:tavLst>
                                        <p:tav tm="0">
                                          <p:val>
                                            <p:strVal val="#ppt_x"/>
                                          </p:val>
                                        </p:tav>
                                        <p:tav tm="100000">
                                          <p:val>
                                            <p:strVal val="#ppt_x"/>
                                          </p:val>
                                        </p:tav>
                                      </p:tavLst>
                                    </p:anim>
                                    <p:anim calcmode="lin" valueType="num">
                                      <p:cBhvr additive="base">
                                        <p:cTn id="534" dur="500" fill="hold"/>
                                        <p:tgtEl>
                                          <p:spTgt spid="174"/>
                                        </p:tgtEl>
                                        <p:attrNameLst>
                                          <p:attrName>ppt_y</p:attrName>
                                        </p:attrNameLst>
                                      </p:cBhvr>
                                      <p:tavLst>
                                        <p:tav tm="0">
                                          <p:val>
                                            <p:strVal val="1+#ppt_h/2"/>
                                          </p:val>
                                        </p:tav>
                                        <p:tav tm="100000">
                                          <p:val>
                                            <p:strVal val="#ppt_y"/>
                                          </p:val>
                                        </p:tav>
                                      </p:tavLst>
                                    </p:anim>
                                  </p:childTnLst>
                                </p:cTn>
                              </p:par>
                              <p:par>
                                <p:cTn id="535" presetID="2" presetClass="entr" presetSubtype="4" fill="hold" grpId="0" nodeType="withEffect">
                                  <p:stCondLst>
                                    <p:cond delay="0"/>
                                  </p:stCondLst>
                                  <p:childTnLst>
                                    <p:set>
                                      <p:cBhvr>
                                        <p:cTn id="536" dur="1" fill="hold">
                                          <p:stCondLst>
                                            <p:cond delay="0"/>
                                          </p:stCondLst>
                                        </p:cTn>
                                        <p:tgtEl>
                                          <p:spTgt spid="175"/>
                                        </p:tgtEl>
                                        <p:attrNameLst>
                                          <p:attrName>style.visibility</p:attrName>
                                        </p:attrNameLst>
                                      </p:cBhvr>
                                      <p:to>
                                        <p:strVal val="visible"/>
                                      </p:to>
                                    </p:set>
                                    <p:anim calcmode="lin" valueType="num">
                                      <p:cBhvr additive="base">
                                        <p:cTn id="537" dur="500" fill="hold"/>
                                        <p:tgtEl>
                                          <p:spTgt spid="175"/>
                                        </p:tgtEl>
                                        <p:attrNameLst>
                                          <p:attrName>ppt_x</p:attrName>
                                        </p:attrNameLst>
                                      </p:cBhvr>
                                      <p:tavLst>
                                        <p:tav tm="0">
                                          <p:val>
                                            <p:strVal val="#ppt_x"/>
                                          </p:val>
                                        </p:tav>
                                        <p:tav tm="100000">
                                          <p:val>
                                            <p:strVal val="#ppt_x"/>
                                          </p:val>
                                        </p:tav>
                                      </p:tavLst>
                                    </p:anim>
                                    <p:anim calcmode="lin" valueType="num">
                                      <p:cBhvr additive="base">
                                        <p:cTn id="538" dur="500" fill="hold"/>
                                        <p:tgtEl>
                                          <p:spTgt spid="175"/>
                                        </p:tgtEl>
                                        <p:attrNameLst>
                                          <p:attrName>ppt_y</p:attrName>
                                        </p:attrNameLst>
                                      </p:cBhvr>
                                      <p:tavLst>
                                        <p:tav tm="0">
                                          <p:val>
                                            <p:strVal val="1+#ppt_h/2"/>
                                          </p:val>
                                        </p:tav>
                                        <p:tav tm="100000">
                                          <p:val>
                                            <p:strVal val="#ppt_y"/>
                                          </p:val>
                                        </p:tav>
                                      </p:tavLst>
                                    </p:anim>
                                  </p:childTnLst>
                                </p:cTn>
                              </p:par>
                              <p:par>
                                <p:cTn id="539" presetID="2" presetClass="entr" presetSubtype="4" fill="hold" grpId="0" nodeType="withEffect">
                                  <p:stCondLst>
                                    <p:cond delay="0"/>
                                  </p:stCondLst>
                                  <p:childTnLst>
                                    <p:set>
                                      <p:cBhvr>
                                        <p:cTn id="540" dur="1" fill="hold">
                                          <p:stCondLst>
                                            <p:cond delay="0"/>
                                          </p:stCondLst>
                                        </p:cTn>
                                        <p:tgtEl>
                                          <p:spTgt spid="176"/>
                                        </p:tgtEl>
                                        <p:attrNameLst>
                                          <p:attrName>style.visibility</p:attrName>
                                        </p:attrNameLst>
                                      </p:cBhvr>
                                      <p:to>
                                        <p:strVal val="visible"/>
                                      </p:to>
                                    </p:set>
                                    <p:anim calcmode="lin" valueType="num">
                                      <p:cBhvr additive="base">
                                        <p:cTn id="541" dur="500" fill="hold"/>
                                        <p:tgtEl>
                                          <p:spTgt spid="176"/>
                                        </p:tgtEl>
                                        <p:attrNameLst>
                                          <p:attrName>ppt_x</p:attrName>
                                        </p:attrNameLst>
                                      </p:cBhvr>
                                      <p:tavLst>
                                        <p:tav tm="0">
                                          <p:val>
                                            <p:strVal val="#ppt_x"/>
                                          </p:val>
                                        </p:tav>
                                        <p:tav tm="100000">
                                          <p:val>
                                            <p:strVal val="#ppt_x"/>
                                          </p:val>
                                        </p:tav>
                                      </p:tavLst>
                                    </p:anim>
                                    <p:anim calcmode="lin" valueType="num">
                                      <p:cBhvr additive="base">
                                        <p:cTn id="542" dur="500" fill="hold"/>
                                        <p:tgtEl>
                                          <p:spTgt spid="176"/>
                                        </p:tgtEl>
                                        <p:attrNameLst>
                                          <p:attrName>ppt_y</p:attrName>
                                        </p:attrNameLst>
                                      </p:cBhvr>
                                      <p:tavLst>
                                        <p:tav tm="0">
                                          <p:val>
                                            <p:strVal val="1+#ppt_h/2"/>
                                          </p:val>
                                        </p:tav>
                                        <p:tav tm="100000">
                                          <p:val>
                                            <p:strVal val="#ppt_y"/>
                                          </p:val>
                                        </p:tav>
                                      </p:tavLst>
                                    </p:anim>
                                  </p:childTnLst>
                                </p:cTn>
                              </p:par>
                              <p:par>
                                <p:cTn id="543" presetID="2" presetClass="entr" presetSubtype="4" fill="hold" grpId="0" nodeType="withEffect">
                                  <p:stCondLst>
                                    <p:cond delay="0"/>
                                  </p:stCondLst>
                                  <p:childTnLst>
                                    <p:set>
                                      <p:cBhvr>
                                        <p:cTn id="544" dur="1" fill="hold">
                                          <p:stCondLst>
                                            <p:cond delay="0"/>
                                          </p:stCondLst>
                                        </p:cTn>
                                        <p:tgtEl>
                                          <p:spTgt spid="177"/>
                                        </p:tgtEl>
                                        <p:attrNameLst>
                                          <p:attrName>style.visibility</p:attrName>
                                        </p:attrNameLst>
                                      </p:cBhvr>
                                      <p:to>
                                        <p:strVal val="visible"/>
                                      </p:to>
                                    </p:set>
                                    <p:anim calcmode="lin" valueType="num">
                                      <p:cBhvr additive="base">
                                        <p:cTn id="545" dur="500" fill="hold"/>
                                        <p:tgtEl>
                                          <p:spTgt spid="177"/>
                                        </p:tgtEl>
                                        <p:attrNameLst>
                                          <p:attrName>ppt_x</p:attrName>
                                        </p:attrNameLst>
                                      </p:cBhvr>
                                      <p:tavLst>
                                        <p:tav tm="0">
                                          <p:val>
                                            <p:strVal val="#ppt_x"/>
                                          </p:val>
                                        </p:tav>
                                        <p:tav tm="100000">
                                          <p:val>
                                            <p:strVal val="#ppt_x"/>
                                          </p:val>
                                        </p:tav>
                                      </p:tavLst>
                                    </p:anim>
                                    <p:anim calcmode="lin" valueType="num">
                                      <p:cBhvr additive="base">
                                        <p:cTn id="546" dur="500" fill="hold"/>
                                        <p:tgtEl>
                                          <p:spTgt spid="177"/>
                                        </p:tgtEl>
                                        <p:attrNameLst>
                                          <p:attrName>ppt_y</p:attrName>
                                        </p:attrNameLst>
                                      </p:cBhvr>
                                      <p:tavLst>
                                        <p:tav tm="0">
                                          <p:val>
                                            <p:strVal val="1+#ppt_h/2"/>
                                          </p:val>
                                        </p:tav>
                                        <p:tav tm="100000">
                                          <p:val>
                                            <p:strVal val="#ppt_y"/>
                                          </p:val>
                                        </p:tav>
                                      </p:tavLst>
                                    </p:anim>
                                  </p:childTnLst>
                                </p:cTn>
                              </p:par>
                              <p:par>
                                <p:cTn id="547" presetID="2" presetClass="entr" presetSubtype="4" fill="hold" grpId="0" nodeType="withEffect">
                                  <p:stCondLst>
                                    <p:cond delay="0"/>
                                  </p:stCondLst>
                                  <p:childTnLst>
                                    <p:set>
                                      <p:cBhvr>
                                        <p:cTn id="548" dur="1" fill="hold">
                                          <p:stCondLst>
                                            <p:cond delay="0"/>
                                          </p:stCondLst>
                                        </p:cTn>
                                        <p:tgtEl>
                                          <p:spTgt spid="178"/>
                                        </p:tgtEl>
                                        <p:attrNameLst>
                                          <p:attrName>style.visibility</p:attrName>
                                        </p:attrNameLst>
                                      </p:cBhvr>
                                      <p:to>
                                        <p:strVal val="visible"/>
                                      </p:to>
                                    </p:set>
                                    <p:anim calcmode="lin" valueType="num">
                                      <p:cBhvr additive="base">
                                        <p:cTn id="549" dur="500" fill="hold"/>
                                        <p:tgtEl>
                                          <p:spTgt spid="178"/>
                                        </p:tgtEl>
                                        <p:attrNameLst>
                                          <p:attrName>ppt_x</p:attrName>
                                        </p:attrNameLst>
                                      </p:cBhvr>
                                      <p:tavLst>
                                        <p:tav tm="0">
                                          <p:val>
                                            <p:strVal val="#ppt_x"/>
                                          </p:val>
                                        </p:tav>
                                        <p:tav tm="100000">
                                          <p:val>
                                            <p:strVal val="#ppt_x"/>
                                          </p:val>
                                        </p:tav>
                                      </p:tavLst>
                                    </p:anim>
                                    <p:anim calcmode="lin" valueType="num">
                                      <p:cBhvr additive="base">
                                        <p:cTn id="550" dur="500" fill="hold"/>
                                        <p:tgtEl>
                                          <p:spTgt spid="178"/>
                                        </p:tgtEl>
                                        <p:attrNameLst>
                                          <p:attrName>ppt_y</p:attrName>
                                        </p:attrNameLst>
                                      </p:cBhvr>
                                      <p:tavLst>
                                        <p:tav tm="0">
                                          <p:val>
                                            <p:strVal val="1+#ppt_h/2"/>
                                          </p:val>
                                        </p:tav>
                                        <p:tav tm="100000">
                                          <p:val>
                                            <p:strVal val="#ppt_y"/>
                                          </p:val>
                                        </p:tav>
                                      </p:tavLst>
                                    </p:anim>
                                  </p:childTnLst>
                                </p:cTn>
                              </p:par>
                              <p:par>
                                <p:cTn id="551" presetID="2" presetClass="entr" presetSubtype="4" fill="hold" grpId="0" nodeType="withEffect">
                                  <p:stCondLst>
                                    <p:cond delay="0"/>
                                  </p:stCondLst>
                                  <p:childTnLst>
                                    <p:set>
                                      <p:cBhvr>
                                        <p:cTn id="552" dur="1" fill="hold">
                                          <p:stCondLst>
                                            <p:cond delay="0"/>
                                          </p:stCondLst>
                                        </p:cTn>
                                        <p:tgtEl>
                                          <p:spTgt spid="179"/>
                                        </p:tgtEl>
                                        <p:attrNameLst>
                                          <p:attrName>style.visibility</p:attrName>
                                        </p:attrNameLst>
                                      </p:cBhvr>
                                      <p:to>
                                        <p:strVal val="visible"/>
                                      </p:to>
                                    </p:set>
                                    <p:anim calcmode="lin" valueType="num">
                                      <p:cBhvr additive="base">
                                        <p:cTn id="553" dur="500" fill="hold"/>
                                        <p:tgtEl>
                                          <p:spTgt spid="179"/>
                                        </p:tgtEl>
                                        <p:attrNameLst>
                                          <p:attrName>ppt_x</p:attrName>
                                        </p:attrNameLst>
                                      </p:cBhvr>
                                      <p:tavLst>
                                        <p:tav tm="0">
                                          <p:val>
                                            <p:strVal val="#ppt_x"/>
                                          </p:val>
                                        </p:tav>
                                        <p:tav tm="100000">
                                          <p:val>
                                            <p:strVal val="#ppt_x"/>
                                          </p:val>
                                        </p:tav>
                                      </p:tavLst>
                                    </p:anim>
                                    <p:anim calcmode="lin" valueType="num">
                                      <p:cBhvr additive="base">
                                        <p:cTn id="554" dur="500" fill="hold"/>
                                        <p:tgtEl>
                                          <p:spTgt spid="179"/>
                                        </p:tgtEl>
                                        <p:attrNameLst>
                                          <p:attrName>ppt_y</p:attrName>
                                        </p:attrNameLst>
                                      </p:cBhvr>
                                      <p:tavLst>
                                        <p:tav tm="0">
                                          <p:val>
                                            <p:strVal val="1+#ppt_h/2"/>
                                          </p:val>
                                        </p:tav>
                                        <p:tav tm="100000">
                                          <p:val>
                                            <p:strVal val="#ppt_y"/>
                                          </p:val>
                                        </p:tav>
                                      </p:tavLst>
                                    </p:anim>
                                  </p:childTnLst>
                                </p:cTn>
                              </p:par>
                              <p:par>
                                <p:cTn id="555" presetID="2" presetClass="entr" presetSubtype="4" fill="hold" grpId="0" nodeType="withEffect">
                                  <p:stCondLst>
                                    <p:cond delay="0"/>
                                  </p:stCondLst>
                                  <p:childTnLst>
                                    <p:set>
                                      <p:cBhvr>
                                        <p:cTn id="556" dur="1" fill="hold">
                                          <p:stCondLst>
                                            <p:cond delay="0"/>
                                          </p:stCondLst>
                                        </p:cTn>
                                        <p:tgtEl>
                                          <p:spTgt spid="180"/>
                                        </p:tgtEl>
                                        <p:attrNameLst>
                                          <p:attrName>style.visibility</p:attrName>
                                        </p:attrNameLst>
                                      </p:cBhvr>
                                      <p:to>
                                        <p:strVal val="visible"/>
                                      </p:to>
                                    </p:set>
                                    <p:anim calcmode="lin" valueType="num">
                                      <p:cBhvr additive="base">
                                        <p:cTn id="557" dur="500" fill="hold"/>
                                        <p:tgtEl>
                                          <p:spTgt spid="180"/>
                                        </p:tgtEl>
                                        <p:attrNameLst>
                                          <p:attrName>ppt_x</p:attrName>
                                        </p:attrNameLst>
                                      </p:cBhvr>
                                      <p:tavLst>
                                        <p:tav tm="0">
                                          <p:val>
                                            <p:strVal val="#ppt_x"/>
                                          </p:val>
                                        </p:tav>
                                        <p:tav tm="100000">
                                          <p:val>
                                            <p:strVal val="#ppt_x"/>
                                          </p:val>
                                        </p:tav>
                                      </p:tavLst>
                                    </p:anim>
                                    <p:anim calcmode="lin" valueType="num">
                                      <p:cBhvr additive="base">
                                        <p:cTn id="558" dur="500" fill="hold"/>
                                        <p:tgtEl>
                                          <p:spTgt spid="180"/>
                                        </p:tgtEl>
                                        <p:attrNameLst>
                                          <p:attrName>ppt_y</p:attrName>
                                        </p:attrNameLst>
                                      </p:cBhvr>
                                      <p:tavLst>
                                        <p:tav tm="0">
                                          <p:val>
                                            <p:strVal val="1+#ppt_h/2"/>
                                          </p:val>
                                        </p:tav>
                                        <p:tav tm="100000">
                                          <p:val>
                                            <p:strVal val="#ppt_y"/>
                                          </p:val>
                                        </p:tav>
                                      </p:tavLst>
                                    </p:anim>
                                  </p:childTnLst>
                                </p:cTn>
                              </p:par>
                              <p:par>
                                <p:cTn id="559" presetID="2" presetClass="entr" presetSubtype="4" fill="hold" grpId="0" nodeType="withEffect">
                                  <p:stCondLst>
                                    <p:cond delay="0"/>
                                  </p:stCondLst>
                                  <p:childTnLst>
                                    <p:set>
                                      <p:cBhvr>
                                        <p:cTn id="560" dur="1" fill="hold">
                                          <p:stCondLst>
                                            <p:cond delay="0"/>
                                          </p:stCondLst>
                                        </p:cTn>
                                        <p:tgtEl>
                                          <p:spTgt spid="181"/>
                                        </p:tgtEl>
                                        <p:attrNameLst>
                                          <p:attrName>style.visibility</p:attrName>
                                        </p:attrNameLst>
                                      </p:cBhvr>
                                      <p:to>
                                        <p:strVal val="visible"/>
                                      </p:to>
                                    </p:set>
                                    <p:anim calcmode="lin" valueType="num">
                                      <p:cBhvr additive="base">
                                        <p:cTn id="561" dur="500" fill="hold"/>
                                        <p:tgtEl>
                                          <p:spTgt spid="181"/>
                                        </p:tgtEl>
                                        <p:attrNameLst>
                                          <p:attrName>ppt_x</p:attrName>
                                        </p:attrNameLst>
                                      </p:cBhvr>
                                      <p:tavLst>
                                        <p:tav tm="0">
                                          <p:val>
                                            <p:strVal val="#ppt_x"/>
                                          </p:val>
                                        </p:tav>
                                        <p:tav tm="100000">
                                          <p:val>
                                            <p:strVal val="#ppt_x"/>
                                          </p:val>
                                        </p:tav>
                                      </p:tavLst>
                                    </p:anim>
                                    <p:anim calcmode="lin" valueType="num">
                                      <p:cBhvr additive="base">
                                        <p:cTn id="562" dur="500" fill="hold"/>
                                        <p:tgtEl>
                                          <p:spTgt spid="181"/>
                                        </p:tgtEl>
                                        <p:attrNameLst>
                                          <p:attrName>ppt_y</p:attrName>
                                        </p:attrNameLst>
                                      </p:cBhvr>
                                      <p:tavLst>
                                        <p:tav tm="0">
                                          <p:val>
                                            <p:strVal val="1+#ppt_h/2"/>
                                          </p:val>
                                        </p:tav>
                                        <p:tav tm="100000">
                                          <p:val>
                                            <p:strVal val="#ppt_y"/>
                                          </p:val>
                                        </p:tav>
                                      </p:tavLst>
                                    </p:anim>
                                  </p:childTnLst>
                                </p:cTn>
                              </p:par>
                              <p:par>
                                <p:cTn id="563" presetID="2" presetClass="entr" presetSubtype="4" fill="hold" grpId="0" nodeType="withEffect">
                                  <p:stCondLst>
                                    <p:cond delay="0"/>
                                  </p:stCondLst>
                                  <p:childTnLst>
                                    <p:set>
                                      <p:cBhvr>
                                        <p:cTn id="564" dur="1" fill="hold">
                                          <p:stCondLst>
                                            <p:cond delay="0"/>
                                          </p:stCondLst>
                                        </p:cTn>
                                        <p:tgtEl>
                                          <p:spTgt spid="182"/>
                                        </p:tgtEl>
                                        <p:attrNameLst>
                                          <p:attrName>style.visibility</p:attrName>
                                        </p:attrNameLst>
                                      </p:cBhvr>
                                      <p:to>
                                        <p:strVal val="visible"/>
                                      </p:to>
                                    </p:set>
                                    <p:anim calcmode="lin" valueType="num">
                                      <p:cBhvr additive="base">
                                        <p:cTn id="565" dur="500" fill="hold"/>
                                        <p:tgtEl>
                                          <p:spTgt spid="182"/>
                                        </p:tgtEl>
                                        <p:attrNameLst>
                                          <p:attrName>ppt_x</p:attrName>
                                        </p:attrNameLst>
                                      </p:cBhvr>
                                      <p:tavLst>
                                        <p:tav tm="0">
                                          <p:val>
                                            <p:strVal val="#ppt_x"/>
                                          </p:val>
                                        </p:tav>
                                        <p:tav tm="100000">
                                          <p:val>
                                            <p:strVal val="#ppt_x"/>
                                          </p:val>
                                        </p:tav>
                                      </p:tavLst>
                                    </p:anim>
                                    <p:anim calcmode="lin" valueType="num">
                                      <p:cBhvr additive="base">
                                        <p:cTn id="566" dur="500" fill="hold"/>
                                        <p:tgtEl>
                                          <p:spTgt spid="182"/>
                                        </p:tgtEl>
                                        <p:attrNameLst>
                                          <p:attrName>ppt_y</p:attrName>
                                        </p:attrNameLst>
                                      </p:cBhvr>
                                      <p:tavLst>
                                        <p:tav tm="0">
                                          <p:val>
                                            <p:strVal val="1+#ppt_h/2"/>
                                          </p:val>
                                        </p:tav>
                                        <p:tav tm="100000">
                                          <p:val>
                                            <p:strVal val="#ppt_y"/>
                                          </p:val>
                                        </p:tav>
                                      </p:tavLst>
                                    </p:anim>
                                  </p:childTnLst>
                                </p:cTn>
                              </p:par>
                              <p:par>
                                <p:cTn id="567" presetID="2" presetClass="entr" presetSubtype="4" fill="hold" grpId="0" nodeType="withEffect">
                                  <p:stCondLst>
                                    <p:cond delay="0"/>
                                  </p:stCondLst>
                                  <p:childTnLst>
                                    <p:set>
                                      <p:cBhvr>
                                        <p:cTn id="568" dur="1" fill="hold">
                                          <p:stCondLst>
                                            <p:cond delay="0"/>
                                          </p:stCondLst>
                                        </p:cTn>
                                        <p:tgtEl>
                                          <p:spTgt spid="183"/>
                                        </p:tgtEl>
                                        <p:attrNameLst>
                                          <p:attrName>style.visibility</p:attrName>
                                        </p:attrNameLst>
                                      </p:cBhvr>
                                      <p:to>
                                        <p:strVal val="visible"/>
                                      </p:to>
                                    </p:set>
                                    <p:anim calcmode="lin" valueType="num">
                                      <p:cBhvr additive="base">
                                        <p:cTn id="569" dur="500" fill="hold"/>
                                        <p:tgtEl>
                                          <p:spTgt spid="183"/>
                                        </p:tgtEl>
                                        <p:attrNameLst>
                                          <p:attrName>ppt_x</p:attrName>
                                        </p:attrNameLst>
                                      </p:cBhvr>
                                      <p:tavLst>
                                        <p:tav tm="0">
                                          <p:val>
                                            <p:strVal val="#ppt_x"/>
                                          </p:val>
                                        </p:tav>
                                        <p:tav tm="100000">
                                          <p:val>
                                            <p:strVal val="#ppt_x"/>
                                          </p:val>
                                        </p:tav>
                                      </p:tavLst>
                                    </p:anim>
                                    <p:anim calcmode="lin" valueType="num">
                                      <p:cBhvr additive="base">
                                        <p:cTn id="570" dur="500" fill="hold"/>
                                        <p:tgtEl>
                                          <p:spTgt spid="183"/>
                                        </p:tgtEl>
                                        <p:attrNameLst>
                                          <p:attrName>ppt_y</p:attrName>
                                        </p:attrNameLst>
                                      </p:cBhvr>
                                      <p:tavLst>
                                        <p:tav tm="0">
                                          <p:val>
                                            <p:strVal val="1+#ppt_h/2"/>
                                          </p:val>
                                        </p:tav>
                                        <p:tav tm="100000">
                                          <p:val>
                                            <p:strVal val="#ppt_y"/>
                                          </p:val>
                                        </p:tav>
                                      </p:tavLst>
                                    </p:anim>
                                  </p:childTnLst>
                                </p:cTn>
                              </p:par>
                              <p:par>
                                <p:cTn id="571" presetID="2" presetClass="entr" presetSubtype="4" fill="hold" grpId="0" nodeType="withEffect">
                                  <p:stCondLst>
                                    <p:cond delay="0"/>
                                  </p:stCondLst>
                                  <p:childTnLst>
                                    <p:set>
                                      <p:cBhvr>
                                        <p:cTn id="572" dur="1" fill="hold">
                                          <p:stCondLst>
                                            <p:cond delay="0"/>
                                          </p:stCondLst>
                                        </p:cTn>
                                        <p:tgtEl>
                                          <p:spTgt spid="184"/>
                                        </p:tgtEl>
                                        <p:attrNameLst>
                                          <p:attrName>style.visibility</p:attrName>
                                        </p:attrNameLst>
                                      </p:cBhvr>
                                      <p:to>
                                        <p:strVal val="visible"/>
                                      </p:to>
                                    </p:set>
                                    <p:anim calcmode="lin" valueType="num">
                                      <p:cBhvr additive="base">
                                        <p:cTn id="573" dur="500" fill="hold"/>
                                        <p:tgtEl>
                                          <p:spTgt spid="184"/>
                                        </p:tgtEl>
                                        <p:attrNameLst>
                                          <p:attrName>ppt_x</p:attrName>
                                        </p:attrNameLst>
                                      </p:cBhvr>
                                      <p:tavLst>
                                        <p:tav tm="0">
                                          <p:val>
                                            <p:strVal val="#ppt_x"/>
                                          </p:val>
                                        </p:tav>
                                        <p:tav tm="100000">
                                          <p:val>
                                            <p:strVal val="#ppt_x"/>
                                          </p:val>
                                        </p:tav>
                                      </p:tavLst>
                                    </p:anim>
                                    <p:anim calcmode="lin" valueType="num">
                                      <p:cBhvr additive="base">
                                        <p:cTn id="574" dur="500" fill="hold"/>
                                        <p:tgtEl>
                                          <p:spTgt spid="184"/>
                                        </p:tgtEl>
                                        <p:attrNameLst>
                                          <p:attrName>ppt_y</p:attrName>
                                        </p:attrNameLst>
                                      </p:cBhvr>
                                      <p:tavLst>
                                        <p:tav tm="0">
                                          <p:val>
                                            <p:strVal val="1+#ppt_h/2"/>
                                          </p:val>
                                        </p:tav>
                                        <p:tav tm="100000">
                                          <p:val>
                                            <p:strVal val="#ppt_y"/>
                                          </p:val>
                                        </p:tav>
                                      </p:tavLst>
                                    </p:anim>
                                  </p:childTnLst>
                                </p:cTn>
                              </p:par>
                              <p:par>
                                <p:cTn id="575" presetID="2" presetClass="entr" presetSubtype="4" fill="hold" grpId="0" nodeType="withEffect">
                                  <p:stCondLst>
                                    <p:cond delay="0"/>
                                  </p:stCondLst>
                                  <p:childTnLst>
                                    <p:set>
                                      <p:cBhvr>
                                        <p:cTn id="576" dur="1" fill="hold">
                                          <p:stCondLst>
                                            <p:cond delay="0"/>
                                          </p:stCondLst>
                                        </p:cTn>
                                        <p:tgtEl>
                                          <p:spTgt spid="185"/>
                                        </p:tgtEl>
                                        <p:attrNameLst>
                                          <p:attrName>style.visibility</p:attrName>
                                        </p:attrNameLst>
                                      </p:cBhvr>
                                      <p:to>
                                        <p:strVal val="visible"/>
                                      </p:to>
                                    </p:set>
                                    <p:anim calcmode="lin" valueType="num">
                                      <p:cBhvr additive="base">
                                        <p:cTn id="577" dur="500" fill="hold"/>
                                        <p:tgtEl>
                                          <p:spTgt spid="185"/>
                                        </p:tgtEl>
                                        <p:attrNameLst>
                                          <p:attrName>ppt_x</p:attrName>
                                        </p:attrNameLst>
                                      </p:cBhvr>
                                      <p:tavLst>
                                        <p:tav tm="0">
                                          <p:val>
                                            <p:strVal val="#ppt_x"/>
                                          </p:val>
                                        </p:tav>
                                        <p:tav tm="100000">
                                          <p:val>
                                            <p:strVal val="#ppt_x"/>
                                          </p:val>
                                        </p:tav>
                                      </p:tavLst>
                                    </p:anim>
                                    <p:anim calcmode="lin" valueType="num">
                                      <p:cBhvr additive="base">
                                        <p:cTn id="578" dur="500" fill="hold"/>
                                        <p:tgtEl>
                                          <p:spTgt spid="185"/>
                                        </p:tgtEl>
                                        <p:attrNameLst>
                                          <p:attrName>ppt_y</p:attrName>
                                        </p:attrNameLst>
                                      </p:cBhvr>
                                      <p:tavLst>
                                        <p:tav tm="0">
                                          <p:val>
                                            <p:strVal val="1+#ppt_h/2"/>
                                          </p:val>
                                        </p:tav>
                                        <p:tav tm="100000">
                                          <p:val>
                                            <p:strVal val="#ppt_y"/>
                                          </p:val>
                                        </p:tav>
                                      </p:tavLst>
                                    </p:anim>
                                  </p:childTnLst>
                                </p:cTn>
                              </p:par>
                              <p:par>
                                <p:cTn id="579" presetID="2" presetClass="entr" presetSubtype="4" fill="hold" grpId="0" nodeType="withEffect">
                                  <p:stCondLst>
                                    <p:cond delay="0"/>
                                  </p:stCondLst>
                                  <p:childTnLst>
                                    <p:set>
                                      <p:cBhvr>
                                        <p:cTn id="580" dur="1" fill="hold">
                                          <p:stCondLst>
                                            <p:cond delay="0"/>
                                          </p:stCondLst>
                                        </p:cTn>
                                        <p:tgtEl>
                                          <p:spTgt spid="186"/>
                                        </p:tgtEl>
                                        <p:attrNameLst>
                                          <p:attrName>style.visibility</p:attrName>
                                        </p:attrNameLst>
                                      </p:cBhvr>
                                      <p:to>
                                        <p:strVal val="visible"/>
                                      </p:to>
                                    </p:set>
                                    <p:anim calcmode="lin" valueType="num">
                                      <p:cBhvr additive="base">
                                        <p:cTn id="581" dur="500" fill="hold"/>
                                        <p:tgtEl>
                                          <p:spTgt spid="186"/>
                                        </p:tgtEl>
                                        <p:attrNameLst>
                                          <p:attrName>ppt_x</p:attrName>
                                        </p:attrNameLst>
                                      </p:cBhvr>
                                      <p:tavLst>
                                        <p:tav tm="0">
                                          <p:val>
                                            <p:strVal val="#ppt_x"/>
                                          </p:val>
                                        </p:tav>
                                        <p:tav tm="100000">
                                          <p:val>
                                            <p:strVal val="#ppt_x"/>
                                          </p:val>
                                        </p:tav>
                                      </p:tavLst>
                                    </p:anim>
                                    <p:anim calcmode="lin" valueType="num">
                                      <p:cBhvr additive="base">
                                        <p:cTn id="582" dur="500" fill="hold"/>
                                        <p:tgtEl>
                                          <p:spTgt spid="186"/>
                                        </p:tgtEl>
                                        <p:attrNameLst>
                                          <p:attrName>ppt_y</p:attrName>
                                        </p:attrNameLst>
                                      </p:cBhvr>
                                      <p:tavLst>
                                        <p:tav tm="0">
                                          <p:val>
                                            <p:strVal val="1+#ppt_h/2"/>
                                          </p:val>
                                        </p:tav>
                                        <p:tav tm="100000">
                                          <p:val>
                                            <p:strVal val="#ppt_y"/>
                                          </p:val>
                                        </p:tav>
                                      </p:tavLst>
                                    </p:anim>
                                  </p:childTnLst>
                                </p:cTn>
                              </p:par>
                              <p:par>
                                <p:cTn id="583" presetID="2" presetClass="entr" presetSubtype="4" fill="hold" grpId="0" nodeType="withEffect">
                                  <p:stCondLst>
                                    <p:cond delay="0"/>
                                  </p:stCondLst>
                                  <p:childTnLst>
                                    <p:set>
                                      <p:cBhvr>
                                        <p:cTn id="584" dur="1" fill="hold">
                                          <p:stCondLst>
                                            <p:cond delay="0"/>
                                          </p:stCondLst>
                                        </p:cTn>
                                        <p:tgtEl>
                                          <p:spTgt spid="187"/>
                                        </p:tgtEl>
                                        <p:attrNameLst>
                                          <p:attrName>style.visibility</p:attrName>
                                        </p:attrNameLst>
                                      </p:cBhvr>
                                      <p:to>
                                        <p:strVal val="visible"/>
                                      </p:to>
                                    </p:set>
                                    <p:anim calcmode="lin" valueType="num">
                                      <p:cBhvr additive="base">
                                        <p:cTn id="585" dur="500" fill="hold"/>
                                        <p:tgtEl>
                                          <p:spTgt spid="187"/>
                                        </p:tgtEl>
                                        <p:attrNameLst>
                                          <p:attrName>ppt_x</p:attrName>
                                        </p:attrNameLst>
                                      </p:cBhvr>
                                      <p:tavLst>
                                        <p:tav tm="0">
                                          <p:val>
                                            <p:strVal val="#ppt_x"/>
                                          </p:val>
                                        </p:tav>
                                        <p:tav tm="100000">
                                          <p:val>
                                            <p:strVal val="#ppt_x"/>
                                          </p:val>
                                        </p:tav>
                                      </p:tavLst>
                                    </p:anim>
                                    <p:anim calcmode="lin" valueType="num">
                                      <p:cBhvr additive="base">
                                        <p:cTn id="586" dur="500" fill="hold"/>
                                        <p:tgtEl>
                                          <p:spTgt spid="187"/>
                                        </p:tgtEl>
                                        <p:attrNameLst>
                                          <p:attrName>ppt_y</p:attrName>
                                        </p:attrNameLst>
                                      </p:cBhvr>
                                      <p:tavLst>
                                        <p:tav tm="0">
                                          <p:val>
                                            <p:strVal val="1+#ppt_h/2"/>
                                          </p:val>
                                        </p:tav>
                                        <p:tav tm="100000">
                                          <p:val>
                                            <p:strVal val="#ppt_y"/>
                                          </p:val>
                                        </p:tav>
                                      </p:tavLst>
                                    </p:anim>
                                  </p:childTnLst>
                                </p:cTn>
                              </p:par>
                              <p:par>
                                <p:cTn id="587" presetID="2" presetClass="entr" presetSubtype="4" fill="hold" grpId="0" nodeType="withEffect">
                                  <p:stCondLst>
                                    <p:cond delay="0"/>
                                  </p:stCondLst>
                                  <p:childTnLst>
                                    <p:set>
                                      <p:cBhvr>
                                        <p:cTn id="588" dur="1" fill="hold">
                                          <p:stCondLst>
                                            <p:cond delay="0"/>
                                          </p:stCondLst>
                                        </p:cTn>
                                        <p:tgtEl>
                                          <p:spTgt spid="188"/>
                                        </p:tgtEl>
                                        <p:attrNameLst>
                                          <p:attrName>style.visibility</p:attrName>
                                        </p:attrNameLst>
                                      </p:cBhvr>
                                      <p:to>
                                        <p:strVal val="visible"/>
                                      </p:to>
                                    </p:set>
                                    <p:anim calcmode="lin" valueType="num">
                                      <p:cBhvr additive="base">
                                        <p:cTn id="589" dur="500" fill="hold"/>
                                        <p:tgtEl>
                                          <p:spTgt spid="188"/>
                                        </p:tgtEl>
                                        <p:attrNameLst>
                                          <p:attrName>ppt_x</p:attrName>
                                        </p:attrNameLst>
                                      </p:cBhvr>
                                      <p:tavLst>
                                        <p:tav tm="0">
                                          <p:val>
                                            <p:strVal val="#ppt_x"/>
                                          </p:val>
                                        </p:tav>
                                        <p:tav tm="100000">
                                          <p:val>
                                            <p:strVal val="#ppt_x"/>
                                          </p:val>
                                        </p:tav>
                                      </p:tavLst>
                                    </p:anim>
                                    <p:anim calcmode="lin" valueType="num">
                                      <p:cBhvr additive="base">
                                        <p:cTn id="590" dur="500" fill="hold"/>
                                        <p:tgtEl>
                                          <p:spTgt spid="188"/>
                                        </p:tgtEl>
                                        <p:attrNameLst>
                                          <p:attrName>ppt_y</p:attrName>
                                        </p:attrNameLst>
                                      </p:cBhvr>
                                      <p:tavLst>
                                        <p:tav tm="0">
                                          <p:val>
                                            <p:strVal val="1+#ppt_h/2"/>
                                          </p:val>
                                        </p:tav>
                                        <p:tav tm="100000">
                                          <p:val>
                                            <p:strVal val="#ppt_y"/>
                                          </p:val>
                                        </p:tav>
                                      </p:tavLst>
                                    </p:anim>
                                  </p:childTnLst>
                                </p:cTn>
                              </p:par>
                              <p:par>
                                <p:cTn id="591" presetID="2" presetClass="entr" presetSubtype="4" fill="hold" grpId="0" nodeType="withEffect">
                                  <p:stCondLst>
                                    <p:cond delay="0"/>
                                  </p:stCondLst>
                                  <p:childTnLst>
                                    <p:set>
                                      <p:cBhvr>
                                        <p:cTn id="592" dur="1" fill="hold">
                                          <p:stCondLst>
                                            <p:cond delay="0"/>
                                          </p:stCondLst>
                                        </p:cTn>
                                        <p:tgtEl>
                                          <p:spTgt spid="189"/>
                                        </p:tgtEl>
                                        <p:attrNameLst>
                                          <p:attrName>style.visibility</p:attrName>
                                        </p:attrNameLst>
                                      </p:cBhvr>
                                      <p:to>
                                        <p:strVal val="visible"/>
                                      </p:to>
                                    </p:set>
                                    <p:anim calcmode="lin" valueType="num">
                                      <p:cBhvr additive="base">
                                        <p:cTn id="593" dur="500" fill="hold"/>
                                        <p:tgtEl>
                                          <p:spTgt spid="189"/>
                                        </p:tgtEl>
                                        <p:attrNameLst>
                                          <p:attrName>ppt_x</p:attrName>
                                        </p:attrNameLst>
                                      </p:cBhvr>
                                      <p:tavLst>
                                        <p:tav tm="0">
                                          <p:val>
                                            <p:strVal val="#ppt_x"/>
                                          </p:val>
                                        </p:tav>
                                        <p:tav tm="100000">
                                          <p:val>
                                            <p:strVal val="#ppt_x"/>
                                          </p:val>
                                        </p:tav>
                                      </p:tavLst>
                                    </p:anim>
                                    <p:anim calcmode="lin" valueType="num">
                                      <p:cBhvr additive="base">
                                        <p:cTn id="594" dur="500" fill="hold"/>
                                        <p:tgtEl>
                                          <p:spTgt spid="189"/>
                                        </p:tgtEl>
                                        <p:attrNameLst>
                                          <p:attrName>ppt_y</p:attrName>
                                        </p:attrNameLst>
                                      </p:cBhvr>
                                      <p:tavLst>
                                        <p:tav tm="0">
                                          <p:val>
                                            <p:strVal val="1+#ppt_h/2"/>
                                          </p:val>
                                        </p:tav>
                                        <p:tav tm="100000">
                                          <p:val>
                                            <p:strVal val="#ppt_y"/>
                                          </p:val>
                                        </p:tav>
                                      </p:tavLst>
                                    </p:anim>
                                  </p:childTnLst>
                                </p:cTn>
                              </p:par>
                              <p:par>
                                <p:cTn id="595" presetID="2" presetClass="entr" presetSubtype="4" fill="hold" grpId="0" nodeType="withEffect">
                                  <p:stCondLst>
                                    <p:cond delay="0"/>
                                  </p:stCondLst>
                                  <p:childTnLst>
                                    <p:set>
                                      <p:cBhvr>
                                        <p:cTn id="596" dur="1" fill="hold">
                                          <p:stCondLst>
                                            <p:cond delay="0"/>
                                          </p:stCondLst>
                                        </p:cTn>
                                        <p:tgtEl>
                                          <p:spTgt spid="190"/>
                                        </p:tgtEl>
                                        <p:attrNameLst>
                                          <p:attrName>style.visibility</p:attrName>
                                        </p:attrNameLst>
                                      </p:cBhvr>
                                      <p:to>
                                        <p:strVal val="visible"/>
                                      </p:to>
                                    </p:set>
                                    <p:anim calcmode="lin" valueType="num">
                                      <p:cBhvr additive="base">
                                        <p:cTn id="597" dur="500" fill="hold"/>
                                        <p:tgtEl>
                                          <p:spTgt spid="190"/>
                                        </p:tgtEl>
                                        <p:attrNameLst>
                                          <p:attrName>ppt_x</p:attrName>
                                        </p:attrNameLst>
                                      </p:cBhvr>
                                      <p:tavLst>
                                        <p:tav tm="0">
                                          <p:val>
                                            <p:strVal val="#ppt_x"/>
                                          </p:val>
                                        </p:tav>
                                        <p:tav tm="100000">
                                          <p:val>
                                            <p:strVal val="#ppt_x"/>
                                          </p:val>
                                        </p:tav>
                                      </p:tavLst>
                                    </p:anim>
                                    <p:anim calcmode="lin" valueType="num">
                                      <p:cBhvr additive="base">
                                        <p:cTn id="598" dur="500" fill="hold"/>
                                        <p:tgtEl>
                                          <p:spTgt spid="190"/>
                                        </p:tgtEl>
                                        <p:attrNameLst>
                                          <p:attrName>ppt_y</p:attrName>
                                        </p:attrNameLst>
                                      </p:cBhvr>
                                      <p:tavLst>
                                        <p:tav tm="0">
                                          <p:val>
                                            <p:strVal val="1+#ppt_h/2"/>
                                          </p:val>
                                        </p:tav>
                                        <p:tav tm="100000">
                                          <p:val>
                                            <p:strVal val="#ppt_y"/>
                                          </p:val>
                                        </p:tav>
                                      </p:tavLst>
                                    </p:anim>
                                  </p:childTnLst>
                                </p:cTn>
                              </p:par>
                              <p:par>
                                <p:cTn id="599" presetID="2" presetClass="entr" presetSubtype="4" fill="hold" grpId="0" nodeType="withEffect">
                                  <p:stCondLst>
                                    <p:cond delay="0"/>
                                  </p:stCondLst>
                                  <p:childTnLst>
                                    <p:set>
                                      <p:cBhvr>
                                        <p:cTn id="600" dur="1" fill="hold">
                                          <p:stCondLst>
                                            <p:cond delay="0"/>
                                          </p:stCondLst>
                                        </p:cTn>
                                        <p:tgtEl>
                                          <p:spTgt spid="191"/>
                                        </p:tgtEl>
                                        <p:attrNameLst>
                                          <p:attrName>style.visibility</p:attrName>
                                        </p:attrNameLst>
                                      </p:cBhvr>
                                      <p:to>
                                        <p:strVal val="visible"/>
                                      </p:to>
                                    </p:set>
                                    <p:anim calcmode="lin" valueType="num">
                                      <p:cBhvr additive="base">
                                        <p:cTn id="601" dur="500" fill="hold"/>
                                        <p:tgtEl>
                                          <p:spTgt spid="191"/>
                                        </p:tgtEl>
                                        <p:attrNameLst>
                                          <p:attrName>ppt_x</p:attrName>
                                        </p:attrNameLst>
                                      </p:cBhvr>
                                      <p:tavLst>
                                        <p:tav tm="0">
                                          <p:val>
                                            <p:strVal val="#ppt_x"/>
                                          </p:val>
                                        </p:tav>
                                        <p:tav tm="100000">
                                          <p:val>
                                            <p:strVal val="#ppt_x"/>
                                          </p:val>
                                        </p:tav>
                                      </p:tavLst>
                                    </p:anim>
                                    <p:anim calcmode="lin" valueType="num">
                                      <p:cBhvr additive="base">
                                        <p:cTn id="602" dur="500" fill="hold"/>
                                        <p:tgtEl>
                                          <p:spTgt spid="191"/>
                                        </p:tgtEl>
                                        <p:attrNameLst>
                                          <p:attrName>ppt_y</p:attrName>
                                        </p:attrNameLst>
                                      </p:cBhvr>
                                      <p:tavLst>
                                        <p:tav tm="0">
                                          <p:val>
                                            <p:strVal val="1+#ppt_h/2"/>
                                          </p:val>
                                        </p:tav>
                                        <p:tav tm="100000">
                                          <p:val>
                                            <p:strVal val="#ppt_y"/>
                                          </p:val>
                                        </p:tav>
                                      </p:tavLst>
                                    </p:anim>
                                  </p:childTnLst>
                                </p:cTn>
                              </p:par>
                              <p:par>
                                <p:cTn id="603" presetID="2" presetClass="entr" presetSubtype="4" fill="hold" grpId="0" nodeType="withEffect">
                                  <p:stCondLst>
                                    <p:cond delay="0"/>
                                  </p:stCondLst>
                                  <p:childTnLst>
                                    <p:set>
                                      <p:cBhvr>
                                        <p:cTn id="604" dur="1" fill="hold">
                                          <p:stCondLst>
                                            <p:cond delay="0"/>
                                          </p:stCondLst>
                                        </p:cTn>
                                        <p:tgtEl>
                                          <p:spTgt spid="192"/>
                                        </p:tgtEl>
                                        <p:attrNameLst>
                                          <p:attrName>style.visibility</p:attrName>
                                        </p:attrNameLst>
                                      </p:cBhvr>
                                      <p:to>
                                        <p:strVal val="visible"/>
                                      </p:to>
                                    </p:set>
                                    <p:anim calcmode="lin" valueType="num">
                                      <p:cBhvr additive="base">
                                        <p:cTn id="605" dur="500" fill="hold"/>
                                        <p:tgtEl>
                                          <p:spTgt spid="192"/>
                                        </p:tgtEl>
                                        <p:attrNameLst>
                                          <p:attrName>ppt_x</p:attrName>
                                        </p:attrNameLst>
                                      </p:cBhvr>
                                      <p:tavLst>
                                        <p:tav tm="0">
                                          <p:val>
                                            <p:strVal val="#ppt_x"/>
                                          </p:val>
                                        </p:tav>
                                        <p:tav tm="100000">
                                          <p:val>
                                            <p:strVal val="#ppt_x"/>
                                          </p:val>
                                        </p:tav>
                                      </p:tavLst>
                                    </p:anim>
                                    <p:anim calcmode="lin" valueType="num">
                                      <p:cBhvr additive="base">
                                        <p:cTn id="606" dur="500" fill="hold"/>
                                        <p:tgtEl>
                                          <p:spTgt spid="192"/>
                                        </p:tgtEl>
                                        <p:attrNameLst>
                                          <p:attrName>ppt_y</p:attrName>
                                        </p:attrNameLst>
                                      </p:cBhvr>
                                      <p:tavLst>
                                        <p:tav tm="0">
                                          <p:val>
                                            <p:strVal val="1+#ppt_h/2"/>
                                          </p:val>
                                        </p:tav>
                                        <p:tav tm="100000">
                                          <p:val>
                                            <p:strVal val="#ppt_y"/>
                                          </p:val>
                                        </p:tav>
                                      </p:tavLst>
                                    </p:anim>
                                  </p:childTnLst>
                                </p:cTn>
                              </p:par>
                              <p:par>
                                <p:cTn id="607" presetID="2" presetClass="entr" presetSubtype="4" fill="hold" grpId="0" nodeType="withEffect">
                                  <p:stCondLst>
                                    <p:cond delay="0"/>
                                  </p:stCondLst>
                                  <p:childTnLst>
                                    <p:set>
                                      <p:cBhvr>
                                        <p:cTn id="608" dur="1" fill="hold">
                                          <p:stCondLst>
                                            <p:cond delay="0"/>
                                          </p:stCondLst>
                                        </p:cTn>
                                        <p:tgtEl>
                                          <p:spTgt spid="193"/>
                                        </p:tgtEl>
                                        <p:attrNameLst>
                                          <p:attrName>style.visibility</p:attrName>
                                        </p:attrNameLst>
                                      </p:cBhvr>
                                      <p:to>
                                        <p:strVal val="visible"/>
                                      </p:to>
                                    </p:set>
                                    <p:anim calcmode="lin" valueType="num">
                                      <p:cBhvr additive="base">
                                        <p:cTn id="609" dur="500" fill="hold"/>
                                        <p:tgtEl>
                                          <p:spTgt spid="193"/>
                                        </p:tgtEl>
                                        <p:attrNameLst>
                                          <p:attrName>ppt_x</p:attrName>
                                        </p:attrNameLst>
                                      </p:cBhvr>
                                      <p:tavLst>
                                        <p:tav tm="0">
                                          <p:val>
                                            <p:strVal val="#ppt_x"/>
                                          </p:val>
                                        </p:tav>
                                        <p:tav tm="100000">
                                          <p:val>
                                            <p:strVal val="#ppt_x"/>
                                          </p:val>
                                        </p:tav>
                                      </p:tavLst>
                                    </p:anim>
                                    <p:anim calcmode="lin" valueType="num">
                                      <p:cBhvr additive="base">
                                        <p:cTn id="610" dur="500" fill="hold"/>
                                        <p:tgtEl>
                                          <p:spTgt spid="193"/>
                                        </p:tgtEl>
                                        <p:attrNameLst>
                                          <p:attrName>ppt_y</p:attrName>
                                        </p:attrNameLst>
                                      </p:cBhvr>
                                      <p:tavLst>
                                        <p:tav tm="0">
                                          <p:val>
                                            <p:strVal val="1+#ppt_h/2"/>
                                          </p:val>
                                        </p:tav>
                                        <p:tav tm="100000">
                                          <p:val>
                                            <p:strVal val="#ppt_y"/>
                                          </p:val>
                                        </p:tav>
                                      </p:tavLst>
                                    </p:anim>
                                  </p:childTnLst>
                                </p:cTn>
                              </p:par>
                              <p:par>
                                <p:cTn id="611" presetID="2" presetClass="entr" presetSubtype="4" fill="hold" grpId="0" nodeType="withEffect">
                                  <p:stCondLst>
                                    <p:cond delay="0"/>
                                  </p:stCondLst>
                                  <p:childTnLst>
                                    <p:set>
                                      <p:cBhvr>
                                        <p:cTn id="612" dur="1" fill="hold">
                                          <p:stCondLst>
                                            <p:cond delay="0"/>
                                          </p:stCondLst>
                                        </p:cTn>
                                        <p:tgtEl>
                                          <p:spTgt spid="194"/>
                                        </p:tgtEl>
                                        <p:attrNameLst>
                                          <p:attrName>style.visibility</p:attrName>
                                        </p:attrNameLst>
                                      </p:cBhvr>
                                      <p:to>
                                        <p:strVal val="visible"/>
                                      </p:to>
                                    </p:set>
                                    <p:anim calcmode="lin" valueType="num">
                                      <p:cBhvr additive="base">
                                        <p:cTn id="613" dur="500" fill="hold"/>
                                        <p:tgtEl>
                                          <p:spTgt spid="194"/>
                                        </p:tgtEl>
                                        <p:attrNameLst>
                                          <p:attrName>ppt_x</p:attrName>
                                        </p:attrNameLst>
                                      </p:cBhvr>
                                      <p:tavLst>
                                        <p:tav tm="0">
                                          <p:val>
                                            <p:strVal val="#ppt_x"/>
                                          </p:val>
                                        </p:tav>
                                        <p:tav tm="100000">
                                          <p:val>
                                            <p:strVal val="#ppt_x"/>
                                          </p:val>
                                        </p:tav>
                                      </p:tavLst>
                                    </p:anim>
                                    <p:anim calcmode="lin" valueType="num">
                                      <p:cBhvr additive="base">
                                        <p:cTn id="614" dur="500" fill="hold"/>
                                        <p:tgtEl>
                                          <p:spTgt spid="194"/>
                                        </p:tgtEl>
                                        <p:attrNameLst>
                                          <p:attrName>ppt_y</p:attrName>
                                        </p:attrNameLst>
                                      </p:cBhvr>
                                      <p:tavLst>
                                        <p:tav tm="0">
                                          <p:val>
                                            <p:strVal val="1+#ppt_h/2"/>
                                          </p:val>
                                        </p:tav>
                                        <p:tav tm="100000">
                                          <p:val>
                                            <p:strVal val="#ppt_y"/>
                                          </p:val>
                                        </p:tav>
                                      </p:tavLst>
                                    </p:anim>
                                  </p:childTnLst>
                                </p:cTn>
                              </p:par>
                              <p:par>
                                <p:cTn id="615" presetID="2" presetClass="entr" presetSubtype="4" fill="hold" grpId="0" nodeType="withEffect">
                                  <p:stCondLst>
                                    <p:cond delay="0"/>
                                  </p:stCondLst>
                                  <p:childTnLst>
                                    <p:set>
                                      <p:cBhvr>
                                        <p:cTn id="616" dur="1" fill="hold">
                                          <p:stCondLst>
                                            <p:cond delay="0"/>
                                          </p:stCondLst>
                                        </p:cTn>
                                        <p:tgtEl>
                                          <p:spTgt spid="195"/>
                                        </p:tgtEl>
                                        <p:attrNameLst>
                                          <p:attrName>style.visibility</p:attrName>
                                        </p:attrNameLst>
                                      </p:cBhvr>
                                      <p:to>
                                        <p:strVal val="visible"/>
                                      </p:to>
                                    </p:set>
                                    <p:anim calcmode="lin" valueType="num">
                                      <p:cBhvr additive="base">
                                        <p:cTn id="617" dur="500" fill="hold"/>
                                        <p:tgtEl>
                                          <p:spTgt spid="195"/>
                                        </p:tgtEl>
                                        <p:attrNameLst>
                                          <p:attrName>ppt_x</p:attrName>
                                        </p:attrNameLst>
                                      </p:cBhvr>
                                      <p:tavLst>
                                        <p:tav tm="0">
                                          <p:val>
                                            <p:strVal val="#ppt_x"/>
                                          </p:val>
                                        </p:tav>
                                        <p:tav tm="100000">
                                          <p:val>
                                            <p:strVal val="#ppt_x"/>
                                          </p:val>
                                        </p:tav>
                                      </p:tavLst>
                                    </p:anim>
                                    <p:anim calcmode="lin" valueType="num">
                                      <p:cBhvr additive="base">
                                        <p:cTn id="618" dur="500" fill="hold"/>
                                        <p:tgtEl>
                                          <p:spTgt spid="195"/>
                                        </p:tgtEl>
                                        <p:attrNameLst>
                                          <p:attrName>ppt_y</p:attrName>
                                        </p:attrNameLst>
                                      </p:cBhvr>
                                      <p:tavLst>
                                        <p:tav tm="0">
                                          <p:val>
                                            <p:strVal val="1+#ppt_h/2"/>
                                          </p:val>
                                        </p:tav>
                                        <p:tav tm="100000">
                                          <p:val>
                                            <p:strVal val="#ppt_y"/>
                                          </p:val>
                                        </p:tav>
                                      </p:tavLst>
                                    </p:anim>
                                  </p:childTnLst>
                                </p:cTn>
                              </p:par>
                              <p:par>
                                <p:cTn id="619" presetID="2" presetClass="entr" presetSubtype="4" fill="hold" grpId="0" nodeType="withEffect">
                                  <p:stCondLst>
                                    <p:cond delay="0"/>
                                  </p:stCondLst>
                                  <p:childTnLst>
                                    <p:set>
                                      <p:cBhvr>
                                        <p:cTn id="620" dur="1" fill="hold">
                                          <p:stCondLst>
                                            <p:cond delay="0"/>
                                          </p:stCondLst>
                                        </p:cTn>
                                        <p:tgtEl>
                                          <p:spTgt spid="196"/>
                                        </p:tgtEl>
                                        <p:attrNameLst>
                                          <p:attrName>style.visibility</p:attrName>
                                        </p:attrNameLst>
                                      </p:cBhvr>
                                      <p:to>
                                        <p:strVal val="visible"/>
                                      </p:to>
                                    </p:set>
                                    <p:anim calcmode="lin" valueType="num">
                                      <p:cBhvr additive="base">
                                        <p:cTn id="621" dur="500" fill="hold"/>
                                        <p:tgtEl>
                                          <p:spTgt spid="196"/>
                                        </p:tgtEl>
                                        <p:attrNameLst>
                                          <p:attrName>ppt_x</p:attrName>
                                        </p:attrNameLst>
                                      </p:cBhvr>
                                      <p:tavLst>
                                        <p:tav tm="0">
                                          <p:val>
                                            <p:strVal val="#ppt_x"/>
                                          </p:val>
                                        </p:tav>
                                        <p:tav tm="100000">
                                          <p:val>
                                            <p:strVal val="#ppt_x"/>
                                          </p:val>
                                        </p:tav>
                                      </p:tavLst>
                                    </p:anim>
                                    <p:anim calcmode="lin" valueType="num">
                                      <p:cBhvr additive="base">
                                        <p:cTn id="622" dur="500" fill="hold"/>
                                        <p:tgtEl>
                                          <p:spTgt spid="196"/>
                                        </p:tgtEl>
                                        <p:attrNameLst>
                                          <p:attrName>ppt_y</p:attrName>
                                        </p:attrNameLst>
                                      </p:cBhvr>
                                      <p:tavLst>
                                        <p:tav tm="0">
                                          <p:val>
                                            <p:strVal val="1+#ppt_h/2"/>
                                          </p:val>
                                        </p:tav>
                                        <p:tav tm="100000">
                                          <p:val>
                                            <p:strVal val="#ppt_y"/>
                                          </p:val>
                                        </p:tav>
                                      </p:tavLst>
                                    </p:anim>
                                  </p:childTnLst>
                                </p:cTn>
                              </p:par>
                              <p:par>
                                <p:cTn id="623" presetID="2" presetClass="entr" presetSubtype="4" fill="hold" grpId="0" nodeType="withEffect">
                                  <p:stCondLst>
                                    <p:cond delay="0"/>
                                  </p:stCondLst>
                                  <p:childTnLst>
                                    <p:set>
                                      <p:cBhvr>
                                        <p:cTn id="624" dur="1" fill="hold">
                                          <p:stCondLst>
                                            <p:cond delay="0"/>
                                          </p:stCondLst>
                                        </p:cTn>
                                        <p:tgtEl>
                                          <p:spTgt spid="197"/>
                                        </p:tgtEl>
                                        <p:attrNameLst>
                                          <p:attrName>style.visibility</p:attrName>
                                        </p:attrNameLst>
                                      </p:cBhvr>
                                      <p:to>
                                        <p:strVal val="visible"/>
                                      </p:to>
                                    </p:set>
                                    <p:anim calcmode="lin" valueType="num">
                                      <p:cBhvr additive="base">
                                        <p:cTn id="625" dur="500" fill="hold"/>
                                        <p:tgtEl>
                                          <p:spTgt spid="197"/>
                                        </p:tgtEl>
                                        <p:attrNameLst>
                                          <p:attrName>ppt_x</p:attrName>
                                        </p:attrNameLst>
                                      </p:cBhvr>
                                      <p:tavLst>
                                        <p:tav tm="0">
                                          <p:val>
                                            <p:strVal val="#ppt_x"/>
                                          </p:val>
                                        </p:tav>
                                        <p:tav tm="100000">
                                          <p:val>
                                            <p:strVal val="#ppt_x"/>
                                          </p:val>
                                        </p:tav>
                                      </p:tavLst>
                                    </p:anim>
                                    <p:anim calcmode="lin" valueType="num">
                                      <p:cBhvr additive="base">
                                        <p:cTn id="626" dur="500" fill="hold"/>
                                        <p:tgtEl>
                                          <p:spTgt spid="197"/>
                                        </p:tgtEl>
                                        <p:attrNameLst>
                                          <p:attrName>ppt_y</p:attrName>
                                        </p:attrNameLst>
                                      </p:cBhvr>
                                      <p:tavLst>
                                        <p:tav tm="0">
                                          <p:val>
                                            <p:strVal val="1+#ppt_h/2"/>
                                          </p:val>
                                        </p:tav>
                                        <p:tav tm="100000">
                                          <p:val>
                                            <p:strVal val="#ppt_y"/>
                                          </p:val>
                                        </p:tav>
                                      </p:tavLst>
                                    </p:anim>
                                  </p:childTnLst>
                                </p:cTn>
                              </p:par>
                              <p:par>
                                <p:cTn id="627" presetID="2" presetClass="entr" presetSubtype="4" fill="hold" grpId="0" nodeType="withEffect">
                                  <p:stCondLst>
                                    <p:cond delay="0"/>
                                  </p:stCondLst>
                                  <p:childTnLst>
                                    <p:set>
                                      <p:cBhvr>
                                        <p:cTn id="628" dur="1" fill="hold">
                                          <p:stCondLst>
                                            <p:cond delay="0"/>
                                          </p:stCondLst>
                                        </p:cTn>
                                        <p:tgtEl>
                                          <p:spTgt spid="198"/>
                                        </p:tgtEl>
                                        <p:attrNameLst>
                                          <p:attrName>style.visibility</p:attrName>
                                        </p:attrNameLst>
                                      </p:cBhvr>
                                      <p:to>
                                        <p:strVal val="visible"/>
                                      </p:to>
                                    </p:set>
                                    <p:anim calcmode="lin" valueType="num">
                                      <p:cBhvr additive="base">
                                        <p:cTn id="629" dur="500" fill="hold"/>
                                        <p:tgtEl>
                                          <p:spTgt spid="198"/>
                                        </p:tgtEl>
                                        <p:attrNameLst>
                                          <p:attrName>ppt_x</p:attrName>
                                        </p:attrNameLst>
                                      </p:cBhvr>
                                      <p:tavLst>
                                        <p:tav tm="0">
                                          <p:val>
                                            <p:strVal val="#ppt_x"/>
                                          </p:val>
                                        </p:tav>
                                        <p:tav tm="100000">
                                          <p:val>
                                            <p:strVal val="#ppt_x"/>
                                          </p:val>
                                        </p:tav>
                                      </p:tavLst>
                                    </p:anim>
                                    <p:anim calcmode="lin" valueType="num">
                                      <p:cBhvr additive="base">
                                        <p:cTn id="630" dur="500" fill="hold"/>
                                        <p:tgtEl>
                                          <p:spTgt spid="198"/>
                                        </p:tgtEl>
                                        <p:attrNameLst>
                                          <p:attrName>ppt_y</p:attrName>
                                        </p:attrNameLst>
                                      </p:cBhvr>
                                      <p:tavLst>
                                        <p:tav tm="0">
                                          <p:val>
                                            <p:strVal val="1+#ppt_h/2"/>
                                          </p:val>
                                        </p:tav>
                                        <p:tav tm="100000">
                                          <p:val>
                                            <p:strVal val="#ppt_y"/>
                                          </p:val>
                                        </p:tav>
                                      </p:tavLst>
                                    </p:anim>
                                  </p:childTnLst>
                                </p:cTn>
                              </p:par>
                              <p:par>
                                <p:cTn id="631" presetID="2" presetClass="entr" presetSubtype="4" fill="hold" grpId="0" nodeType="withEffect">
                                  <p:stCondLst>
                                    <p:cond delay="0"/>
                                  </p:stCondLst>
                                  <p:childTnLst>
                                    <p:set>
                                      <p:cBhvr>
                                        <p:cTn id="632" dur="1" fill="hold">
                                          <p:stCondLst>
                                            <p:cond delay="0"/>
                                          </p:stCondLst>
                                        </p:cTn>
                                        <p:tgtEl>
                                          <p:spTgt spid="199"/>
                                        </p:tgtEl>
                                        <p:attrNameLst>
                                          <p:attrName>style.visibility</p:attrName>
                                        </p:attrNameLst>
                                      </p:cBhvr>
                                      <p:to>
                                        <p:strVal val="visible"/>
                                      </p:to>
                                    </p:set>
                                    <p:anim calcmode="lin" valueType="num">
                                      <p:cBhvr additive="base">
                                        <p:cTn id="633" dur="500" fill="hold"/>
                                        <p:tgtEl>
                                          <p:spTgt spid="199"/>
                                        </p:tgtEl>
                                        <p:attrNameLst>
                                          <p:attrName>ppt_x</p:attrName>
                                        </p:attrNameLst>
                                      </p:cBhvr>
                                      <p:tavLst>
                                        <p:tav tm="0">
                                          <p:val>
                                            <p:strVal val="#ppt_x"/>
                                          </p:val>
                                        </p:tav>
                                        <p:tav tm="100000">
                                          <p:val>
                                            <p:strVal val="#ppt_x"/>
                                          </p:val>
                                        </p:tav>
                                      </p:tavLst>
                                    </p:anim>
                                    <p:anim calcmode="lin" valueType="num">
                                      <p:cBhvr additive="base">
                                        <p:cTn id="634" dur="500" fill="hold"/>
                                        <p:tgtEl>
                                          <p:spTgt spid="199"/>
                                        </p:tgtEl>
                                        <p:attrNameLst>
                                          <p:attrName>ppt_y</p:attrName>
                                        </p:attrNameLst>
                                      </p:cBhvr>
                                      <p:tavLst>
                                        <p:tav tm="0">
                                          <p:val>
                                            <p:strVal val="1+#ppt_h/2"/>
                                          </p:val>
                                        </p:tav>
                                        <p:tav tm="100000">
                                          <p:val>
                                            <p:strVal val="#ppt_y"/>
                                          </p:val>
                                        </p:tav>
                                      </p:tavLst>
                                    </p:anim>
                                  </p:childTnLst>
                                </p:cTn>
                              </p:par>
                              <p:par>
                                <p:cTn id="635" presetID="2" presetClass="entr" presetSubtype="4" fill="hold" grpId="0" nodeType="withEffect">
                                  <p:stCondLst>
                                    <p:cond delay="0"/>
                                  </p:stCondLst>
                                  <p:childTnLst>
                                    <p:set>
                                      <p:cBhvr>
                                        <p:cTn id="636" dur="1" fill="hold">
                                          <p:stCondLst>
                                            <p:cond delay="0"/>
                                          </p:stCondLst>
                                        </p:cTn>
                                        <p:tgtEl>
                                          <p:spTgt spid="200"/>
                                        </p:tgtEl>
                                        <p:attrNameLst>
                                          <p:attrName>style.visibility</p:attrName>
                                        </p:attrNameLst>
                                      </p:cBhvr>
                                      <p:to>
                                        <p:strVal val="visible"/>
                                      </p:to>
                                    </p:set>
                                    <p:anim calcmode="lin" valueType="num">
                                      <p:cBhvr additive="base">
                                        <p:cTn id="637" dur="500" fill="hold"/>
                                        <p:tgtEl>
                                          <p:spTgt spid="200"/>
                                        </p:tgtEl>
                                        <p:attrNameLst>
                                          <p:attrName>ppt_x</p:attrName>
                                        </p:attrNameLst>
                                      </p:cBhvr>
                                      <p:tavLst>
                                        <p:tav tm="0">
                                          <p:val>
                                            <p:strVal val="#ppt_x"/>
                                          </p:val>
                                        </p:tav>
                                        <p:tav tm="100000">
                                          <p:val>
                                            <p:strVal val="#ppt_x"/>
                                          </p:val>
                                        </p:tav>
                                      </p:tavLst>
                                    </p:anim>
                                    <p:anim calcmode="lin" valueType="num">
                                      <p:cBhvr additive="base">
                                        <p:cTn id="638" dur="500" fill="hold"/>
                                        <p:tgtEl>
                                          <p:spTgt spid="200"/>
                                        </p:tgtEl>
                                        <p:attrNameLst>
                                          <p:attrName>ppt_y</p:attrName>
                                        </p:attrNameLst>
                                      </p:cBhvr>
                                      <p:tavLst>
                                        <p:tav tm="0">
                                          <p:val>
                                            <p:strVal val="1+#ppt_h/2"/>
                                          </p:val>
                                        </p:tav>
                                        <p:tav tm="100000">
                                          <p:val>
                                            <p:strVal val="#ppt_y"/>
                                          </p:val>
                                        </p:tav>
                                      </p:tavLst>
                                    </p:anim>
                                  </p:childTnLst>
                                </p:cTn>
                              </p:par>
                              <p:par>
                                <p:cTn id="639" presetID="2" presetClass="entr" presetSubtype="4" fill="hold" grpId="0" nodeType="withEffect">
                                  <p:stCondLst>
                                    <p:cond delay="0"/>
                                  </p:stCondLst>
                                  <p:childTnLst>
                                    <p:set>
                                      <p:cBhvr>
                                        <p:cTn id="640" dur="1" fill="hold">
                                          <p:stCondLst>
                                            <p:cond delay="0"/>
                                          </p:stCondLst>
                                        </p:cTn>
                                        <p:tgtEl>
                                          <p:spTgt spid="201"/>
                                        </p:tgtEl>
                                        <p:attrNameLst>
                                          <p:attrName>style.visibility</p:attrName>
                                        </p:attrNameLst>
                                      </p:cBhvr>
                                      <p:to>
                                        <p:strVal val="visible"/>
                                      </p:to>
                                    </p:set>
                                    <p:anim calcmode="lin" valueType="num">
                                      <p:cBhvr additive="base">
                                        <p:cTn id="641" dur="500" fill="hold"/>
                                        <p:tgtEl>
                                          <p:spTgt spid="201"/>
                                        </p:tgtEl>
                                        <p:attrNameLst>
                                          <p:attrName>ppt_x</p:attrName>
                                        </p:attrNameLst>
                                      </p:cBhvr>
                                      <p:tavLst>
                                        <p:tav tm="0">
                                          <p:val>
                                            <p:strVal val="#ppt_x"/>
                                          </p:val>
                                        </p:tav>
                                        <p:tav tm="100000">
                                          <p:val>
                                            <p:strVal val="#ppt_x"/>
                                          </p:val>
                                        </p:tav>
                                      </p:tavLst>
                                    </p:anim>
                                    <p:anim calcmode="lin" valueType="num">
                                      <p:cBhvr additive="base">
                                        <p:cTn id="642" dur="500" fill="hold"/>
                                        <p:tgtEl>
                                          <p:spTgt spid="201"/>
                                        </p:tgtEl>
                                        <p:attrNameLst>
                                          <p:attrName>ppt_y</p:attrName>
                                        </p:attrNameLst>
                                      </p:cBhvr>
                                      <p:tavLst>
                                        <p:tav tm="0">
                                          <p:val>
                                            <p:strVal val="1+#ppt_h/2"/>
                                          </p:val>
                                        </p:tav>
                                        <p:tav tm="100000">
                                          <p:val>
                                            <p:strVal val="#ppt_y"/>
                                          </p:val>
                                        </p:tav>
                                      </p:tavLst>
                                    </p:anim>
                                  </p:childTnLst>
                                </p:cTn>
                              </p:par>
                              <p:par>
                                <p:cTn id="643" presetID="2" presetClass="entr" presetSubtype="4" fill="hold" grpId="0" nodeType="withEffect">
                                  <p:stCondLst>
                                    <p:cond delay="0"/>
                                  </p:stCondLst>
                                  <p:childTnLst>
                                    <p:set>
                                      <p:cBhvr>
                                        <p:cTn id="644" dur="1" fill="hold">
                                          <p:stCondLst>
                                            <p:cond delay="0"/>
                                          </p:stCondLst>
                                        </p:cTn>
                                        <p:tgtEl>
                                          <p:spTgt spid="202"/>
                                        </p:tgtEl>
                                        <p:attrNameLst>
                                          <p:attrName>style.visibility</p:attrName>
                                        </p:attrNameLst>
                                      </p:cBhvr>
                                      <p:to>
                                        <p:strVal val="visible"/>
                                      </p:to>
                                    </p:set>
                                    <p:anim calcmode="lin" valueType="num">
                                      <p:cBhvr additive="base">
                                        <p:cTn id="645" dur="500" fill="hold"/>
                                        <p:tgtEl>
                                          <p:spTgt spid="202"/>
                                        </p:tgtEl>
                                        <p:attrNameLst>
                                          <p:attrName>ppt_x</p:attrName>
                                        </p:attrNameLst>
                                      </p:cBhvr>
                                      <p:tavLst>
                                        <p:tav tm="0">
                                          <p:val>
                                            <p:strVal val="#ppt_x"/>
                                          </p:val>
                                        </p:tav>
                                        <p:tav tm="100000">
                                          <p:val>
                                            <p:strVal val="#ppt_x"/>
                                          </p:val>
                                        </p:tav>
                                      </p:tavLst>
                                    </p:anim>
                                    <p:anim calcmode="lin" valueType="num">
                                      <p:cBhvr additive="base">
                                        <p:cTn id="646" dur="500" fill="hold"/>
                                        <p:tgtEl>
                                          <p:spTgt spid="202"/>
                                        </p:tgtEl>
                                        <p:attrNameLst>
                                          <p:attrName>ppt_y</p:attrName>
                                        </p:attrNameLst>
                                      </p:cBhvr>
                                      <p:tavLst>
                                        <p:tav tm="0">
                                          <p:val>
                                            <p:strVal val="1+#ppt_h/2"/>
                                          </p:val>
                                        </p:tav>
                                        <p:tav tm="100000">
                                          <p:val>
                                            <p:strVal val="#ppt_y"/>
                                          </p:val>
                                        </p:tav>
                                      </p:tavLst>
                                    </p:anim>
                                  </p:childTnLst>
                                </p:cTn>
                              </p:par>
                              <p:par>
                                <p:cTn id="647" presetID="2" presetClass="entr" presetSubtype="4" fill="hold" grpId="0" nodeType="withEffect">
                                  <p:stCondLst>
                                    <p:cond delay="0"/>
                                  </p:stCondLst>
                                  <p:childTnLst>
                                    <p:set>
                                      <p:cBhvr>
                                        <p:cTn id="648" dur="1" fill="hold">
                                          <p:stCondLst>
                                            <p:cond delay="0"/>
                                          </p:stCondLst>
                                        </p:cTn>
                                        <p:tgtEl>
                                          <p:spTgt spid="203"/>
                                        </p:tgtEl>
                                        <p:attrNameLst>
                                          <p:attrName>style.visibility</p:attrName>
                                        </p:attrNameLst>
                                      </p:cBhvr>
                                      <p:to>
                                        <p:strVal val="visible"/>
                                      </p:to>
                                    </p:set>
                                    <p:anim calcmode="lin" valueType="num">
                                      <p:cBhvr additive="base">
                                        <p:cTn id="649" dur="500" fill="hold"/>
                                        <p:tgtEl>
                                          <p:spTgt spid="203"/>
                                        </p:tgtEl>
                                        <p:attrNameLst>
                                          <p:attrName>ppt_x</p:attrName>
                                        </p:attrNameLst>
                                      </p:cBhvr>
                                      <p:tavLst>
                                        <p:tav tm="0">
                                          <p:val>
                                            <p:strVal val="#ppt_x"/>
                                          </p:val>
                                        </p:tav>
                                        <p:tav tm="100000">
                                          <p:val>
                                            <p:strVal val="#ppt_x"/>
                                          </p:val>
                                        </p:tav>
                                      </p:tavLst>
                                    </p:anim>
                                    <p:anim calcmode="lin" valueType="num">
                                      <p:cBhvr additive="base">
                                        <p:cTn id="650" dur="500" fill="hold"/>
                                        <p:tgtEl>
                                          <p:spTgt spid="203"/>
                                        </p:tgtEl>
                                        <p:attrNameLst>
                                          <p:attrName>ppt_y</p:attrName>
                                        </p:attrNameLst>
                                      </p:cBhvr>
                                      <p:tavLst>
                                        <p:tav tm="0">
                                          <p:val>
                                            <p:strVal val="1+#ppt_h/2"/>
                                          </p:val>
                                        </p:tav>
                                        <p:tav tm="100000">
                                          <p:val>
                                            <p:strVal val="#ppt_y"/>
                                          </p:val>
                                        </p:tav>
                                      </p:tavLst>
                                    </p:anim>
                                  </p:childTnLst>
                                </p:cTn>
                              </p:par>
                              <p:par>
                                <p:cTn id="651" presetID="2" presetClass="entr" presetSubtype="4" fill="hold" grpId="0" nodeType="withEffect">
                                  <p:stCondLst>
                                    <p:cond delay="0"/>
                                  </p:stCondLst>
                                  <p:childTnLst>
                                    <p:set>
                                      <p:cBhvr>
                                        <p:cTn id="652" dur="1" fill="hold">
                                          <p:stCondLst>
                                            <p:cond delay="0"/>
                                          </p:stCondLst>
                                        </p:cTn>
                                        <p:tgtEl>
                                          <p:spTgt spid="204"/>
                                        </p:tgtEl>
                                        <p:attrNameLst>
                                          <p:attrName>style.visibility</p:attrName>
                                        </p:attrNameLst>
                                      </p:cBhvr>
                                      <p:to>
                                        <p:strVal val="visible"/>
                                      </p:to>
                                    </p:set>
                                    <p:anim calcmode="lin" valueType="num">
                                      <p:cBhvr additive="base">
                                        <p:cTn id="653" dur="500" fill="hold"/>
                                        <p:tgtEl>
                                          <p:spTgt spid="204"/>
                                        </p:tgtEl>
                                        <p:attrNameLst>
                                          <p:attrName>ppt_x</p:attrName>
                                        </p:attrNameLst>
                                      </p:cBhvr>
                                      <p:tavLst>
                                        <p:tav tm="0">
                                          <p:val>
                                            <p:strVal val="#ppt_x"/>
                                          </p:val>
                                        </p:tav>
                                        <p:tav tm="100000">
                                          <p:val>
                                            <p:strVal val="#ppt_x"/>
                                          </p:val>
                                        </p:tav>
                                      </p:tavLst>
                                    </p:anim>
                                    <p:anim calcmode="lin" valueType="num">
                                      <p:cBhvr additive="base">
                                        <p:cTn id="654" dur="500" fill="hold"/>
                                        <p:tgtEl>
                                          <p:spTgt spid="204"/>
                                        </p:tgtEl>
                                        <p:attrNameLst>
                                          <p:attrName>ppt_y</p:attrName>
                                        </p:attrNameLst>
                                      </p:cBhvr>
                                      <p:tavLst>
                                        <p:tav tm="0">
                                          <p:val>
                                            <p:strVal val="1+#ppt_h/2"/>
                                          </p:val>
                                        </p:tav>
                                        <p:tav tm="100000">
                                          <p:val>
                                            <p:strVal val="#ppt_y"/>
                                          </p:val>
                                        </p:tav>
                                      </p:tavLst>
                                    </p:anim>
                                  </p:childTnLst>
                                </p:cTn>
                              </p:par>
                              <p:par>
                                <p:cTn id="655" presetID="2" presetClass="entr" presetSubtype="4" fill="hold" grpId="0" nodeType="withEffect">
                                  <p:stCondLst>
                                    <p:cond delay="0"/>
                                  </p:stCondLst>
                                  <p:childTnLst>
                                    <p:set>
                                      <p:cBhvr>
                                        <p:cTn id="656" dur="1" fill="hold">
                                          <p:stCondLst>
                                            <p:cond delay="0"/>
                                          </p:stCondLst>
                                        </p:cTn>
                                        <p:tgtEl>
                                          <p:spTgt spid="205"/>
                                        </p:tgtEl>
                                        <p:attrNameLst>
                                          <p:attrName>style.visibility</p:attrName>
                                        </p:attrNameLst>
                                      </p:cBhvr>
                                      <p:to>
                                        <p:strVal val="visible"/>
                                      </p:to>
                                    </p:set>
                                    <p:anim calcmode="lin" valueType="num">
                                      <p:cBhvr additive="base">
                                        <p:cTn id="657" dur="500" fill="hold"/>
                                        <p:tgtEl>
                                          <p:spTgt spid="205"/>
                                        </p:tgtEl>
                                        <p:attrNameLst>
                                          <p:attrName>ppt_x</p:attrName>
                                        </p:attrNameLst>
                                      </p:cBhvr>
                                      <p:tavLst>
                                        <p:tav tm="0">
                                          <p:val>
                                            <p:strVal val="#ppt_x"/>
                                          </p:val>
                                        </p:tav>
                                        <p:tav tm="100000">
                                          <p:val>
                                            <p:strVal val="#ppt_x"/>
                                          </p:val>
                                        </p:tav>
                                      </p:tavLst>
                                    </p:anim>
                                    <p:anim calcmode="lin" valueType="num">
                                      <p:cBhvr additive="base">
                                        <p:cTn id="658" dur="500" fill="hold"/>
                                        <p:tgtEl>
                                          <p:spTgt spid="205"/>
                                        </p:tgtEl>
                                        <p:attrNameLst>
                                          <p:attrName>ppt_y</p:attrName>
                                        </p:attrNameLst>
                                      </p:cBhvr>
                                      <p:tavLst>
                                        <p:tav tm="0">
                                          <p:val>
                                            <p:strVal val="1+#ppt_h/2"/>
                                          </p:val>
                                        </p:tav>
                                        <p:tav tm="100000">
                                          <p:val>
                                            <p:strVal val="#ppt_y"/>
                                          </p:val>
                                        </p:tav>
                                      </p:tavLst>
                                    </p:anim>
                                  </p:childTnLst>
                                </p:cTn>
                              </p:par>
                              <p:par>
                                <p:cTn id="659" presetID="2" presetClass="entr" presetSubtype="4" fill="hold" grpId="0" nodeType="withEffect">
                                  <p:stCondLst>
                                    <p:cond delay="0"/>
                                  </p:stCondLst>
                                  <p:childTnLst>
                                    <p:set>
                                      <p:cBhvr>
                                        <p:cTn id="660" dur="1" fill="hold">
                                          <p:stCondLst>
                                            <p:cond delay="0"/>
                                          </p:stCondLst>
                                        </p:cTn>
                                        <p:tgtEl>
                                          <p:spTgt spid="206"/>
                                        </p:tgtEl>
                                        <p:attrNameLst>
                                          <p:attrName>style.visibility</p:attrName>
                                        </p:attrNameLst>
                                      </p:cBhvr>
                                      <p:to>
                                        <p:strVal val="visible"/>
                                      </p:to>
                                    </p:set>
                                    <p:anim calcmode="lin" valueType="num">
                                      <p:cBhvr additive="base">
                                        <p:cTn id="661" dur="500" fill="hold"/>
                                        <p:tgtEl>
                                          <p:spTgt spid="206"/>
                                        </p:tgtEl>
                                        <p:attrNameLst>
                                          <p:attrName>ppt_x</p:attrName>
                                        </p:attrNameLst>
                                      </p:cBhvr>
                                      <p:tavLst>
                                        <p:tav tm="0">
                                          <p:val>
                                            <p:strVal val="#ppt_x"/>
                                          </p:val>
                                        </p:tav>
                                        <p:tav tm="100000">
                                          <p:val>
                                            <p:strVal val="#ppt_x"/>
                                          </p:val>
                                        </p:tav>
                                      </p:tavLst>
                                    </p:anim>
                                    <p:anim calcmode="lin" valueType="num">
                                      <p:cBhvr additive="base">
                                        <p:cTn id="662" dur="500" fill="hold"/>
                                        <p:tgtEl>
                                          <p:spTgt spid="206"/>
                                        </p:tgtEl>
                                        <p:attrNameLst>
                                          <p:attrName>ppt_y</p:attrName>
                                        </p:attrNameLst>
                                      </p:cBhvr>
                                      <p:tavLst>
                                        <p:tav tm="0">
                                          <p:val>
                                            <p:strVal val="1+#ppt_h/2"/>
                                          </p:val>
                                        </p:tav>
                                        <p:tav tm="100000">
                                          <p:val>
                                            <p:strVal val="#ppt_y"/>
                                          </p:val>
                                        </p:tav>
                                      </p:tavLst>
                                    </p:anim>
                                  </p:childTnLst>
                                </p:cTn>
                              </p:par>
                              <p:par>
                                <p:cTn id="663" presetID="2" presetClass="entr" presetSubtype="4" fill="hold" grpId="0" nodeType="withEffect">
                                  <p:stCondLst>
                                    <p:cond delay="0"/>
                                  </p:stCondLst>
                                  <p:childTnLst>
                                    <p:set>
                                      <p:cBhvr>
                                        <p:cTn id="664" dur="1" fill="hold">
                                          <p:stCondLst>
                                            <p:cond delay="0"/>
                                          </p:stCondLst>
                                        </p:cTn>
                                        <p:tgtEl>
                                          <p:spTgt spid="207"/>
                                        </p:tgtEl>
                                        <p:attrNameLst>
                                          <p:attrName>style.visibility</p:attrName>
                                        </p:attrNameLst>
                                      </p:cBhvr>
                                      <p:to>
                                        <p:strVal val="visible"/>
                                      </p:to>
                                    </p:set>
                                    <p:anim calcmode="lin" valueType="num">
                                      <p:cBhvr additive="base">
                                        <p:cTn id="665" dur="500" fill="hold"/>
                                        <p:tgtEl>
                                          <p:spTgt spid="207"/>
                                        </p:tgtEl>
                                        <p:attrNameLst>
                                          <p:attrName>ppt_x</p:attrName>
                                        </p:attrNameLst>
                                      </p:cBhvr>
                                      <p:tavLst>
                                        <p:tav tm="0">
                                          <p:val>
                                            <p:strVal val="#ppt_x"/>
                                          </p:val>
                                        </p:tav>
                                        <p:tav tm="100000">
                                          <p:val>
                                            <p:strVal val="#ppt_x"/>
                                          </p:val>
                                        </p:tav>
                                      </p:tavLst>
                                    </p:anim>
                                    <p:anim calcmode="lin" valueType="num">
                                      <p:cBhvr additive="base">
                                        <p:cTn id="666" dur="500" fill="hold"/>
                                        <p:tgtEl>
                                          <p:spTgt spid="207"/>
                                        </p:tgtEl>
                                        <p:attrNameLst>
                                          <p:attrName>ppt_y</p:attrName>
                                        </p:attrNameLst>
                                      </p:cBhvr>
                                      <p:tavLst>
                                        <p:tav tm="0">
                                          <p:val>
                                            <p:strVal val="1+#ppt_h/2"/>
                                          </p:val>
                                        </p:tav>
                                        <p:tav tm="100000">
                                          <p:val>
                                            <p:strVal val="#ppt_y"/>
                                          </p:val>
                                        </p:tav>
                                      </p:tavLst>
                                    </p:anim>
                                  </p:childTnLst>
                                </p:cTn>
                              </p:par>
                              <p:par>
                                <p:cTn id="667" presetID="2" presetClass="entr" presetSubtype="4" fill="hold" grpId="0" nodeType="withEffect">
                                  <p:stCondLst>
                                    <p:cond delay="0"/>
                                  </p:stCondLst>
                                  <p:childTnLst>
                                    <p:set>
                                      <p:cBhvr>
                                        <p:cTn id="668" dur="1" fill="hold">
                                          <p:stCondLst>
                                            <p:cond delay="0"/>
                                          </p:stCondLst>
                                        </p:cTn>
                                        <p:tgtEl>
                                          <p:spTgt spid="208"/>
                                        </p:tgtEl>
                                        <p:attrNameLst>
                                          <p:attrName>style.visibility</p:attrName>
                                        </p:attrNameLst>
                                      </p:cBhvr>
                                      <p:to>
                                        <p:strVal val="visible"/>
                                      </p:to>
                                    </p:set>
                                    <p:anim calcmode="lin" valueType="num">
                                      <p:cBhvr additive="base">
                                        <p:cTn id="669" dur="500" fill="hold"/>
                                        <p:tgtEl>
                                          <p:spTgt spid="208"/>
                                        </p:tgtEl>
                                        <p:attrNameLst>
                                          <p:attrName>ppt_x</p:attrName>
                                        </p:attrNameLst>
                                      </p:cBhvr>
                                      <p:tavLst>
                                        <p:tav tm="0">
                                          <p:val>
                                            <p:strVal val="#ppt_x"/>
                                          </p:val>
                                        </p:tav>
                                        <p:tav tm="100000">
                                          <p:val>
                                            <p:strVal val="#ppt_x"/>
                                          </p:val>
                                        </p:tav>
                                      </p:tavLst>
                                    </p:anim>
                                    <p:anim calcmode="lin" valueType="num">
                                      <p:cBhvr additive="base">
                                        <p:cTn id="670" dur="500" fill="hold"/>
                                        <p:tgtEl>
                                          <p:spTgt spid="208"/>
                                        </p:tgtEl>
                                        <p:attrNameLst>
                                          <p:attrName>ppt_y</p:attrName>
                                        </p:attrNameLst>
                                      </p:cBhvr>
                                      <p:tavLst>
                                        <p:tav tm="0">
                                          <p:val>
                                            <p:strVal val="1+#ppt_h/2"/>
                                          </p:val>
                                        </p:tav>
                                        <p:tav tm="100000">
                                          <p:val>
                                            <p:strVal val="#ppt_y"/>
                                          </p:val>
                                        </p:tav>
                                      </p:tavLst>
                                    </p:anim>
                                  </p:childTnLst>
                                </p:cTn>
                              </p:par>
                              <p:par>
                                <p:cTn id="671" presetID="2" presetClass="entr" presetSubtype="4" fill="hold" grpId="0" nodeType="withEffect">
                                  <p:stCondLst>
                                    <p:cond delay="0"/>
                                  </p:stCondLst>
                                  <p:childTnLst>
                                    <p:set>
                                      <p:cBhvr>
                                        <p:cTn id="672" dur="1" fill="hold">
                                          <p:stCondLst>
                                            <p:cond delay="0"/>
                                          </p:stCondLst>
                                        </p:cTn>
                                        <p:tgtEl>
                                          <p:spTgt spid="209"/>
                                        </p:tgtEl>
                                        <p:attrNameLst>
                                          <p:attrName>style.visibility</p:attrName>
                                        </p:attrNameLst>
                                      </p:cBhvr>
                                      <p:to>
                                        <p:strVal val="visible"/>
                                      </p:to>
                                    </p:set>
                                    <p:anim calcmode="lin" valueType="num">
                                      <p:cBhvr additive="base">
                                        <p:cTn id="673" dur="500" fill="hold"/>
                                        <p:tgtEl>
                                          <p:spTgt spid="209"/>
                                        </p:tgtEl>
                                        <p:attrNameLst>
                                          <p:attrName>ppt_x</p:attrName>
                                        </p:attrNameLst>
                                      </p:cBhvr>
                                      <p:tavLst>
                                        <p:tav tm="0">
                                          <p:val>
                                            <p:strVal val="#ppt_x"/>
                                          </p:val>
                                        </p:tav>
                                        <p:tav tm="100000">
                                          <p:val>
                                            <p:strVal val="#ppt_x"/>
                                          </p:val>
                                        </p:tav>
                                      </p:tavLst>
                                    </p:anim>
                                    <p:anim calcmode="lin" valueType="num">
                                      <p:cBhvr additive="base">
                                        <p:cTn id="674" dur="500" fill="hold"/>
                                        <p:tgtEl>
                                          <p:spTgt spid="209"/>
                                        </p:tgtEl>
                                        <p:attrNameLst>
                                          <p:attrName>ppt_y</p:attrName>
                                        </p:attrNameLst>
                                      </p:cBhvr>
                                      <p:tavLst>
                                        <p:tav tm="0">
                                          <p:val>
                                            <p:strVal val="1+#ppt_h/2"/>
                                          </p:val>
                                        </p:tav>
                                        <p:tav tm="100000">
                                          <p:val>
                                            <p:strVal val="#ppt_y"/>
                                          </p:val>
                                        </p:tav>
                                      </p:tavLst>
                                    </p:anim>
                                  </p:childTnLst>
                                </p:cTn>
                              </p:par>
                              <p:par>
                                <p:cTn id="675" presetID="2" presetClass="entr" presetSubtype="4" fill="hold" grpId="0" nodeType="withEffect">
                                  <p:stCondLst>
                                    <p:cond delay="0"/>
                                  </p:stCondLst>
                                  <p:childTnLst>
                                    <p:set>
                                      <p:cBhvr>
                                        <p:cTn id="676" dur="1" fill="hold">
                                          <p:stCondLst>
                                            <p:cond delay="0"/>
                                          </p:stCondLst>
                                        </p:cTn>
                                        <p:tgtEl>
                                          <p:spTgt spid="210"/>
                                        </p:tgtEl>
                                        <p:attrNameLst>
                                          <p:attrName>style.visibility</p:attrName>
                                        </p:attrNameLst>
                                      </p:cBhvr>
                                      <p:to>
                                        <p:strVal val="visible"/>
                                      </p:to>
                                    </p:set>
                                    <p:anim calcmode="lin" valueType="num">
                                      <p:cBhvr additive="base">
                                        <p:cTn id="677" dur="500" fill="hold"/>
                                        <p:tgtEl>
                                          <p:spTgt spid="210"/>
                                        </p:tgtEl>
                                        <p:attrNameLst>
                                          <p:attrName>ppt_x</p:attrName>
                                        </p:attrNameLst>
                                      </p:cBhvr>
                                      <p:tavLst>
                                        <p:tav tm="0">
                                          <p:val>
                                            <p:strVal val="#ppt_x"/>
                                          </p:val>
                                        </p:tav>
                                        <p:tav tm="100000">
                                          <p:val>
                                            <p:strVal val="#ppt_x"/>
                                          </p:val>
                                        </p:tav>
                                      </p:tavLst>
                                    </p:anim>
                                    <p:anim calcmode="lin" valueType="num">
                                      <p:cBhvr additive="base">
                                        <p:cTn id="678" dur="500" fill="hold"/>
                                        <p:tgtEl>
                                          <p:spTgt spid="210"/>
                                        </p:tgtEl>
                                        <p:attrNameLst>
                                          <p:attrName>ppt_y</p:attrName>
                                        </p:attrNameLst>
                                      </p:cBhvr>
                                      <p:tavLst>
                                        <p:tav tm="0">
                                          <p:val>
                                            <p:strVal val="1+#ppt_h/2"/>
                                          </p:val>
                                        </p:tav>
                                        <p:tav tm="100000">
                                          <p:val>
                                            <p:strVal val="#ppt_y"/>
                                          </p:val>
                                        </p:tav>
                                      </p:tavLst>
                                    </p:anim>
                                  </p:childTnLst>
                                </p:cTn>
                              </p:par>
                              <p:par>
                                <p:cTn id="679" presetID="2" presetClass="entr" presetSubtype="4" fill="hold" grpId="0" nodeType="withEffect">
                                  <p:stCondLst>
                                    <p:cond delay="0"/>
                                  </p:stCondLst>
                                  <p:childTnLst>
                                    <p:set>
                                      <p:cBhvr>
                                        <p:cTn id="680" dur="1" fill="hold">
                                          <p:stCondLst>
                                            <p:cond delay="0"/>
                                          </p:stCondLst>
                                        </p:cTn>
                                        <p:tgtEl>
                                          <p:spTgt spid="211"/>
                                        </p:tgtEl>
                                        <p:attrNameLst>
                                          <p:attrName>style.visibility</p:attrName>
                                        </p:attrNameLst>
                                      </p:cBhvr>
                                      <p:to>
                                        <p:strVal val="visible"/>
                                      </p:to>
                                    </p:set>
                                    <p:anim calcmode="lin" valueType="num">
                                      <p:cBhvr additive="base">
                                        <p:cTn id="681" dur="500" fill="hold"/>
                                        <p:tgtEl>
                                          <p:spTgt spid="211"/>
                                        </p:tgtEl>
                                        <p:attrNameLst>
                                          <p:attrName>ppt_x</p:attrName>
                                        </p:attrNameLst>
                                      </p:cBhvr>
                                      <p:tavLst>
                                        <p:tav tm="0">
                                          <p:val>
                                            <p:strVal val="#ppt_x"/>
                                          </p:val>
                                        </p:tav>
                                        <p:tav tm="100000">
                                          <p:val>
                                            <p:strVal val="#ppt_x"/>
                                          </p:val>
                                        </p:tav>
                                      </p:tavLst>
                                    </p:anim>
                                    <p:anim calcmode="lin" valueType="num">
                                      <p:cBhvr additive="base">
                                        <p:cTn id="682" dur="500" fill="hold"/>
                                        <p:tgtEl>
                                          <p:spTgt spid="211"/>
                                        </p:tgtEl>
                                        <p:attrNameLst>
                                          <p:attrName>ppt_y</p:attrName>
                                        </p:attrNameLst>
                                      </p:cBhvr>
                                      <p:tavLst>
                                        <p:tav tm="0">
                                          <p:val>
                                            <p:strVal val="1+#ppt_h/2"/>
                                          </p:val>
                                        </p:tav>
                                        <p:tav tm="100000">
                                          <p:val>
                                            <p:strVal val="#ppt_y"/>
                                          </p:val>
                                        </p:tav>
                                      </p:tavLst>
                                    </p:anim>
                                  </p:childTnLst>
                                </p:cTn>
                              </p:par>
                              <p:par>
                                <p:cTn id="683" presetID="2" presetClass="entr" presetSubtype="4" fill="hold" grpId="0" nodeType="withEffect">
                                  <p:stCondLst>
                                    <p:cond delay="0"/>
                                  </p:stCondLst>
                                  <p:childTnLst>
                                    <p:set>
                                      <p:cBhvr>
                                        <p:cTn id="684" dur="1" fill="hold">
                                          <p:stCondLst>
                                            <p:cond delay="0"/>
                                          </p:stCondLst>
                                        </p:cTn>
                                        <p:tgtEl>
                                          <p:spTgt spid="212"/>
                                        </p:tgtEl>
                                        <p:attrNameLst>
                                          <p:attrName>style.visibility</p:attrName>
                                        </p:attrNameLst>
                                      </p:cBhvr>
                                      <p:to>
                                        <p:strVal val="visible"/>
                                      </p:to>
                                    </p:set>
                                    <p:anim calcmode="lin" valueType="num">
                                      <p:cBhvr additive="base">
                                        <p:cTn id="685" dur="500" fill="hold"/>
                                        <p:tgtEl>
                                          <p:spTgt spid="212"/>
                                        </p:tgtEl>
                                        <p:attrNameLst>
                                          <p:attrName>ppt_x</p:attrName>
                                        </p:attrNameLst>
                                      </p:cBhvr>
                                      <p:tavLst>
                                        <p:tav tm="0">
                                          <p:val>
                                            <p:strVal val="#ppt_x"/>
                                          </p:val>
                                        </p:tav>
                                        <p:tav tm="100000">
                                          <p:val>
                                            <p:strVal val="#ppt_x"/>
                                          </p:val>
                                        </p:tav>
                                      </p:tavLst>
                                    </p:anim>
                                    <p:anim calcmode="lin" valueType="num">
                                      <p:cBhvr additive="base">
                                        <p:cTn id="686" dur="500" fill="hold"/>
                                        <p:tgtEl>
                                          <p:spTgt spid="212"/>
                                        </p:tgtEl>
                                        <p:attrNameLst>
                                          <p:attrName>ppt_y</p:attrName>
                                        </p:attrNameLst>
                                      </p:cBhvr>
                                      <p:tavLst>
                                        <p:tav tm="0">
                                          <p:val>
                                            <p:strVal val="1+#ppt_h/2"/>
                                          </p:val>
                                        </p:tav>
                                        <p:tav tm="100000">
                                          <p:val>
                                            <p:strVal val="#ppt_y"/>
                                          </p:val>
                                        </p:tav>
                                      </p:tavLst>
                                    </p:anim>
                                  </p:childTnLst>
                                </p:cTn>
                              </p:par>
                              <p:par>
                                <p:cTn id="687" presetID="2" presetClass="entr" presetSubtype="4" fill="hold" grpId="0" nodeType="withEffect">
                                  <p:stCondLst>
                                    <p:cond delay="0"/>
                                  </p:stCondLst>
                                  <p:childTnLst>
                                    <p:set>
                                      <p:cBhvr>
                                        <p:cTn id="688" dur="1" fill="hold">
                                          <p:stCondLst>
                                            <p:cond delay="0"/>
                                          </p:stCondLst>
                                        </p:cTn>
                                        <p:tgtEl>
                                          <p:spTgt spid="213"/>
                                        </p:tgtEl>
                                        <p:attrNameLst>
                                          <p:attrName>style.visibility</p:attrName>
                                        </p:attrNameLst>
                                      </p:cBhvr>
                                      <p:to>
                                        <p:strVal val="visible"/>
                                      </p:to>
                                    </p:set>
                                    <p:anim calcmode="lin" valueType="num">
                                      <p:cBhvr additive="base">
                                        <p:cTn id="689" dur="500" fill="hold"/>
                                        <p:tgtEl>
                                          <p:spTgt spid="213"/>
                                        </p:tgtEl>
                                        <p:attrNameLst>
                                          <p:attrName>ppt_x</p:attrName>
                                        </p:attrNameLst>
                                      </p:cBhvr>
                                      <p:tavLst>
                                        <p:tav tm="0">
                                          <p:val>
                                            <p:strVal val="#ppt_x"/>
                                          </p:val>
                                        </p:tav>
                                        <p:tav tm="100000">
                                          <p:val>
                                            <p:strVal val="#ppt_x"/>
                                          </p:val>
                                        </p:tav>
                                      </p:tavLst>
                                    </p:anim>
                                    <p:anim calcmode="lin" valueType="num">
                                      <p:cBhvr additive="base">
                                        <p:cTn id="690" dur="500" fill="hold"/>
                                        <p:tgtEl>
                                          <p:spTgt spid="213"/>
                                        </p:tgtEl>
                                        <p:attrNameLst>
                                          <p:attrName>ppt_y</p:attrName>
                                        </p:attrNameLst>
                                      </p:cBhvr>
                                      <p:tavLst>
                                        <p:tav tm="0">
                                          <p:val>
                                            <p:strVal val="1+#ppt_h/2"/>
                                          </p:val>
                                        </p:tav>
                                        <p:tav tm="100000">
                                          <p:val>
                                            <p:strVal val="#ppt_y"/>
                                          </p:val>
                                        </p:tav>
                                      </p:tavLst>
                                    </p:anim>
                                  </p:childTnLst>
                                </p:cTn>
                              </p:par>
                              <p:par>
                                <p:cTn id="691" presetID="2" presetClass="entr" presetSubtype="4" fill="hold" grpId="0" nodeType="withEffect">
                                  <p:stCondLst>
                                    <p:cond delay="0"/>
                                  </p:stCondLst>
                                  <p:childTnLst>
                                    <p:set>
                                      <p:cBhvr>
                                        <p:cTn id="692" dur="1" fill="hold">
                                          <p:stCondLst>
                                            <p:cond delay="0"/>
                                          </p:stCondLst>
                                        </p:cTn>
                                        <p:tgtEl>
                                          <p:spTgt spid="214"/>
                                        </p:tgtEl>
                                        <p:attrNameLst>
                                          <p:attrName>style.visibility</p:attrName>
                                        </p:attrNameLst>
                                      </p:cBhvr>
                                      <p:to>
                                        <p:strVal val="visible"/>
                                      </p:to>
                                    </p:set>
                                    <p:anim calcmode="lin" valueType="num">
                                      <p:cBhvr additive="base">
                                        <p:cTn id="693" dur="500" fill="hold"/>
                                        <p:tgtEl>
                                          <p:spTgt spid="214"/>
                                        </p:tgtEl>
                                        <p:attrNameLst>
                                          <p:attrName>ppt_x</p:attrName>
                                        </p:attrNameLst>
                                      </p:cBhvr>
                                      <p:tavLst>
                                        <p:tav tm="0">
                                          <p:val>
                                            <p:strVal val="#ppt_x"/>
                                          </p:val>
                                        </p:tav>
                                        <p:tav tm="100000">
                                          <p:val>
                                            <p:strVal val="#ppt_x"/>
                                          </p:val>
                                        </p:tav>
                                      </p:tavLst>
                                    </p:anim>
                                    <p:anim calcmode="lin" valueType="num">
                                      <p:cBhvr additive="base">
                                        <p:cTn id="694" dur="500" fill="hold"/>
                                        <p:tgtEl>
                                          <p:spTgt spid="214"/>
                                        </p:tgtEl>
                                        <p:attrNameLst>
                                          <p:attrName>ppt_y</p:attrName>
                                        </p:attrNameLst>
                                      </p:cBhvr>
                                      <p:tavLst>
                                        <p:tav tm="0">
                                          <p:val>
                                            <p:strVal val="1+#ppt_h/2"/>
                                          </p:val>
                                        </p:tav>
                                        <p:tav tm="100000">
                                          <p:val>
                                            <p:strVal val="#ppt_y"/>
                                          </p:val>
                                        </p:tav>
                                      </p:tavLst>
                                    </p:anim>
                                  </p:childTnLst>
                                </p:cTn>
                              </p:par>
                              <p:par>
                                <p:cTn id="695" presetID="2" presetClass="entr" presetSubtype="4" fill="hold" grpId="0" nodeType="withEffect">
                                  <p:stCondLst>
                                    <p:cond delay="0"/>
                                  </p:stCondLst>
                                  <p:childTnLst>
                                    <p:set>
                                      <p:cBhvr>
                                        <p:cTn id="696" dur="1" fill="hold">
                                          <p:stCondLst>
                                            <p:cond delay="0"/>
                                          </p:stCondLst>
                                        </p:cTn>
                                        <p:tgtEl>
                                          <p:spTgt spid="215"/>
                                        </p:tgtEl>
                                        <p:attrNameLst>
                                          <p:attrName>style.visibility</p:attrName>
                                        </p:attrNameLst>
                                      </p:cBhvr>
                                      <p:to>
                                        <p:strVal val="visible"/>
                                      </p:to>
                                    </p:set>
                                    <p:anim calcmode="lin" valueType="num">
                                      <p:cBhvr additive="base">
                                        <p:cTn id="697" dur="500" fill="hold"/>
                                        <p:tgtEl>
                                          <p:spTgt spid="215"/>
                                        </p:tgtEl>
                                        <p:attrNameLst>
                                          <p:attrName>ppt_x</p:attrName>
                                        </p:attrNameLst>
                                      </p:cBhvr>
                                      <p:tavLst>
                                        <p:tav tm="0">
                                          <p:val>
                                            <p:strVal val="#ppt_x"/>
                                          </p:val>
                                        </p:tav>
                                        <p:tav tm="100000">
                                          <p:val>
                                            <p:strVal val="#ppt_x"/>
                                          </p:val>
                                        </p:tav>
                                      </p:tavLst>
                                    </p:anim>
                                    <p:anim calcmode="lin" valueType="num">
                                      <p:cBhvr additive="base">
                                        <p:cTn id="698" dur="500" fill="hold"/>
                                        <p:tgtEl>
                                          <p:spTgt spid="215"/>
                                        </p:tgtEl>
                                        <p:attrNameLst>
                                          <p:attrName>ppt_y</p:attrName>
                                        </p:attrNameLst>
                                      </p:cBhvr>
                                      <p:tavLst>
                                        <p:tav tm="0">
                                          <p:val>
                                            <p:strVal val="1+#ppt_h/2"/>
                                          </p:val>
                                        </p:tav>
                                        <p:tav tm="100000">
                                          <p:val>
                                            <p:strVal val="#ppt_y"/>
                                          </p:val>
                                        </p:tav>
                                      </p:tavLst>
                                    </p:anim>
                                  </p:childTnLst>
                                </p:cTn>
                              </p:par>
                              <p:par>
                                <p:cTn id="699" presetID="2" presetClass="entr" presetSubtype="4" fill="hold" grpId="0" nodeType="withEffect">
                                  <p:stCondLst>
                                    <p:cond delay="0"/>
                                  </p:stCondLst>
                                  <p:childTnLst>
                                    <p:set>
                                      <p:cBhvr>
                                        <p:cTn id="700" dur="1" fill="hold">
                                          <p:stCondLst>
                                            <p:cond delay="0"/>
                                          </p:stCondLst>
                                        </p:cTn>
                                        <p:tgtEl>
                                          <p:spTgt spid="216"/>
                                        </p:tgtEl>
                                        <p:attrNameLst>
                                          <p:attrName>style.visibility</p:attrName>
                                        </p:attrNameLst>
                                      </p:cBhvr>
                                      <p:to>
                                        <p:strVal val="visible"/>
                                      </p:to>
                                    </p:set>
                                    <p:anim calcmode="lin" valueType="num">
                                      <p:cBhvr additive="base">
                                        <p:cTn id="701" dur="500" fill="hold"/>
                                        <p:tgtEl>
                                          <p:spTgt spid="216"/>
                                        </p:tgtEl>
                                        <p:attrNameLst>
                                          <p:attrName>ppt_x</p:attrName>
                                        </p:attrNameLst>
                                      </p:cBhvr>
                                      <p:tavLst>
                                        <p:tav tm="0">
                                          <p:val>
                                            <p:strVal val="#ppt_x"/>
                                          </p:val>
                                        </p:tav>
                                        <p:tav tm="100000">
                                          <p:val>
                                            <p:strVal val="#ppt_x"/>
                                          </p:val>
                                        </p:tav>
                                      </p:tavLst>
                                    </p:anim>
                                    <p:anim calcmode="lin" valueType="num">
                                      <p:cBhvr additive="base">
                                        <p:cTn id="702" dur="500" fill="hold"/>
                                        <p:tgtEl>
                                          <p:spTgt spid="216"/>
                                        </p:tgtEl>
                                        <p:attrNameLst>
                                          <p:attrName>ppt_y</p:attrName>
                                        </p:attrNameLst>
                                      </p:cBhvr>
                                      <p:tavLst>
                                        <p:tav tm="0">
                                          <p:val>
                                            <p:strVal val="1+#ppt_h/2"/>
                                          </p:val>
                                        </p:tav>
                                        <p:tav tm="100000">
                                          <p:val>
                                            <p:strVal val="#ppt_y"/>
                                          </p:val>
                                        </p:tav>
                                      </p:tavLst>
                                    </p:anim>
                                  </p:childTnLst>
                                </p:cTn>
                              </p:par>
                              <p:par>
                                <p:cTn id="703" presetID="2" presetClass="entr" presetSubtype="4" fill="hold" grpId="0" nodeType="withEffect">
                                  <p:stCondLst>
                                    <p:cond delay="0"/>
                                  </p:stCondLst>
                                  <p:childTnLst>
                                    <p:set>
                                      <p:cBhvr>
                                        <p:cTn id="704" dur="1" fill="hold">
                                          <p:stCondLst>
                                            <p:cond delay="0"/>
                                          </p:stCondLst>
                                        </p:cTn>
                                        <p:tgtEl>
                                          <p:spTgt spid="217"/>
                                        </p:tgtEl>
                                        <p:attrNameLst>
                                          <p:attrName>style.visibility</p:attrName>
                                        </p:attrNameLst>
                                      </p:cBhvr>
                                      <p:to>
                                        <p:strVal val="visible"/>
                                      </p:to>
                                    </p:set>
                                    <p:anim calcmode="lin" valueType="num">
                                      <p:cBhvr additive="base">
                                        <p:cTn id="705" dur="500" fill="hold"/>
                                        <p:tgtEl>
                                          <p:spTgt spid="217"/>
                                        </p:tgtEl>
                                        <p:attrNameLst>
                                          <p:attrName>ppt_x</p:attrName>
                                        </p:attrNameLst>
                                      </p:cBhvr>
                                      <p:tavLst>
                                        <p:tav tm="0">
                                          <p:val>
                                            <p:strVal val="#ppt_x"/>
                                          </p:val>
                                        </p:tav>
                                        <p:tav tm="100000">
                                          <p:val>
                                            <p:strVal val="#ppt_x"/>
                                          </p:val>
                                        </p:tav>
                                      </p:tavLst>
                                    </p:anim>
                                    <p:anim calcmode="lin" valueType="num">
                                      <p:cBhvr additive="base">
                                        <p:cTn id="706" dur="500" fill="hold"/>
                                        <p:tgtEl>
                                          <p:spTgt spid="217"/>
                                        </p:tgtEl>
                                        <p:attrNameLst>
                                          <p:attrName>ppt_y</p:attrName>
                                        </p:attrNameLst>
                                      </p:cBhvr>
                                      <p:tavLst>
                                        <p:tav tm="0">
                                          <p:val>
                                            <p:strVal val="1+#ppt_h/2"/>
                                          </p:val>
                                        </p:tav>
                                        <p:tav tm="100000">
                                          <p:val>
                                            <p:strVal val="#ppt_y"/>
                                          </p:val>
                                        </p:tav>
                                      </p:tavLst>
                                    </p:anim>
                                  </p:childTnLst>
                                </p:cTn>
                              </p:par>
                              <p:par>
                                <p:cTn id="707" presetID="2" presetClass="entr" presetSubtype="4" fill="hold" grpId="0" nodeType="withEffect">
                                  <p:stCondLst>
                                    <p:cond delay="0"/>
                                  </p:stCondLst>
                                  <p:childTnLst>
                                    <p:set>
                                      <p:cBhvr>
                                        <p:cTn id="708" dur="1" fill="hold">
                                          <p:stCondLst>
                                            <p:cond delay="0"/>
                                          </p:stCondLst>
                                        </p:cTn>
                                        <p:tgtEl>
                                          <p:spTgt spid="218"/>
                                        </p:tgtEl>
                                        <p:attrNameLst>
                                          <p:attrName>style.visibility</p:attrName>
                                        </p:attrNameLst>
                                      </p:cBhvr>
                                      <p:to>
                                        <p:strVal val="visible"/>
                                      </p:to>
                                    </p:set>
                                    <p:anim calcmode="lin" valueType="num">
                                      <p:cBhvr additive="base">
                                        <p:cTn id="709" dur="500" fill="hold"/>
                                        <p:tgtEl>
                                          <p:spTgt spid="218"/>
                                        </p:tgtEl>
                                        <p:attrNameLst>
                                          <p:attrName>ppt_x</p:attrName>
                                        </p:attrNameLst>
                                      </p:cBhvr>
                                      <p:tavLst>
                                        <p:tav tm="0">
                                          <p:val>
                                            <p:strVal val="#ppt_x"/>
                                          </p:val>
                                        </p:tav>
                                        <p:tav tm="100000">
                                          <p:val>
                                            <p:strVal val="#ppt_x"/>
                                          </p:val>
                                        </p:tav>
                                      </p:tavLst>
                                    </p:anim>
                                    <p:anim calcmode="lin" valueType="num">
                                      <p:cBhvr additive="base">
                                        <p:cTn id="710" dur="500" fill="hold"/>
                                        <p:tgtEl>
                                          <p:spTgt spid="218"/>
                                        </p:tgtEl>
                                        <p:attrNameLst>
                                          <p:attrName>ppt_y</p:attrName>
                                        </p:attrNameLst>
                                      </p:cBhvr>
                                      <p:tavLst>
                                        <p:tav tm="0">
                                          <p:val>
                                            <p:strVal val="1+#ppt_h/2"/>
                                          </p:val>
                                        </p:tav>
                                        <p:tav tm="100000">
                                          <p:val>
                                            <p:strVal val="#ppt_y"/>
                                          </p:val>
                                        </p:tav>
                                      </p:tavLst>
                                    </p:anim>
                                  </p:childTnLst>
                                </p:cTn>
                              </p:par>
                              <p:par>
                                <p:cTn id="711" presetID="2" presetClass="entr" presetSubtype="4" fill="hold" grpId="0" nodeType="withEffect">
                                  <p:stCondLst>
                                    <p:cond delay="0"/>
                                  </p:stCondLst>
                                  <p:childTnLst>
                                    <p:set>
                                      <p:cBhvr>
                                        <p:cTn id="712" dur="1" fill="hold">
                                          <p:stCondLst>
                                            <p:cond delay="0"/>
                                          </p:stCondLst>
                                        </p:cTn>
                                        <p:tgtEl>
                                          <p:spTgt spid="219"/>
                                        </p:tgtEl>
                                        <p:attrNameLst>
                                          <p:attrName>style.visibility</p:attrName>
                                        </p:attrNameLst>
                                      </p:cBhvr>
                                      <p:to>
                                        <p:strVal val="visible"/>
                                      </p:to>
                                    </p:set>
                                    <p:anim calcmode="lin" valueType="num">
                                      <p:cBhvr additive="base">
                                        <p:cTn id="713" dur="500" fill="hold"/>
                                        <p:tgtEl>
                                          <p:spTgt spid="219"/>
                                        </p:tgtEl>
                                        <p:attrNameLst>
                                          <p:attrName>ppt_x</p:attrName>
                                        </p:attrNameLst>
                                      </p:cBhvr>
                                      <p:tavLst>
                                        <p:tav tm="0">
                                          <p:val>
                                            <p:strVal val="#ppt_x"/>
                                          </p:val>
                                        </p:tav>
                                        <p:tav tm="100000">
                                          <p:val>
                                            <p:strVal val="#ppt_x"/>
                                          </p:val>
                                        </p:tav>
                                      </p:tavLst>
                                    </p:anim>
                                    <p:anim calcmode="lin" valueType="num">
                                      <p:cBhvr additive="base">
                                        <p:cTn id="714" dur="500" fill="hold"/>
                                        <p:tgtEl>
                                          <p:spTgt spid="219"/>
                                        </p:tgtEl>
                                        <p:attrNameLst>
                                          <p:attrName>ppt_y</p:attrName>
                                        </p:attrNameLst>
                                      </p:cBhvr>
                                      <p:tavLst>
                                        <p:tav tm="0">
                                          <p:val>
                                            <p:strVal val="1+#ppt_h/2"/>
                                          </p:val>
                                        </p:tav>
                                        <p:tav tm="100000">
                                          <p:val>
                                            <p:strVal val="#ppt_y"/>
                                          </p:val>
                                        </p:tav>
                                      </p:tavLst>
                                    </p:anim>
                                  </p:childTnLst>
                                </p:cTn>
                              </p:par>
                              <p:par>
                                <p:cTn id="715" presetID="2" presetClass="entr" presetSubtype="4" fill="hold" grpId="0" nodeType="withEffect">
                                  <p:stCondLst>
                                    <p:cond delay="0"/>
                                  </p:stCondLst>
                                  <p:childTnLst>
                                    <p:set>
                                      <p:cBhvr>
                                        <p:cTn id="716" dur="1" fill="hold">
                                          <p:stCondLst>
                                            <p:cond delay="0"/>
                                          </p:stCondLst>
                                        </p:cTn>
                                        <p:tgtEl>
                                          <p:spTgt spid="220"/>
                                        </p:tgtEl>
                                        <p:attrNameLst>
                                          <p:attrName>style.visibility</p:attrName>
                                        </p:attrNameLst>
                                      </p:cBhvr>
                                      <p:to>
                                        <p:strVal val="visible"/>
                                      </p:to>
                                    </p:set>
                                    <p:anim calcmode="lin" valueType="num">
                                      <p:cBhvr additive="base">
                                        <p:cTn id="717" dur="500" fill="hold"/>
                                        <p:tgtEl>
                                          <p:spTgt spid="220"/>
                                        </p:tgtEl>
                                        <p:attrNameLst>
                                          <p:attrName>ppt_x</p:attrName>
                                        </p:attrNameLst>
                                      </p:cBhvr>
                                      <p:tavLst>
                                        <p:tav tm="0">
                                          <p:val>
                                            <p:strVal val="#ppt_x"/>
                                          </p:val>
                                        </p:tav>
                                        <p:tav tm="100000">
                                          <p:val>
                                            <p:strVal val="#ppt_x"/>
                                          </p:val>
                                        </p:tav>
                                      </p:tavLst>
                                    </p:anim>
                                    <p:anim calcmode="lin" valueType="num">
                                      <p:cBhvr additive="base">
                                        <p:cTn id="718" dur="500" fill="hold"/>
                                        <p:tgtEl>
                                          <p:spTgt spid="220"/>
                                        </p:tgtEl>
                                        <p:attrNameLst>
                                          <p:attrName>ppt_y</p:attrName>
                                        </p:attrNameLst>
                                      </p:cBhvr>
                                      <p:tavLst>
                                        <p:tav tm="0">
                                          <p:val>
                                            <p:strVal val="1+#ppt_h/2"/>
                                          </p:val>
                                        </p:tav>
                                        <p:tav tm="100000">
                                          <p:val>
                                            <p:strVal val="#ppt_y"/>
                                          </p:val>
                                        </p:tav>
                                      </p:tavLst>
                                    </p:anim>
                                  </p:childTnLst>
                                </p:cTn>
                              </p:par>
                              <p:par>
                                <p:cTn id="719" presetID="2" presetClass="entr" presetSubtype="4" fill="hold" grpId="0" nodeType="withEffect">
                                  <p:stCondLst>
                                    <p:cond delay="0"/>
                                  </p:stCondLst>
                                  <p:childTnLst>
                                    <p:set>
                                      <p:cBhvr>
                                        <p:cTn id="720" dur="1" fill="hold">
                                          <p:stCondLst>
                                            <p:cond delay="0"/>
                                          </p:stCondLst>
                                        </p:cTn>
                                        <p:tgtEl>
                                          <p:spTgt spid="221"/>
                                        </p:tgtEl>
                                        <p:attrNameLst>
                                          <p:attrName>style.visibility</p:attrName>
                                        </p:attrNameLst>
                                      </p:cBhvr>
                                      <p:to>
                                        <p:strVal val="visible"/>
                                      </p:to>
                                    </p:set>
                                    <p:anim calcmode="lin" valueType="num">
                                      <p:cBhvr additive="base">
                                        <p:cTn id="721" dur="500" fill="hold"/>
                                        <p:tgtEl>
                                          <p:spTgt spid="221"/>
                                        </p:tgtEl>
                                        <p:attrNameLst>
                                          <p:attrName>ppt_x</p:attrName>
                                        </p:attrNameLst>
                                      </p:cBhvr>
                                      <p:tavLst>
                                        <p:tav tm="0">
                                          <p:val>
                                            <p:strVal val="#ppt_x"/>
                                          </p:val>
                                        </p:tav>
                                        <p:tav tm="100000">
                                          <p:val>
                                            <p:strVal val="#ppt_x"/>
                                          </p:val>
                                        </p:tav>
                                      </p:tavLst>
                                    </p:anim>
                                    <p:anim calcmode="lin" valueType="num">
                                      <p:cBhvr additive="base">
                                        <p:cTn id="722" dur="500" fill="hold"/>
                                        <p:tgtEl>
                                          <p:spTgt spid="221"/>
                                        </p:tgtEl>
                                        <p:attrNameLst>
                                          <p:attrName>ppt_y</p:attrName>
                                        </p:attrNameLst>
                                      </p:cBhvr>
                                      <p:tavLst>
                                        <p:tav tm="0">
                                          <p:val>
                                            <p:strVal val="1+#ppt_h/2"/>
                                          </p:val>
                                        </p:tav>
                                        <p:tav tm="100000">
                                          <p:val>
                                            <p:strVal val="#ppt_y"/>
                                          </p:val>
                                        </p:tav>
                                      </p:tavLst>
                                    </p:anim>
                                  </p:childTnLst>
                                </p:cTn>
                              </p:par>
                              <p:par>
                                <p:cTn id="723" presetID="2" presetClass="entr" presetSubtype="4" fill="hold" grpId="0" nodeType="withEffect">
                                  <p:stCondLst>
                                    <p:cond delay="0"/>
                                  </p:stCondLst>
                                  <p:childTnLst>
                                    <p:set>
                                      <p:cBhvr>
                                        <p:cTn id="724" dur="1" fill="hold">
                                          <p:stCondLst>
                                            <p:cond delay="0"/>
                                          </p:stCondLst>
                                        </p:cTn>
                                        <p:tgtEl>
                                          <p:spTgt spid="222"/>
                                        </p:tgtEl>
                                        <p:attrNameLst>
                                          <p:attrName>style.visibility</p:attrName>
                                        </p:attrNameLst>
                                      </p:cBhvr>
                                      <p:to>
                                        <p:strVal val="visible"/>
                                      </p:to>
                                    </p:set>
                                    <p:anim calcmode="lin" valueType="num">
                                      <p:cBhvr additive="base">
                                        <p:cTn id="725" dur="500" fill="hold"/>
                                        <p:tgtEl>
                                          <p:spTgt spid="222"/>
                                        </p:tgtEl>
                                        <p:attrNameLst>
                                          <p:attrName>ppt_x</p:attrName>
                                        </p:attrNameLst>
                                      </p:cBhvr>
                                      <p:tavLst>
                                        <p:tav tm="0">
                                          <p:val>
                                            <p:strVal val="#ppt_x"/>
                                          </p:val>
                                        </p:tav>
                                        <p:tav tm="100000">
                                          <p:val>
                                            <p:strVal val="#ppt_x"/>
                                          </p:val>
                                        </p:tav>
                                      </p:tavLst>
                                    </p:anim>
                                    <p:anim calcmode="lin" valueType="num">
                                      <p:cBhvr additive="base">
                                        <p:cTn id="726"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par>
                    <p:cTn id="727" fill="hold">
                      <p:stCondLst>
                        <p:cond delay="indefinite"/>
                      </p:stCondLst>
                      <p:childTnLst>
                        <p:par>
                          <p:cTn id="728" fill="hold">
                            <p:stCondLst>
                              <p:cond delay="0"/>
                            </p:stCondLst>
                            <p:childTnLst>
                              <p:par>
                                <p:cTn id="729" presetID="2" presetClass="entr" presetSubtype="4" fill="hold" nodeType="clickEffect">
                                  <p:stCondLst>
                                    <p:cond delay="0"/>
                                  </p:stCondLst>
                                  <p:childTnLst>
                                    <p:set>
                                      <p:cBhvr>
                                        <p:cTn id="730" dur="1" fill="hold">
                                          <p:stCondLst>
                                            <p:cond delay="0"/>
                                          </p:stCondLst>
                                        </p:cTn>
                                        <p:tgtEl>
                                          <p:spTgt spid="232"/>
                                        </p:tgtEl>
                                        <p:attrNameLst>
                                          <p:attrName>style.visibility</p:attrName>
                                        </p:attrNameLst>
                                      </p:cBhvr>
                                      <p:to>
                                        <p:strVal val="visible"/>
                                      </p:to>
                                    </p:set>
                                    <p:anim calcmode="lin" valueType="num">
                                      <p:cBhvr additive="base">
                                        <p:cTn id="731" dur="500" fill="hold"/>
                                        <p:tgtEl>
                                          <p:spTgt spid="232"/>
                                        </p:tgtEl>
                                        <p:attrNameLst>
                                          <p:attrName>ppt_x</p:attrName>
                                        </p:attrNameLst>
                                      </p:cBhvr>
                                      <p:tavLst>
                                        <p:tav tm="0">
                                          <p:val>
                                            <p:strVal val="#ppt_x"/>
                                          </p:val>
                                        </p:tav>
                                        <p:tav tm="100000">
                                          <p:val>
                                            <p:strVal val="#ppt_x"/>
                                          </p:val>
                                        </p:tav>
                                      </p:tavLst>
                                    </p:anim>
                                    <p:anim calcmode="lin" valueType="num">
                                      <p:cBhvr additive="base">
                                        <p:cTn id="732"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733" fill="hold">
                      <p:stCondLst>
                        <p:cond delay="indefinite"/>
                      </p:stCondLst>
                      <p:childTnLst>
                        <p:par>
                          <p:cTn id="734" fill="hold">
                            <p:stCondLst>
                              <p:cond delay="0"/>
                            </p:stCondLst>
                            <p:childTnLst>
                              <p:par>
                                <p:cTn id="735" presetID="2" presetClass="entr" presetSubtype="4" fill="hold" nodeType="clickEffect">
                                  <p:stCondLst>
                                    <p:cond delay="0"/>
                                  </p:stCondLst>
                                  <p:childTnLst>
                                    <p:set>
                                      <p:cBhvr>
                                        <p:cTn id="736" dur="1" fill="hold">
                                          <p:stCondLst>
                                            <p:cond delay="0"/>
                                          </p:stCondLst>
                                        </p:cTn>
                                        <p:tgtEl>
                                          <p:spTgt spid="233"/>
                                        </p:tgtEl>
                                        <p:attrNameLst>
                                          <p:attrName>style.visibility</p:attrName>
                                        </p:attrNameLst>
                                      </p:cBhvr>
                                      <p:to>
                                        <p:strVal val="visible"/>
                                      </p:to>
                                    </p:set>
                                    <p:anim calcmode="lin" valueType="num">
                                      <p:cBhvr additive="base">
                                        <p:cTn id="737" dur="500" fill="hold"/>
                                        <p:tgtEl>
                                          <p:spTgt spid="233"/>
                                        </p:tgtEl>
                                        <p:attrNameLst>
                                          <p:attrName>ppt_x</p:attrName>
                                        </p:attrNameLst>
                                      </p:cBhvr>
                                      <p:tavLst>
                                        <p:tav tm="0">
                                          <p:val>
                                            <p:strVal val="#ppt_x"/>
                                          </p:val>
                                        </p:tav>
                                        <p:tav tm="100000">
                                          <p:val>
                                            <p:strVal val="#ppt_x"/>
                                          </p:val>
                                        </p:tav>
                                      </p:tavLst>
                                    </p:anim>
                                    <p:anim calcmode="lin" valueType="num">
                                      <p:cBhvr additive="base">
                                        <p:cTn id="738"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par>
                    <p:cTn id="739" fill="hold">
                      <p:stCondLst>
                        <p:cond delay="indefinite"/>
                      </p:stCondLst>
                      <p:childTnLst>
                        <p:par>
                          <p:cTn id="740" fill="hold">
                            <p:stCondLst>
                              <p:cond delay="0"/>
                            </p:stCondLst>
                            <p:childTnLst>
                              <p:par>
                                <p:cTn id="741" presetID="2" presetClass="entr" presetSubtype="4" fill="hold" nodeType="clickEffect">
                                  <p:stCondLst>
                                    <p:cond delay="0"/>
                                  </p:stCondLst>
                                  <p:childTnLst>
                                    <p:set>
                                      <p:cBhvr>
                                        <p:cTn id="742" dur="1" fill="hold">
                                          <p:stCondLst>
                                            <p:cond delay="0"/>
                                          </p:stCondLst>
                                        </p:cTn>
                                        <p:tgtEl>
                                          <p:spTgt spid="234"/>
                                        </p:tgtEl>
                                        <p:attrNameLst>
                                          <p:attrName>style.visibility</p:attrName>
                                        </p:attrNameLst>
                                      </p:cBhvr>
                                      <p:to>
                                        <p:strVal val="visible"/>
                                      </p:to>
                                    </p:set>
                                    <p:anim calcmode="lin" valueType="num">
                                      <p:cBhvr additive="base">
                                        <p:cTn id="743" dur="500" fill="hold"/>
                                        <p:tgtEl>
                                          <p:spTgt spid="234"/>
                                        </p:tgtEl>
                                        <p:attrNameLst>
                                          <p:attrName>ppt_x</p:attrName>
                                        </p:attrNameLst>
                                      </p:cBhvr>
                                      <p:tavLst>
                                        <p:tav tm="0">
                                          <p:val>
                                            <p:strVal val="#ppt_x"/>
                                          </p:val>
                                        </p:tav>
                                        <p:tav tm="100000">
                                          <p:val>
                                            <p:strVal val="#ppt_x"/>
                                          </p:val>
                                        </p:tav>
                                      </p:tavLst>
                                    </p:anim>
                                    <p:anim calcmode="lin" valueType="num">
                                      <p:cBhvr additive="base">
                                        <p:cTn id="744"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42" grpId="0" animBg="1"/>
      <p:bldP spid="43" grpId="0"/>
      <p:bldP spid="59" grpId="0" animBg="1"/>
      <p:bldP spid="60" grpId="0"/>
      <p:bldP spid="5" grpId="0" animBg="1"/>
      <p:bldP spid="6" grpId="0" animBg="1"/>
      <p:bldP spid="7" grpId="0"/>
      <p:bldP spid="8" grpId="0"/>
      <p:bldP spid="22" grpId="0" animBg="1"/>
      <p:bldP spid="23" grpId="0"/>
      <p:bldP spid="24" grpId="0" animBg="1"/>
      <p:bldP spid="25" grpId="0"/>
      <p:bldP spid="28" grpId="0" animBg="1"/>
      <p:bldP spid="29" grpId="0"/>
      <p:bldP spid="30" grpId="0" animBg="1"/>
      <p:bldP spid="31" grpId="0"/>
      <p:bldP spid="32" grpId="0" animBg="1"/>
      <p:bldP spid="33" grpId="0"/>
      <p:bldP spid="34" grpId="0" animBg="1"/>
      <p:bldP spid="35" grpId="0"/>
      <p:bldP spid="36" grpId="0" animBg="1"/>
      <p:bldP spid="37" grpId="0"/>
      <p:bldP spid="40" grpId="0" animBg="1"/>
      <p:bldP spid="41" grpId="0"/>
      <p:bldP spid="47" grpId="0" animBg="1"/>
      <p:bldP spid="48" grpId="0"/>
      <p:bldP spid="49" grpId="0" animBg="1"/>
      <p:bldP spid="50" grpId="0"/>
      <p:bldP spid="53" grpId="0" animBg="1"/>
      <p:bldP spid="54" grpId="0"/>
      <p:bldP spid="55" grpId="0" animBg="1"/>
      <p:bldP spid="56" grpId="0"/>
      <p:bldP spid="57" grpId="0" animBg="1"/>
      <p:bldP spid="58" grpId="0"/>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9221" name="Rectangle 3"/>
          <p:cNvSpPr>
            <a:spLocks noGrp="1" noChangeArrowheads="1"/>
          </p:cNvSpPr>
          <p:nvPr>
            <p:ph type="title"/>
          </p:nvPr>
        </p:nvSpPr>
        <p:spPr/>
        <p:txBody>
          <a:bodyPr/>
          <a:lstStyle/>
          <a:p>
            <a:pPr eaLnBrk="1" hangingPunct="1"/>
            <a:r>
              <a:rPr lang="en-US" sz="3200" dirty="0" smtClean="0"/>
              <a:t>Where does the mass go?  Why does the graph go down so steeply at low atomic mass?</a:t>
            </a:r>
          </a:p>
        </p:txBody>
      </p:sp>
      <p:sp>
        <p:nvSpPr>
          <p:cNvPr id="9222"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Why would the graph increase at large atomic mass?</a:t>
            </a:r>
          </a:p>
        </p:txBody>
      </p:sp>
      <p:pic>
        <p:nvPicPr>
          <p:cNvPr id="10245" name="Picture 3"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6"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SLIDEGUID" val="3CD5984422DE405C8926EBCA05847E3C"/>
  <p:tag name="SLIDEID" val="3CD5984422DE405C8926EBCA05847E3C"/>
  <p:tag name="SLIDEORDER" val="1"/>
  <p:tag name="SLIDETYPE" val="Q"/>
  <p:tag name="DEMOGRAPHIC" val="False"/>
  <p:tag name="SPEEDSCORING" val="False"/>
  <p:tag name="VALUES" val="1¤2¤1¤1"/>
  <p:tag name="QUESTIONALIAS" val="A sample of radioactive gas is produced.  After 20 minutes, only ¼ of the original gas remains.  What is the half life of the gas?"/>
  <p:tag name="ANSWERSALIAS" val="5 minute¤10 minutes¤15 minutes¤20 minutes"/>
</p:tagLst>
</file>

<file path=ppt/tags/tag31.xml><?xml version="1.0" encoding="utf-8"?>
<p:tagLst xmlns:a="http://schemas.openxmlformats.org/drawingml/2006/main" xmlns:r="http://schemas.openxmlformats.org/officeDocument/2006/relationships" xmlns:p="http://schemas.openxmlformats.org/presentationml/2006/main">
  <p:tag name="TEXTLENGTH" val="44"/>
  <p:tag name="FONTSIZE" val="30"/>
  <p:tag name="BULLETTYPE" val="ppBulletAlphaLCParenRight"/>
</p:tagLst>
</file>

<file path=ppt/tags/tag32.xml><?xml version="1.0" encoding="utf-8"?>
<p:tagLst xmlns:a="http://schemas.openxmlformats.org/drawingml/2006/main" xmlns:r="http://schemas.openxmlformats.org/officeDocument/2006/relationships" xmlns:p="http://schemas.openxmlformats.org/presentationml/2006/main">
  <p:tag name="SLIDEGUID" val="E5BA9FC806EE4730B03FD2DCC6CF072D"/>
  <p:tag name="SLIDEID" val="E5BA9FC806EE4730B03FD2DCC6CF072D"/>
  <p:tag name="SLIDEORDER" val="1"/>
  <p:tag name="SLIDETYPE" val="Q"/>
  <p:tag name="DEMOGRAPHIC" val="False"/>
  <p:tag name="SPEEDSCORING" val="False"/>
  <p:tag name="VALUES" val="1¤1¤1¤2"/>
  <p:tag name="QUESTIONALIAS" val="A sample of radioactive material with a half-life of 6 hours sits for a day (24 hrs).  How much of the original material remains?"/>
  <p:tag name="ANSWERSALIAS" val="A half¤A quarter¤An eighth¤A sixteenth"/>
</p:tagLst>
</file>

<file path=ppt/tags/tag33.xml><?xml version="1.0" encoding="utf-8"?>
<p:tagLst xmlns:a="http://schemas.openxmlformats.org/drawingml/2006/main" xmlns:r="http://schemas.openxmlformats.org/officeDocument/2006/relationships" xmlns:p="http://schemas.openxmlformats.org/presentationml/2006/main">
  <p:tag name="TEXTLENGTH" val="41"/>
  <p:tag name="FONTSIZE" val="30"/>
  <p:tag name="BULLETTYPE" val="ppBulletAlphaLCParenRight"/>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4197</TotalTime>
  <Pages>36</Pages>
  <Words>2299</Words>
  <Application>Microsoft Office PowerPoint</Application>
  <PresentationFormat>On-screen Show (4:3)</PresentationFormat>
  <Paragraphs>264</Paragraphs>
  <Slides>34</Slides>
  <Notes>32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Edge</vt:lpstr>
      <vt:lpstr>Equation</vt:lpstr>
      <vt:lpstr>PHOTO-PAINT</vt:lpstr>
      <vt:lpstr>Chapter 25: Radioactivity, Nuclear Processes, and Applications</vt:lpstr>
      <vt:lpstr>Slide 2</vt:lpstr>
      <vt:lpstr>I remain standing corrected</vt:lpstr>
      <vt:lpstr>What do we know about the nucleus?</vt:lpstr>
      <vt:lpstr>James Chadwick and the discovery of the neutron</vt:lpstr>
      <vt:lpstr>So what is the equation for the nuclear strong force?</vt:lpstr>
      <vt:lpstr>Modeling the nucleus</vt:lpstr>
      <vt:lpstr>Where does the mass go?  Why does the graph go down so steeply at low atomic mass?</vt:lpstr>
      <vt:lpstr>Why would the graph increase at large atomic mass?</vt:lpstr>
      <vt:lpstr>The graph abruptly ends.  What does this tell us about the range of the nuclear strong force?</vt:lpstr>
      <vt:lpstr>Nuclear energy.  Explain the following:</vt:lpstr>
      <vt:lpstr>Fusion</vt:lpstr>
      <vt:lpstr>No confinement</vt:lpstr>
      <vt:lpstr>Gravitational confinement</vt:lpstr>
      <vt:lpstr>Confinement using magnetic fields: Tocamak</vt:lpstr>
      <vt:lpstr>Another way to do nuclear energy</vt:lpstr>
      <vt:lpstr>Fission</vt:lpstr>
      <vt:lpstr>Fission Process</vt:lpstr>
      <vt:lpstr>A chain reaction</vt:lpstr>
      <vt:lpstr>Fission Reactor</vt:lpstr>
      <vt:lpstr>Current applications for fission reactors</vt:lpstr>
      <vt:lpstr>When you look in more detail, what do you see? Why don’t all possible isotopes occur naturally?</vt:lpstr>
      <vt:lpstr>Missing isotopes</vt:lpstr>
      <vt:lpstr>Radioactive decay</vt:lpstr>
      <vt:lpstr>Radioactive decay</vt:lpstr>
      <vt:lpstr>Ionizing Radiation</vt:lpstr>
      <vt:lpstr>Radium watches</vt:lpstr>
      <vt:lpstr>Energy Released or Absorbed for nuclear process involving element “A”?</vt:lpstr>
      <vt:lpstr>Half Life</vt:lpstr>
      <vt:lpstr>Half Life</vt:lpstr>
      <vt:lpstr>Radioactive Dating</vt:lpstr>
      <vt:lpstr>A sample of radioactive gas is produced.  After 20 minutes, only ¼ of the original gas remains.  What is the half life of the gas?</vt:lpstr>
      <vt:lpstr>A sample of radioactive material with a half-life of 6 hours sits for a day (24 hrs).  How much of the original material remains?</vt:lpstr>
      <vt:lpstr>Extra Credit: Shroud of Turin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Processes</dc:title>
  <dc:creator>Michael Ware</dc:creator>
  <cp:lastModifiedBy>Tim</cp:lastModifiedBy>
  <cp:revision>141</cp:revision>
  <cp:lastPrinted>1999-02-23T16:00:35Z</cp:lastPrinted>
  <dcterms:created xsi:type="dcterms:W3CDTF">1998-03-04T21:11:14Z</dcterms:created>
  <dcterms:modified xsi:type="dcterms:W3CDTF">2010-11-18T23:17:53Z</dcterms:modified>
</cp:coreProperties>
</file>