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6.xml" ContentType="application/vnd.openxmlformats-officedocument.presentationml.notesSlide+xml"/>
  <Override PartName="/ppt/tags/tag19.xml" ContentType="application/vnd.openxmlformats-officedocument.presentationml.tags+xml"/>
  <Override PartName="/ppt/tags/tag37.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 id="2147483730" r:id="rId2"/>
  </p:sldMasterIdLst>
  <p:notesMasterIdLst>
    <p:notesMasterId r:id="rId68"/>
  </p:notesMasterIdLst>
  <p:handoutMasterIdLst>
    <p:handoutMasterId r:id="rId69"/>
  </p:handoutMasterIdLst>
  <p:sldIdLst>
    <p:sldId id="256" r:id="rId3"/>
    <p:sldId id="300" r:id="rId4"/>
    <p:sldId id="342" r:id="rId5"/>
    <p:sldId id="343" r:id="rId6"/>
    <p:sldId id="344" r:id="rId7"/>
    <p:sldId id="345" r:id="rId8"/>
    <p:sldId id="347" r:id="rId9"/>
    <p:sldId id="355" r:id="rId10"/>
    <p:sldId id="348" r:id="rId11"/>
    <p:sldId id="350" r:id="rId12"/>
    <p:sldId id="351" r:id="rId13"/>
    <p:sldId id="358" r:id="rId14"/>
    <p:sldId id="359" r:id="rId15"/>
    <p:sldId id="362" r:id="rId16"/>
    <p:sldId id="364" r:id="rId17"/>
    <p:sldId id="365" r:id="rId18"/>
    <p:sldId id="367" r:id="rId19"/>
    <p:sldId id="370" r:id="rId20"/>
    <p:sldId id="372" r:id="rId21"/>
    <p:sldId id="373" r:id="rId22"/>
    <p:sldId id="374" r:id="rId23"/>
    <p:sldId id="385" r:id="rId24"/>
    <p:sldId id="386" r:id="rId25"/>
    <p:sldId id="387" r:id="rId26"/>
    <p:sldId id="388" r:id="rId27"/>
    <p:sldId id="392" r:id="rId28"/>
    <p:sldId id="404" r:id="rId29"/>
    <p:sldId id="406" r:id="rId30"/>
    <p:sldId id="407" r:id="rId31"/>
    <p:sldId id="410" r:id="rId32"/>
    <p:sldId id="412" r:id="rId33"/>
    <p:sldId id="413" r:id="rId34"/>
    <p:sldId id="416" r:id="rId35"/>
    <p:sldId id="417" r:id="rId36"/>
    <p:sldId id="415" r:id="rId37"/>
    <p:sldId id="418" r:id="rId38"/>
    <p:sldId id="422" r:id="rId39"/>
    <p:sldId id="424" r:id="rId40"/>
    <p:sldId id="425" r:id="rId41"/>
    <p:sldId id="426" r:id="rId42"/>
    <p:sldId id="427" r:id="rId43"/>
    <p:sldId id="430" r:id="rId44"/>
    <p:sldId id="431" r:id="rId45"/>
    <p:sldId id="432" r:id="rId46"/>
    <p:sldId id="434" r:id="rId47"/>
    <p:sldId id="435" r:id="rId48"/>
    <p:sldId id="437" r:id="rId49"/>
    <p:sldId id="438" r:id="rId50"/>
    <p:sldId id="439" r:id="rId51"/>
    <p:sldId id="441" r:id="rId52"/>
    <p:sldId id="442" r:id="rId53"/>
    <p:sldId id="443" r:id="rId54"/>
    <p:sldId id="444" r:id="rId55"/>
    <p:sldId id="445" r:id="rId56"/>
    <p:sldId id="446" r:id="rId57"/>
    <p:sldId id="453" r:id="rId58"/>
    <p:sldId id="454" r:id="rId59"/>
    <p:sldId id="457" r:id="rId60"/>
    <p:sldId id="456" r:id="rId61"/>
    <p:sldId id="461" r:id="rId62"/>
    <p:sldId id="464" r:id="rId63"/>
    <p:sldId id="467" r:id="rId64"/>
    <p:sldId id="468" r:id="rId65"/>
    <p:sldId id="469" r:id="rId66"/>
    <p:sldId id="470" r:id="rId67"/>
  </p:sldIdLst>
  <p:sldSz cx="9144000" cy="6858000" type="screen4x3"/>
  <p:notesSz cx="7315200" cy="9601200"/>
  <p:custDataLst>
    <p:tags r:id="rId7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9CCFF"/>
    <a:srgbClr val="000099"/>
    <a:srgbClr val="0000CC"/>
    <a:srgbClr val="0000FF"/>
    <a:srgbClr val="0066FF"/>
    <a:srgbClr val="800000"/>
    <a:srgbClr val="40567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193" autoAdjust="0"/>
    <p:restoredTop sz="81935" autoAdjust="0"/>
  </p:normalViewPr>
  <p:slideViewPr>
    <p:cSldViewPr>
      <p:cViewPr varScale="1">
        <p:scale>
          <a:sx n="64" d="100"/>
          <a:sy n="64" d="100"/>
        </p:scale>
        <p:origin x="-114"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4371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4371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4371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8F7296DE-7B4D-4CD5-84B4-DD1184A5CEA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32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32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7A5F7110-6176-4446-94D0-C7E888CDBE2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6" Type="http://schemas.openxmlformats.org/officeDocument/2006/relationships/hyperlink" Target="http://en.wikipedia.org/wiki/Nature_(journal)" TargetMode="External"/><Relationship Id="rId117" Type="http://schemas.openxmlformats.org/officeDocument/2006/relationships/hyperlink" Target="http://en.wikipedia.org/wiki/Scary_Movie_3" TargetMode="External"/><Relationship Id="rId21" Type="http://schemas.openxmlformats.org/officeDocument/2006/relationships/hyperlink" Target="http://en.wikipedia.org/wiki/Wiltshire" TargetMode="External"/><Relationship Id="rId42" Type="http://schemas.openxmlformats.org/officeDocument/2006/relationships/hyperlink" Target="http://en.wikipedia.org/wiki/1970" TargetMode="External"/><Relationship Id="rId47" Type="http://schemas.openxmlformats.org/officeDocument/2006/relationships/hyperlink" Target="http://en.wikipedia.org/wiki/Wikipedia:Citing_sources" TargetMode="External"/><Relationship Id="rId63" Type="http://schemas.openxmlformats.org/officeDocument/2006/relationships/hyperlink" Target="http://en.wikipedia.org/wiki/Polyvinyl_chloride" TargetMode="External"/><Relationship Id="rId68" Type="http://schemas.openxmlformats.org/officeDocument/2006/relationships/hyperlink" Target="http://en.wikipedia.org/wiki/June_8" TargetMode="External"/><Relationship Id="rId84" Type="http://schemas.openxmlformats.org/officeDocument/2006/relationships/hyperlink" Target="http://en.wikipedia.org/wiki/Sacred_geometry" TargetMode="External"/><Relationship Id="rId89" Type="http://schemas.openxmlformats.org/officeDocument/2006/relationships/hyperlink" Target="http://en.wikipedia.org/wiki/WP:STYLE" TargetMode="External"/><Relationship Id="rId112" Type="http://schemas.openxmlformats.org/officeDocument/2006/relationships/hyperlink" Target="http://en.wikipedia.org/wiki/Pimp_my_Ride" TargetMode="External"/><Relationship Id="rId133" Type="http://schemas.openxmlformats.org/officeDocument/2006/relationships/hyperlink" Target="http://en.wikipedia.org/wiki/Yu-Gi-Oh!_Trading_Card_Game" TargetMode="External"/><Relationship Id="rId138" Type="http://schemas.openxmlformats.org/officeDocument/2006/relationships/hyperlink" Target="http://en.wikipedia.org/wiki/Microsoft" TargetMode="External"/><Relationship Id="rId154" Type="http://schemas.openxmlformats.org/officeDocument/2006/relationships/hyperlink" Target="http://en.wikipedia.org/wiki/Discovery_Channel" TargetMode="External"/><Relationship Id="rId159" Type="http://schemas.openxmlformats.org/officeDocument/2006/relationships/hyperlink" Target="http://en.wikipedia.org/w/index.php?title=Special:Booksources&amp;isbn=1931882347" TargetMode="External"/><Relationship Id="rId175" Type="http://schemas.openxmlformats.org/officeDocument/2006/relationships/hyperlink" Target="http://www.cropcircleship.com/" TargetMode="External"/><Relationship Id="rId170" Type="http://schemas.openxmlformats.org/officeDocument/2006/relationships/hyperlink" Target="http://www.amtsgym-sdbg.dk/as/crop/ufofake.HTM" TargetMode="External"/><Relationship Id="rId16" Type="http://schemas.openxmlformats.org/officeDocument/2006/relationships/hyperlink" Target="http://en.wikipedia.org/wiki/John_Lundberg" TargetMode="External"/><Relationship Id="rId107" Type="http://schemas.openxmlformats.org/officeDocument/2006/relationships/hyperlink" Target="http://en.wikipedia.org/wiki/Mushroom" TargetMode="External"/><Relationship Id="rId11" Type="http://schemas.openxmlformats.org/officeDocument/2006/relationships/hyperlink" Target="http://en.wikipedia.org/wiki/Rye" TargetMode="External"/><Relationship Id="rId32" Type="http://schemas.openxmlformats.org/officeDocument/2006/relationships/hyperlink" Target="http://maps.google.com/maps?ll=59.007568,15.129204&amp;spn=0.160795,0.233854&amp;t=k&amp;hl=en" TargetMode="External"/><Relationship Id="rId37" Type="http://schemas.openxmlformats.org/officeDocument/2006/relationships/hyperlink" Target="http://en.wikipedia.org/wiki/Crop_marks" TargetMode="External"/><Relationship Id="rId53" Type="http://schemas.openxmlformats.org/officeDocument/2006/relationships/hyperlink" Target="http://en.wikipedia.org/wiki/Publicity" TargetMode="External"/><Relationship Id="rId58" Type="http://schemas.openxmlformats.org/officeDocument/2006/relationships/hyperlink" Target="http://en.wikipedia.org/wiki/Complexity" TargetMode="External"/><Relationship Id="rId74" Type="http://schemas.openxmlformats.org/officeDocument/2006/relationships/hyperlink" Target="http://en.wikipedia.org/wiki/Gerald_Hawkins" TargetMode="External"/><Relationship Id="rId79" Type="http://schemas.openxmlformats.org/officeDocument/2006/relationships/hyperlink" Target="http://en.wikipedia.org/wiki/Tractor" TargetMode="External"/><Relationship Id="rId102" Type="http://schemas.openxmlformats.org/officeDocument/2006/relationships/hyperlink" Target="http://en.wikipedia.org/w/index.php?title=Crop_circle&amp;action=edit&amp;section=8" TargetMode="External"/><Relationship Id="rId123" Type="http://schemas.openxmlformats.org/officeDocument/2006/relationships/hyperlink" Target="http://en.wikipedia.org/wiki/Fantastic_Beasts_and_Where_to_Find_Them" TargetMode="External"/><Relationship Id="rId128" Type="http://schemas.openxmlformats.org/officeDocument/2006/relationships/hyperlink" Target="http://en.wikipedia.org/wiki/Justice_League_Unlimited" TargetMode="External"/><Relationship Id="rId144" Type="http://schemas.openxmlformats.org/officeDocument/2006/relationships/hyperlink" Target="http://en.wikipedia.org/wiki/Weetabix" TargetMode="External"/><Relationship Id="rId149" Type="http://schemas.openxmlformats.org/officeDocument/2006/relationships/hyperlink" Target="http://en.wikipedia.org/wiki/Big_Brother" TargetMode="External"/><Relationship Id="rId5" Type="http://schemas.openxmlformats.org/officeDocument/2006/relationships/hyperlink" Target="http://maps.google.co.uk/maps?f=q&amp;hl=en&amp;t=k&amp;ll=53.531741,-1.356506&amp;spn=0.001476,0.00309&amp;t=k" TargetMode="External"/><Relationship Id="rId90" Type="http://schemas.openxmlformats.org/officeDocument/2006/relationships/hyperlink" Target="http://en.wikipedia.org/wiki/Talk:Crop_circle" TargetMode="External"/><Relationship Id="rId95" Type="http://schemas.openxmlformats.org/officeDocument/2006/relationships/hyperlink" Target="http://en.wikipedia.org/w/index.php?title=Crop_circle&amp;action=edit&amp;section=7" TargetMode="External"/><Relationship Id="rId160" Type="http://schemas.openxmlformats.org/officeDocument/2006/relationships/hyperlink" Target="http://en.wikipedia.org/w/index.php?title=Special:Booksources&amp;isbn=0285636251" TargetMode="External"/><Relationship Id="rId165" Type="http://schemas.openxmlformats.org/officeDocument/2006/relationships/hyperlink" Target="http://news.nationalgeographic.com/news/2002/08/0801_020801_cropcircles.html" TargetMode="External"/><Relationship Id="rId181" Type="http://schemas.openxmlformats.org/officeDocument/2006/relationships/hyperlink" Target="http://en.wikipedia.org/wiki/Carl_Sagan" TargetMode="External"/><Relationship Id="rId186" Type="http://schemas.openxmlformats.org/officeDocument/2006/relationships/hyperlink" Target="http://www.bltresearch.com/eyewitness2.html" TargetMode="External"/><Relationship Id="rId22" Type="http://schemas.openxmlformats.org/officeDocument/2006/relationships/hyperlink" Target="http://en.wikipedia.org/wiki/17th_century" TargetMode="External"/><Relationship Id="rId27" Type="http://schemas.openxmlformats.org/officeDocument/2006/relationships/hyperlink" Target="http://www.nature.com/nature/journal/v352/n6336/full/352554b0.html" TargetMode="External"/><Relationship Id="rId43" Type="http://schemas.openxmlformats.org/officeDocument/2006/relationships/hyperlink" Target="http://en.wikipedia.org/wiki/Soviet_Union" TargetMode="External"/><Relationship Id="rId48" Type="http://schemas.openxmlformats.org/officeDocument/2006/relationships/hyperlink" Target="http://en.wikipedia.org/w/index.php?title=Crop_circle&amp;action=edit&amp;section=2" TargetMode="External"/><Relationship Id="rId64" Type="http://schemas.openxmlformats.org/officeDocument/2006/relationships/hyperlink" Target="http://en.wikipedia.org/wiki/Wall_Street_Journal" TargetMode="External"/><Relationship Id="rId69" Type="http://schemas.openxmlformats.org/officeDocument/2006/relationships/hyperlink" Target="http://en.wikipedia.org/wiki/1992" TargetMode="External"/><Relationship Id="rId113" Type="http://schemas.openxmlformats.org/officeDocument/2006/relationships/hyperlink" Target="http://en.wikipedia.org/wiki/Chicken_Little_(film)" TargetMode="External"/><Relationship Id="rId118" Type="http://schemas.openxmlformats.org/officeDocument/2006/relationships/hyperlink" Target="http://en.wikipedia.org/wiki/2003" TargetMode="External"/><Relationship Id="rId134" Type="http://schemas.openxmlformats.org/officeDocument/2006/relationships/hyperlink" Target="http://en.wikipedia.org/wiki/Power_of_the_Duelist" TargetMode="External"/><Relationship Id="rId139" Type="http://schemas.openxmlformats.org/officeDocument/2006/relationships/hyperlink" Target="http://en.wikipedia.org/wiki/Nike,_Inc." TargetMode="External"/><Relationship Id="rId80" Type="http://schemas.openxmlformats.org/officeDocument/2006/relationships/hyperlink" Target="http://en.wikipedia.org/w/index.php?title=Crop_circle&amp;action=edit&amp;section=3" TargetMode="External"/><Relationship Id="rId85" Type="http://schemas.openxmlformats.org/officeDocument/2006/relationships/hyperlink" Target="http://en.wikipedia.org/wiki/Fractal" TargetMode="External"/><Relationship Id="rId150" Type="http://schemas.openxmlformats.org/officeDocument/2006/relationships/hyperlink" Target="http://en.wikipedia.org/wiki/National_Geographic" TargetMode="External"/><Relationship Id="rId155" Type="http://schemas.openxmlformats.org/officeDocument/2006/relationships/hyperlink" Target="http://en.wikipedia.org/w/index.php?title=Crop_circle&amp;action=edit&amp;section=11" TargetMode="External"/><Relationship Id="rId171" Type="http://schemas.openxmlformats.org/officeDocument/2006/relationships/hyperlink" Target="http://science.howstuffworks.com/crop-circle.htm" TargetMode="External"/><Relationship Id="rId176" Type="http://schemas.openxmlformats.org/officeDocument/2006/relationships/hyperlink" Target="http://www.bertjanssen.nl/cropc" TargetMode="External"/><Relationship Id="rId12" Type="http://schemas.openxmlformats.org/officeDocument/2006/relationships/hyperlink" Target="http://en.wikipedia.org/wiki/Corn" TargetMode="External"/><Relationship Id="rId17" Type="http://schemas.openxmlformats.org/officeDocument/2006/relationships/hyperlink" Target="http://en.wikipedia.org/wiki/1990s" TargetMode="External"/><Relationship Id="rId33" Type="http://schemas.openxmlformats.org/officeDocument/2006/relationships/hyperlink" Target="http://en.wikipedia.org/wiki/World_War_II" TargetMode="External"/><Relationship Id="rId38" Type="http://schemas.openxmlformats.org/officeDocument/2006/relationships/hyperlink" Target="http://en.wikipedia.org/wiki/Subsoil" TargetMode="External"/><Relationship Id="rId59" Type="http://schemas.openxmlformats.org/officeDocument/2006/relationships/hyperlink" Target="http://en.wikipedia.org/wiki/Hoax" TargetMode="External"/><Relationship Id="rId103" Type="http://schemas.openxmlformats.org/officeDocument/2006/relationships/hyperlink" Target="http://en.wikipedia.org/wiki/Eisenberg_an_der_Raab" TargetMode="External"/><Relationship Id="rId108" Type="http://schemas.openxmlformats.org/officeDocument/2006/relationships/hyperlink" Target="http://en.wikipedia.org/wiki/Puffball" TargetMode="External"/><Relationship Id="rId124" Type="http://schemas.openxmlformats.org/officeDocument/2006/relationships/hyperlink" Target="http://en.wikipedia.org/wiki/J._K._Rowling" TargetMode="External"/><Relationship Id="rId129" Type="http://schemas.openxmlformats.org/officeDocument/2006/relationships/hyperlink" Target="http://en.wikipedia.org/wiki/Huntress_(comics)" TargetMode="External"/><Relationship Id="rId54" Type="http://schemas.openxmlformats.org/officeDocument/2006/relationships/hyperlink" Target="http://en.wikipedia.org/wiki/Amphitheatre" TargetMode="External"/><Relationship Id="rId70" Type="http://schemas.openxmlformats.org/officeDocument/2006/relationships/hyperlink" Target="http://en.wikipedia.org/wiki/Sz%C3%A9kesfeh%C3%A9rv%C3%A1r" TargetMode="External"/><Relationship Id="rId75" Type="http://schemas.openxmlformats.org/officeDocument/2006/relationships/hyperlink" Target="http://en.wikipedia.org/wiki/Humans" TargetMode="External"/><Relationship Id="rId91" Type="http://schemas.openxmlformats.org/officeDocument/2006/relationships/hyperlink" Target="http://en.wikipedia.org/w/index.php?title=Crop_circle&amp;action=edit" TargetMode="External"/><Relationship Id="rId96" Type="http://schemas.openxmlformats.org/officeDocument/2006/relationships/hyperlink" Target="http://en.wikipedia.org/wiki/Avebury,_Wiltshire" TargetMode="External"/><Relationship Id="rId140" Type="http://schemas.openxmlformats.org/officeDocument/2006/relationships/hyperlink" Target="http://en.wikipedia.org/wiki/Shredded_Wheat" TargetMode="External"/><Relationship Id="rId145" Type="http://schemas.openxmlformats.org/officeDocument/2006/relationships/hyperlink" Target="http://en.wikipedia.org/wiki/BBC" TargetMode="External"/><Relationship Id="rId161" Type="http://schemas.openxmlformats.org/officeDocument/2006/relationships/hyperlink" Target="http://en.wikipedia.org/w/index.php?title=Special:Booksources&amp;isbn=0971586306" TargetMode="External"/><Relationship Id="rId166" Type="http://schemas.openxmlformats.org/officeDocument/2006/relationships/hyperlink" Target="http://www.csicop.org/si/2002-09/crop-circles.html" TargetMode="External"/><Relationship Id="rId182" Type="http://schemas.openxmlformats.org/officeDocument/2006/relationships/hyperlink" Target="http://www.sciam.com/article.cfm?colID=5&amp;articleID=00038B16-ED5F-1D29-97CA809EC588EEDF" TargetMode="External"/><Relationship Id="rId187" Type="http://schemas.openxmlformats.org/officeDocument/2006/relationships/hyperlink" Target="http://plantclinic.cornell.edu/FactSheets/fairyring/fairyring.htm" TargetMode="External"/><Relationship Id="rId1" Type="http://schemas.openxmlformats.org/officeDocument/2006/relationships/notesMaster" Target="../notesMasters/notesMaster1.xml"/><Relationship Id="rId6" Type="http://schemas.openxmlformats.org/officeDocument/2006/relationships/hyperlink" Target="http://en.wikipedia.org/wiki/Crop_(agriculture)" TargetMode="External"/><Relationship Id="rId23" Type="http://schemas.openxmlformats.org/officeDocument/2006/relationships/hyperlink" Target="http://en.wikipedia.org/wiki/Woodcut" TargetMode="External"/><Relationship Id="rId28" Type="http://schemas.openxmlformats.org/officeDocument/2006/relationships/hyperlink" Target="http://en.wikipedia.org/wiki/Pixie_circle" TargetMode="External"/><Relationship Id="rId49" Type="http://schemas.openxmlformats.org/officeDocument/2006/relationships/hyperlink" Target="http://en.wikipedia.org/wiki/Southampton" TargetMode="External"/><Relationship Id="rId114" Type="http://schemas.openxmlformats.org/officeDocument/2006/relationships/hyperlink" Target="http://en.wikipedia.org/wiki/2005" TargetMode="External"/><Relationship Id="rId119" Type="http://schemas.openxmlformats.org/officeDocument/2006/relationships/hyperlink" Target="http://en.wikipedia.org/w/index.php?title=A_Place_To_Stay&amp;action=edit" TargetMode="External"/><Relationship Id="rId44" Type="http://schemas.openxmlformats.org/officeDocument/2006/relationships/hyperlink" Target="http://en.wikipedia.org/wiki/Japan" TargetMode="External"/><Relationship Id="rId60" Type="http://schemas.openxmlformats.org/officeDocument/2006/relationships/hyperlink" Target="http://en.wikipedia.org/w/index.php?title=Terence_Meaden&amp;action=edit" TargetMode="External"/><Relationship Id="rId65" Type="http://schemas.openxmlformats.org/officeDocument/2006/relationships/hyperlink" Target="http://en.wikipedia.org/wiki/Supernatural" TargetMode="External"/><Relationship Id="rId81" Type="http://schemas.openxmlformats.org/officeDocument/2006/relationships/hyperlink" Target="http://en.wikipedia.org/wiki/CSICOP" TargetMode="External"/><Relationship Id="rId86" Type="http://schemas.openxmlformats.org/officeDocument/2006/relationships/hyperlink" Target="http://en.wikipedia.org/wiki/Yatesbury" TargetMode="External"/><Relationship Id="rId130" Type="http://schemas.openxmlformats.org/officeDocument/2006/relationships/hyperlink" Target="http://en.wikipedia.org/wiki/Question_(comics)" TargetMode="External"/><Relationship Id="rId135" Type="http://schemas.openxmlformats.org/officeDocument/2006/relationships/hyperlink" Target="http://en.wikipedia.org/wiki/Yu-Gi-Oh!" TargetMode="External"/><Relationship Id="rId151" Type="http://schemas.openxmlformats.org/officeDocument/2006/relationships/hyperlink" Target="http://en.wikipedia.org/wiki/NBC-TV" TargetMode="External"/><Relationship Id="rId156" Type="http://schemas.openxmlformats.org/officeDocument/2006/relationships/hyperlink" Target="http://en.wikipedia.org/w/index.php?title=Special:Booksources&amp;isbn=0954805429" TargetMode="External"/><Relationship Id="rId177" Type="http://schemas.openxmlformats.org/officeDocument/2006/relationships/hyperlink" Target="http://www.cropcircles.org/" TargetMode="External"/><Relationship Id="rId172" Type="http://schemas.openxmlformats.org/officeDocument/2006/relationships/hyperlink" Target="http://www.alienhub.com/website/forum8/21.html" TargetMode="External"/><Relationship Id="rId13" Type="http://schemas.openxmlformats.org/officeDocument/2006/relationships/hyperlink" Target="http://en.wikipedia.org/wiki/Linseed" TargetMode="External"/><Relationship Id="rId18" Type="http://schemas.openxmlformats.org/officeDocument/2006/relationships/hyperlink" Target="http://en.wikipedia.org/wiki/Paranormal" TargetMode="External"/><Relationship Id="rId39" Type="http://schemas.openxmlformats.org/officeDocument/2006/relationships/hyperlink" Target="http://en.wikipedia.org/wiki/Archaeology" TargetMode="External"/><Relationship Id="rId109" Type="http://schemas.openxmlformats.org/officeDocument/2006/relationships/hyperlink" Target="http://en.wikipedia.org/w/index.php?title=Crop_circle&amp;action=edit&amp;section=9" TargetMode="External"/><Relationship Id="rId34" Type="http://schemas.openxmlformats.org/officeDocument/2006/relationships/hyperlink" Target="http://en.wikipedia.org/wiki/Aerial_survey" TargetMode="External"/><Relationship Id="rId50" Type="http://schemas.openxmlformats.org/officeDocument/2006/relationships/hyperlink" Target="http://en.wikipedia.org/wiki/Public_house" TargetMode="External"/><Relationship Id="rId55" Type="http://schemas.openxmlformats.org/officeDocument/2006/relationships/hyperlink" Target="http://en.wikipedia.org/wiki/Adultery" TargetMode="External"/><Relationship Id="rId76" Type="http://schemas.openxmlformats.org/officeDocument/2006/relationships/hyperlink" Target="http://en.wikipedia.org/wiki/Accuracy_and_precision" TargetMode="External"/><Relationship Id="rId97" Type="http://schemas.openxmlformats.org/officeDocument/2006/relationships/hyperlink" Target="http://en.wikipedia.org/wiki/Tumulus" TargetMode="External"/><Relationship Id="rId104" Type="http://schemas.openxmlformats.org/officeDocument/2006/relationships/hyperlink" Target="http://en.wikipedia.org/wiki/Unusual_Ground_Marking" TargetMode="External"/><Relationship Id="rId120" Type="http://schemas.openxmlformats.org/officeDocument/2006/relationships/hyperlink" Target="http://en.wikipedia.org/wiki/2002" TargetMode="External"/><Relationship Id="rId125" Type="http://schemas.openxmlformats.org/officeDocument/2006/relationships/hyperlink" Target="http://en.wikipedia.org/wiki/Comic_Relief" TargetMode="External"/><Relationship Id="rId141" Type="http://schemas.openxmlformats.org/officeDocument/2006/relationships/hyperlink" Target="http://en.wikipedia.org/wiki/AMD" TargetMode="External"/><Relationship Id="rId146" Type="http://schemas.openxmlformats.org/officeDocument/2006/relationships/hyperlink" Target="http://en.wikipedia.org/wiki/The_Sun" TargetMode="External"/><Relationship Id="rId167" Type="http://schemas.openxmlformats.org/officeDocument/2006/relationships/hyperlink" Target="http://skepdic.com/cropcirc.html" TargetMode="External"/><Relationship Id="rId188" Type="http://schemas.openxmlformats.org/officeDocument/2006/relationships/hyperlink" Target="http://en.wikipedia.org/wiki/Crop_circle" TargetMode="External"/><Relationship Id="rId7" Type="http://schemas.openxmlformats.org/officeDocument/2006/relationships/hyperlink" Target="http://en.wikipedia.org/wiki/England" TargetMode="External"/><Relationship Id="rId71" Type="http://schemas.openxmlformats.org/officeDocument/2006/relationships/hyperlink" Target="http://en.wikipedia.org/wiki/Budapest" TargetMode="External"/><Relationship Id="rId92" Type="http://schemas.openxmlformats.org/officeDocument/2006/relationships/hyperlink" Target="http://en.wikipedia.org/wiki/WP:TC#Specific_issues" TargetMode="External"/><Relationship Id="rId162" Type="http://schemas.openxmlformats.org/officeDocument/2006/relationships/hyperlink" Target="http://en.wikipedia.org/w/index.php?title=Special:Booksources&amp;isbn=9171947264" TargetMode="External"/><Relationship Id="rId183" Type="http://schemas.openxmlformats.org/officeDocument/2006/relationships/hyperlink" Target="http://en.wikipedia.org/wiki/Scientific_American" TargetMode="External"/><Relationship Id="rId2" Type="http://schemas.openxmlformats.org/officeDocument/2006/relationships/slide" Target="../slides/slide2.xml"/><Relationship Id="rId29" Type="http://schemas.openxmlformats.org/officeDocument/2006/relationships/hyperlink" Target="http://en.wikipedia.org/wiki/Elves" TargetMode="External"/><Relationship Id="rId24" Type="http://schemas.openxmlformats.org/officeDocument/2006/relationships/hyperlink" Target="http://en.wikipedia.org/wiki/Mowing-Devil" TargetMode="External"/><Relationship Id="rId40" Type="http://schemas.openxmlformats.org/officeDocument/2006/relationships/hyperlink" Target="http://en.wikipedia.org/wiki/Scientific_skepticism" TargetMode="External"/><Relationship Id="rId45" Type="http://schemas.openxmlformats.org/officeDocument/2006/relationships/hyperlink" Target="http://en.wikipedia.org/wiki/United_States" TargetMode="External"/><Relationship Id="rId66" Type="http://schemas.openxmlformats.org/officeDocument/2006/relationships/hyperlink" Target="http://en.wikipedia.org/wiki/Internet" TargetMode="External"/><Relationship Id="rId87" Type="http://schemas.openxmlformats.org/officeDocument/2006/relationships/hyperlink" Target="http://en.wikipedia.org/w/index.php?title=Crop_circle&amp;action=edit&amp;section=5" TargetMode="External"/><Relationship Id="rId110" Type="http://schemas.openxmlformats.org/officeDocument/2006/relationships/hyperlink" Target="http://en.wikipedia.org/wiki/Monster_Garage" TargetMode="External"/><Relationship Id="rId115" Type="http://schemas.openxmlformats.org/officeDocument/2006/relationships/hyperlink" Target="http://en.wikipedia.org/wiki/Harold_&amp;_Kumar_Go_to_White_Castle" TargetMode="External"/><Relationship Id="rId131" Type="http://schemas.openxmlformats.org/officeDocument/2006/relationships/hyperlink" Target="http://en.wikipedia.org/wiki/Girl_Scout" TargetMode="External"/><Relationship Id="rId136" Type="http://schemas.openxmlformats.org/officeDocument/2006/relationships/hyperlink" Target="http://en.wikipedia.org/w/index.php?title=Crop_circle&amp;action=edit&amp;section=10" TargetMode="External"/><Relationship Id="rId157" Type="http://schemas.openxmlformats.org/officeDocument/2006/relationships/hyperlink" Target="http://en.wikipedia.org/w/index.php?title=Special:Booksources&amp;isbn=0140179526" TargetMode="External"/><Relationship Id="rId178" Type="http://schemas.openxmlformats.org/officeDocument/2006/relationships/hyperlink" Target="http://www.cropcircleresearch.com/" TargetMode="External"/><Relationship Id="rId61" Type="http://schemas.openxmlformats.org/officeDocument/2006/relationships/hyperlink" Target="http://en.wikipedia.org/wiki/Arthur_Koestler" TargetMode="External"/><Relationship Id="rId82" Type="http://schemas.openxmlformats.org/officeDocument/2006/relationships/hyperlink" Target="http://www.csicop.org/sb/9606/crop_circle.html" TargetMode="External"/><Relationship Id="rId152" Type="http://schemas.openxmlformats.org/officeDocument/2006/relationships/hyperlink" Target="http://en.wikipedia.org/wiki/Orange_Mobile" TargetMode="External"/><Relationship Id="rId173" Type="http://schemas.openxmlformats.org/officeDocument/2006/relationships/hyperlink" Target="http://www.alienhub.com/media/gallery.asp?categoryid=8" TargetMode="External"/><Relationship Id="rId19" Type="http://schemas.openxmlformats.org/officeDocument/2006/relationships/hyperlink" Target="http://en.wikipedia.org/wiki/Occam's_Razor" TargetMode="External"/><Relationship Id="rId14" Type="http://schemas.openxmlformats.org/officeDocument/2006/relationships/hyperlink" Target="http://en.wikipedia.org/wiki/Soy" TargetMode="External"/><Relationship Id="rId30" Type="http://schemas.openxmlformats.org/officeDocument/2006/relationships/hyperlink" Target="http://en.wikipedia.org/wiki/Scandinavian_folklore" TargetMode="External"/><Relationship Id="rId35" Type="http://schemas.openxmlformats.org/officeDocument/2006/relationships/hyperlink" Target="http://en.wikipedia.org/wiki/United_Kingdom" TargetMode="External"/><Relationship Id="rId56" Type="http://schemas.openxmlformats.org/officeDocument/2006/relationships/hyperlink" Target="http://en.wikipedia.org/wiki/United_Kingdom_of_Great_Britain_and_Northern_Ireland" TargetMode="External"/><Relationship Id="rId77" Type="http://schemas.openxmlformats.org/officeDocument/2006/relationships/hyperlink" Target="http://en.wikipedia.org/wiki/Symmetry" TargetMode="External"/><Relationship Id="rId100" Type="http://schemas.openxmlformats.org/officeDocument/2006/relationships/hyperlink" Target="http://en.wikipedia.org/wiki/Tornado" TargetMode="External"/><Relationship Id="rId105" Type="http://schemas.openxmlformats.org/officeDocument/2006/relationships/hyperlink" Target="http://en.wikipedia.org/wiki/Mycelium" TargetMode="External"/><Relationship Id="rId126" Type="http://schemas.openxmlformats.org/officeDocument/2006/relationships/hyperlink" Target="http://en.wikipedia.org/wiki/Muggle" TargetMode="External"/><Relationship Id="rId147" Type="http://schemas.openxmlformats.org/officeDocument/2006/relationships/hyperlink" Target="http://en.wikipedia.org/wiki/Mitsubishi" TargetMode="External"/><Relationship Id="rId168" Type="http://schemas.openxmlformats.org/officeDocument/2006/relationships/hyperlink" Target="http://www.stonehenge-avebury.net/scienceofcropcircles.htm" TargetMode="External"/><Relationship Id="rId8" Type="http://schemas.openxmlformats.org/officeDocument/2006/relationships/hyperlink" Target="http://en.wikipedia.org/wiki/Wheat" TargetMode="External"/><Relationship Id="rId51" Type="http://schemas.openxmlformats.org/officeDocument/2006/relationships/hyperlink" Target="http://en.wikipedia.org/wiki/Winchester" TargetMode="External"/><Relationship Id="rId72" Type="http://schemas.openxmlformats.org/officeDocument/2006/relationships/hyperlink" Target="http://en.wikipedia.org/wiki/Pound_sterling" TargetMode="External"/><Relationship Id="rId93" Type="http://schemas.openxmlformats.org/officeDocument/2006/relationships/hyperlink" Target="http://en.wikipedia.org/w/index.php?title=Crop_circle&amp;action=edit&amp;section=6" TargetMode="External"/><Relationship Id="rId98" Type="http://schemas.openxmlformats.org/officeDocument/2006/relationships/hyperlink" Target="http://en.wikipedia.org/wiki/Chalk_figures_in_the_United_Kingdom" TargetMode="External"/><Relationship Id="rId121" Type="http://schemas.openxmlformats.org/officeDocument/2006/relationships/hyperlink" Target="http://en.wikipedia.org/wiki/Signs_(film)" TargetMode="External"/><Relationship Id="rId142" Type="http://schemas.openxmlformats.org/officeDocument/2006/relationships/hyperlink" Target="http://en.wikipedia.org/wiki/Hello_Kitty" TargetMode="External"/><Relationship Id="rId163" Type="http://schemas.openxmlformats.org/officeDocument/2006/relationships/hyperlink" Target="http://en.wikipedia.org/w/index.php?title=Special:Booksources&amp;isbn=1841651389" TargetMode="External"/><Relationship Id="rId184" Type="http://schemas.openxmlformats.org/officeDocument/2006/relationships/hyperlink" Target="http://www.cccrn.ca/" TargetMode="External"/><Relationship Id="rId3" Type="http://schemas.openxmlformats.org/officeDocument/2006/relationships/hyperlink" Target="http://en.wikipedia.org/w/index.php?title=Crop_circles&amp;redirect=no" TargetMode="External"/><Relationship Id="rId25" Type="http://schemas.openxmlformats.org/officeDocument/2006/relationships/hyperlink" Target="http://en.wikipedia.org/wiki/Pamphlet" TargetMode="External"/><Relationship Id="rId46" Type="http://schemas.openxmlformats.org/officeDocument/2006/relationships/hyperlink" Target="http://en.wikipedia.org/wiki/Canada" TargetMode="External"/><Relationship Id="rId67" Type="http://schemas.openxmlformats.org/officeDocument/2006/relationships/hyperlink" Target="http://en.wikipedia.org/wiki/Hungary" TargetMode="External"/><Relationship Id="rId116" Type="http://schemas.openxmlformats.org/officeDocument/2006/relationships/hyperlink" Target="http://en.wikipedia.org/wiki/2004" TargetMode="External"/><Relationship Id="rId137" Type="http://schemas.openxmlformats.org/officeDocument/2006/relationships/hyperlink" Target="http://en.wikipedia.org/wiki/Greenpeace" TargetMode="External"/><Relationship Id="rId158" Type="http://schemas.openxmlformats.org/officeDocument/2006/relationships/hyperlink" Target="http://en.wikipedia.org/w/index.php?title=Special:Booksources&amp;isbn=0747506353" TargetMode="External"/><Relationship Id="rId20" Type="http://schemas.openxmlformats.org/officeDocument/2006/relationships/hyperlink" Target="http://en.wikipedia.org/wiki/Hampshire" TargetMode="External"/><Relationship Id="rId41" Type="http://schemas.openxmlformats.org/officeDocument/2006/relationships/hyperlink" Target="http://en.wikipedia.org/wiki/Practical_joke" TargetMode="External"/><Relationship Id="rId62" Type="http://schemas.openxmlformats.org/officeDocument/2006/relationships/hyperlink" Target="http://en.wikipedia.org/wiki/Berkshire" TargetMode="External"/><Relationship Id="rId83" Type="http://schemas.openxmlformats.org/officeDocument/2006/relationships/hyperlink" Target="http://en.wikipedia.org/w/index.php?title=Crop_circle&amp;action=edit&amp;section=4" TargetMode="External"/><Relationship Id="rId88" Type="http://schemas.openxmlformats.org/officeDocument/2006/relationships/hyperlink" Target="http://en.wikipedia.org/wiki/WP:CU" TargetMode="External"/><Relationship Id="rId111" Type="http://schemas.openxmlformats.org/officeDocument/2006/relationships/hyperlink" Target="http://en.wikipedia.org/wiki/Travis_Walton" TargetMode="External"/><Relationship Id="rId132" Type="http://schemas.openxmlformats.org/officeDocument/2006/relationships/hyperlink" Target="http://en.wikipedia.org/wiki/Led_Zeppelin_Remasters" TargetMode="External"/><Relationship Id="rId153" Type="http://schemas.openxmlformats.org/officeDocument/2006/relationships/hyperlink" Target="http://en.wikipedia.org/wiki/History_Channel" TargetMode="External"/><Relationship Id="rId174" Type="http://schemas.openxmlformats.org/officeDocument/2006/relationships/hyperlink" Target="http://www.cropcircle-archive.com/" TargetMode="External"/><Relationship Id="rId179" Type="http://schemas.openxmlformats.org/officeDocument/2006/relationships/hyperlink" Target="http://www.lucypringle.co.uk/" TargetMode="External"/><Relationship Id="rId15" Type="http://schemas.openxmlformats.org/officeDocument/2006/relationships/hyperlink" Target="http://en.wikipedia.org/wiki/1970s" TargetMode="External"/><Relationship Id="rId36" Type="http://schemas.openxmlformats.org/officeDocument/2006/relationships/hyperlink" Target="http://en.wikipedia.org/wiki/Drought" TargetMode="External"/><Relationship Id="rId57" Type="http://schemas.openxmlformats.org/officeDocument/2006/relationships/hyperlink" Target="http://en.wikipedia.org/wiki/Television" TargetMode="External"/><Relationship Id="rId106" Type="http://schemas.openxmlformats.org/officeDocument/2006/relationships/hyperlink" Target="http://en.wikipedia.org/wiki/Scandinavia" TargetMode="External"/><Relationship Id="rId127" Type="http://schemas.openxmlformats.org/officeDocument/2006/relationships/hyperlink" Target="http://en.wikipedia.org/wiki/Mifune" TargetMode="External"/><Relationship Id="rId10" Type="http://schemas.openxmlformats.org/officeDocument/2006/relationships/hyperlink" Target="http://en.wikipedia.org/wiki/Canola" TargetMode="External"/><Relationship Id="rId31" Type="http://schemas.openxmlformats.org/officeDocument/2006/relationships/hyperlink" Target="http://en.wikipedia.org/wiki/Fungus" TargetMode="External"/><Relationship Id="rId52" Type="http://schemas.openxmlformats.org/officeDocument/2006/relationships/hyperlink" Target="http://en.wikipedia.org/wiki/Veteran" TargetMode="External"/><Relationship Id="rId73" Type="http://schemas.openxmlformats.org/officeDocument/2006/relationships/hyperlink" Target="http://en.wikipedia.org/wiki/Damages" TargetMode="External"/><Relationship Id="rId78" Type="http://schemas.openxmlformats.org/officeDocument/2006/relationships/hyperlink" Target="http://en.wikipedia.org/wiki/Rope" TargetMode="External"/><Relationship Id="rId94" Type="http://schemas.openxmlformats.org/officeDocument/2006/relationships/hyperlink" Target="http://en.wikipedia.org/wiki/Unidentified_flying_object" TargetMode="External"/><Relationship Id="rId99" Type="http://schemas.openxmlformats.org/officeDocument/2006/relationships/hyperlink" Target="http://en.wikipedia.org/wiki/Henge" TargetMode="External"/><Relationship Id="rId101" Type="http://schemas.openxmlformats.org/officeDocument/2006/relationships/hyperlink" Target="http://en.wikipedia.org/wiki/Ball_lightning" TargetMode="External"/><Relationship Id="rId122" Type="http://schemas.openxmlformats.org/officeDocument/2006/relationships/hyperlink" Target="http://en.wikipedia.org/wiki/Extraterrestrials" TargetMode="External"/><Relationship Id="rId143" Type="http://schemas.openxmlformats.org/officeDocument/2006/relationships/hyperlink" Target="http://en.wikipedia.org/wiki/Pepsi" TargetMode="External"/><Relationship Id="rId148" Type="http://schemas.openxmlformats.org/officeDocument/2006/relationships/hyperlink" Target="http://en.wikipedia.org/wiki/O2" TargetMode="External"/><Relationship Id="rId164" Type="http://schemas.openxmlformats.org/officeDocument/2006/relationships/hyperlink" Target="http://en.wikipedia.org/w/index.php?title=Crop_circle&amp;action=edit&amp;section=12" TargetMode="External"/><Relationship Id="rId169" Type="http://schemas.openxmlformats.org/officeDocument/2006/relationships/hyperlink" Target="http://www.circlemakers.org/" TargetMode="External"/><Relationship Id="rId185" Type="http://schemas.openxmlformats.org/officeDocument/2006/relationships/hyperlink" Target="http://en.wikipedia.org/w/index.php?title=Special:Booksources&amp;isbn=1571743227" TargetMode="External"/><Relationship Id="rId4" Type="http://schemas.openxmlformats.org/officeDocument/2006/relationships/hyperlink" Target="http://en.wikipedia.org/wiki/Image:CropCircleSwirl.jpeg" TargetMode="External"/><Relationship Id="rId9" Type="http://schemas.openxmlformats.org/officeDocument/2006/relationships/hyperlink" Target="http://en.wikipedia.org/wiki/Barley" TargetMode="External"/><Relationship Id="rId180" Type="http://schemas.openxmlformats.org/officeDocument/2006/relationships/hyperlink" Target="http://en.wikipedia.org/w/index.php?title=Crop_circle&amp;action=edit&amp;section=13"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318849A-6769-437F-9E88-7DF9214BC53E}" type="slidenum">
              <a:rPr lang="en-US" smtClean="0"/>
              <a:pPr/>
              <a:t>2</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lnSpc>
                <a:spcPct val="80000"/>
              </a:lnSpc>
            </a:pPr>
            <a:r>
              <a:rPr lang="en-US" sz="800" b="1" smtClean="0"/>
              <a:t>Crop circle</a:t>
            </a:r>
          </a:p>
          <a:p>
            <a:pPr eaLnBrk="1" hangingPunct="1">
              <a:lnSpc>
                <a:spcPct val="80000"/>
              </a:lnSpc>
            </a:pPr>
            <a:r>
              <a:rPr lang="en-US" sz="800" b="1" smtClean="0"/>
              <a:t>From Wikipedia, the free encyclopedia</a:t>
            </a:r>
          </a:p>
          <a:p>
            <a:pPr eaLnBrk="1" hangingPunct="1">
              <a:lnSpc>
                <a:spcPct val="80000"/>
              </a:lnSpc>
            </a:pPr>
            <a:r>
              <a:rPr lang="en-US" sz="800" smtClean="0"/>
              <a:t>(Redirected from </a:t>
            </a:r>
            <a:r>
              <a:rPr lang="en-US" sz="800" smtClean="0">
                <a:hlinkClick r:id="rId3" tooltip="Crop circles"/>
              </a:rPr>
              <a:t>Crop circles</a:t>
            </a:r>
            <a:r>
              <a:rPr lang="en-US" sz="800" smtClean="0"/>
              <a:t>)</a:t>
            </a:r>
          </a:p>
          <a:p>
            <a:pPr eaLnBrk="1" hangingPunct="1">
              <a:lnSpc>
                <a:spcPct val="80000"/>
              </a:lnSpc>
            </a:pPr>
            <a:r>
              <a:rPr lang="en-US" sz="800" smtClean="0"/>
              <a:t>Jump to: </a:t>
            </a:r>
            <a:r>
              <a:rPr lang="en-US" sz="800" smtClean="0">
                <a:hlinkClick r:id="" action="ppaction://noaction"/>
              </a:rPr>
              <a:t>navigation</a:t>
            </a:r>
            <a:r>
              <a:rPr lang="en-US" sz="800" smtClean="0"/>
              <a:t>, </a:t>
            </a:r>
            <a:r>
              <a:rPr lang="en-US" sz="800" smtClean="0">
                <a:hlinkClick r:id="" action="ppaction://noaction"/>
              </a:rPr>
              <a:t>search</a:t>
            </a:r>
            <a:endParaRPr lang="en-US" sz="800" smtClean="0">
              <a:hlinkClick r:id="rId4" tooltip="A crop circle pattern. See also: A crop circle on Google maps."/>
            </a:endParaRPr>
          </a:p>
          <a:p>
            <a:pPr eaLnBrk="1" hangingPunct="1">
              <a:lnSpc>
                <a:spcPct val="80000"/>
              </a:lnSpc>
            </a:pPr>
            <a:r>
              <a:rPr lang="en-US" sz="800" smtClean="0">
                <a:hlinkClick r:id="rId4" tooltip="A crop circle pattern. See also: A crop circle on Google maps."/>
              </a:rPr>
              <a:t> </a:t>
            </a:r>
            <a:r>
              <a:rPr lang="en-US" sz="800" smtClean="0"/>
              <a:t> </a:t>
            </a:r>
          </a:p>
          <a:p>
            <a:pPr eaLnBrk="1" hangingPunct="1">
              <a:lnSpc>
                <a:spcPct val="80000"/>
              </a:lnSpc>
            </a:pPr>
            <a:r>
              <a:rPr lang="en-US" sz="800" smtClean="0">
                <a:hlinkClick r:id="rId4" tooltip="Enlarge"/>
              </a:rPr>
              <a:t> </a:t>
            </a:r>
            <a:endParaRPr lang="en-US" sz="800" smtClean="0"/>
          </a:p>
          <a:p>
            <a:pPr eaLnBrk="1" hangingPunct="1">
              <a:lnSpc>
                <a:spcPct val="80000"/>
              </a:lnSpc>
            </a:pPr>
            <a:r>
              <a:rPr lang="en-US" sz="800" smtClean="0"/>
              <a:t>A crop circle pattern. See also: </a:t>
            </a:r>
            <a:r>
              <a:rPr lang="en-US" sz="800" smtClean="0">
                <a:hlinkClick r:id="rId5" tooltip="http://maps.google.co.uk/maps?f=q&amp;hl=en&amp;t=k&amp;ll=53.531741,-1.356506&amp;spn=0.001476,0.00309&amp;t=k"/>
              </a:rPr>
              <a:t>A crop circle on Google maps</a:t>
            </a:r>
            <a:r>
              <a:rPr lang="en-US" sz="800" smtClean="0"/>
              <a:t>.</a:t>
            </a:r>
          </a:p>
          <a:p>
            <a:pPr eaLnBrk="1" hangingPunct="1">
              <a:lnSpc>
                <a:spcPct val="80000"/>
              </a:lnSpc>
            </a:pPr>
            <a:r>
              <a:rPr lang="en-US" sz="800" b="1" smtClean="0"/>
              <a:t>Crop circles</a:t>
            </a:r>
            <a:r>
              <a:rPr lang="en-US" sz="800" smtClean="0"/>
              <a:t> are geometrical formations of flattened </a:t>
            </a:r>
            <a:r>
              <a:rPr lang="en-US" sz="800" smtClean="0">
                <a:hlinkClick r:id="rId6" tooltip="Crop (agriculture)"/>
              </a:rPr>
              <a:t>crops</a:t>
            </a:r>
            <a:r>
              <a:rPr lang="en-US" sz="800" smtClean="0"/>
              <a:t> found in </a:t>
            </a:r>
            <a:r>
              <a:rPr lang="en-US" sz="800" smtClean="0">
                <a:hlinkClick r:id="rId7" tooltip="England"/>
              </a:rPr>
              <a:t>England</a:t>
            </a:r>
            <a:r>
              <a:rPr lang="en-US" sz="800" smtClean="0"/>
              <a:t> and elsewhere. They have been found in </a:t>
            </a:r>
            <a:r>
              <a:rPr lang="en-US" sz="800" smtClean="0">
                <a:hlinkClick r:id="rId8" tooltip="Wheat"/>
              </a:rPr>
              <a:t>wheat</a:t>
            </a:r>
            <a:r>
              <a:rPr lang="en-US" sz="800" smtClean="0"/>
              <a:t>, </a:t>
            </a:r>
            <a:r>
              <a:rPr lang="en-US" sz="800" smtClean="0">
                <a:hlinkClick r:id="rId9" tooltip="Barley"/>
              </a:rPr>
              <a:t>barley</a:t>
            </a:r>
            <a:r>
              <a:rPr lang="en-US" sz="800" smtClean="0"/>
              <a:t>, </a:t>
            </a:r>
            <a:r>
              <a:rPr lang="en-US" sz="800" smtClean="0">
                <a:hlinkClick r:id="rId10" tooltip="Canola"/>
              </a:rPr>
              <a:t>canola</a:t>
            </a:r>
            <a:r>
              <a:rPr lang="en-US" sz="800" smtClean="0"/>
              <a:t>, </a:t>
            </a:r>
            <a:r>
              <a:rPr lang="en-US" sz="800" smtClean="0">
                <a:hlinkClick r:id="rId11" tooltip="Rye"/>
              </a:rPr>
              <a:t>rye</a:t>
            </a:r>
            <a:r>
              <a:rPr lang="en-US" sz="800" smtClean="0"/>
              <a:t>, </a:t>
            </a:r>
            <a:r>
              <a:rPr lang="en-US" sz="800" smtClean="0">
                <a:hlinkClick r:id="rId12" tooltip="Corn"/>
              </a:rPr>
              <a:t>corn</a:t>
            </a:r>
            <a:r>
              <a:rPr lang="en-US" sz="800" smtClean="0"/>
              <a:t>, </a:t>
            </a:r>
            <a:r>
              <a:rPr lang="en-US" sz="800" smtClean="0">
                <a:hlinkClick r:id="rId13" tooltip="Linseed"/>
              </a:rPr>
              <a:t>linseed</a:t>
            </a:r>
            <a:r>
              <a:rPr lang="en-US" sz="800" smtClean="0"/>
              <a:t> and </a:t>
            </a:r>
            <a:r>
              <a:rPr lang="en-US" sz="800" smtClean="0">
                <a:hlinkClick r:id="rId14" tooltip="Soy"/>
              </a:rPr>
              <a:t>soy</a:t>
            </a:r>
            <a:r>
              <a:rPr lang="en-US" sz="800" smtClean="0"/>
              <a:t>.</a:t>
            </a:r>
          </a:p>
          <a:p>
            <a:pPr eaLnBrk="1" hangingPunct="1">
              <a:lnSpc>
                <a:spcPct val="80000"/>
              </a:lnSpc>
            </a:pPr>
            <a:r>
              <a:rPr lang="en-US" sz="800" smtClean="0"/>
              <a:t>The phenomenon itself was noticed in its current form after notable appearances in England in the late </a:t>
            </a:r>
            <a:r>
              <a:rPr lang="en-US" sz="800" smtClean="0">
                <a:hlinkClick r:id="rId15" tooltip="1970s"/>
              </a:rPr>
              <a:t>1970s</a:t>
            </a:r>
            <a:r>
              <a:rPr lang="en-US" sz="800" smtClean="0"/>
              <a:t>. Various explanations were offered for the phenomenon, which soon spread around the world. In 1991, two men, Doug Bower and Dave Chorley, revealed that they had been making crop circles in England since 1978 using planks, rope, hats and wire as their only tools</a:t>
            </a:r>
            <a:r>
              <a:rPr lang="en-US" sz="800" smtClean="0">
                <a:hlinkClick r:id="" action="ppaction://noaction"/>
              </a:rPr>
              <a:t>[1][2]</a:t>
            </a:r>
            <a:r>
              <a:rPr lang="en-US" sz="800" smtClean="0"/>
              <a:t>. Circlemakers.org</a:t>
            </a:r>
            <a:r>
              <a:rPr lang="en-US" sz="800" smtClean="0">
                <a:hlinkClick r:id="" action="ppaction://noaction"/>
              </a:rPr>
              <a:t>[3]</a:t>
            </a:r>
            <a:r>
              <a:rPr lang="en-US" sz="800" smtClean="0"/>
              <a:t> a UK-based arts collective founded by </a:t>
            </a:r>
            <a:r>
              <a:rPr lang="en-US" sz="800" smtClean="0">
                <a:hlinkClick r:id="rId16" tooltip="John Lundberg"/>
              </a:rPr>
              <a:t>John Lundberg</a:t>
            </a:r>
            <a:r>
              <a:rPr lang="en-US" sz="800" smtClean="0"/>
              <a:t> have been creating complex crop circles since the early </a:t>
            </a:r>
            <a:r>
              <a:rPr lang="en-US" sz="800" smtClean="0">
                <a:hlinkClick r:id="rId17" tooltip="1990s"/>
              </a:rPr>
              <a:t>1990s</a:t>
            </a:r>
            <a:r>
              <a:rPr lang="en-US" sz="800" smtClean="0"/>
              <a:t>. </a:t>
            </a:r>
            <a:r>
              <a:rPr lang="en-US" sz="800" smtClean="0">
                <a:hlinkClick r:id="" action="ppaction://noaction"/>
              </a:rPr>
              <a:t>[4]</a:t>
            </a:r>
            <a:r>
              <a:rPr lang="en-US" sz="800" smtClean="0"/>
              <a:t>.</a:t>
            </a:r>
          </a:p>
          <a:p>
            <a:pPr eaLnBrk="1" hangingPunct="1">
              <a:lnSpc>
                <a:spcPct val="80000"/>
              </a:lnSpc>
            </a:pPr>
            <a:r>
              <a:rPr lang="en-US" sz="800" smtClean="0"/>
              <a:t>Despite the evidence that crop circles are of human origin various </a:t>
            </a:r>
            <a:r>
              <a:rPr lang="en-US" sz="800" smtClean="0">
                <a:hlinkClick r:id="rId18" tooltip="Paranormal"/>
              </a:rPr>
              <a:t>paranormal</a:t>
            </a:r>
            <a:r>
              <a:rPr lang="en-US" sz="800" smtClean="0"/>
              <a:t> theories continue to enjoy some currency, although these violate </a:t>
            </a:r>
            <a:r>
              <a:rPr lang="en-US" sz="800" smtClean="0">
                <a:hlinkClick r:id="rId19" tooltip="Occam's Razor"/>
              </a:rPr>
              <a:t>Occam's Razor</a:t>
            </a:r>
            <a:r>
              <a:rPr lang="en-US" sz="800" smtClean="0"/>
              <a:t>.</a:t>
            </a:r>
            <a:r>
              <a:rPr lang="en-US" sz="800" smtClean="0">
                <a:hlinkClick r:id="" action="ppaction://noaction"/>
              </a:rPr>
              <a:t>[5]</a:t>
            </a:r>
            <a:endParaRPr lang="en-US" sz="800" smtClean="0"/>
          </a:p>
          <a:p>
            <a:pPr eaLnBrk="1" hangingPunct="1">
              <a:lnSpc>
                <a:spcPct val="80000"/>
              </a:lnSpc>
            </a:pPr>
            <a:endParaRPr lang="en-US" sz="800" b="1" smtClean="0"/>
          </a:p>
          <a:p>
            <a:pPr eaLnBrk="1" hangingPunct="1">
              <a:lnSpc>
                <a:spcPct val="80000"/>
              </a:lnSpc>
            </a:pPr>
            <a:r>
              <a:rPr lang="en-US" sz="800" b="1" smtClean="0"/>
              <a:t>History of crop circles</a:t>
            </a:r>
          </a:p>
          <a:p>
            <a:pPr eaLnBrk="1" hangingPunct="1">
              <a:lnSpc>
                <a:spcPct val="80000"/>
              </a:lnSpc>
            </a:pPr>
            <a:r>
              <a:rPr lang="en-US" sz="800" smtClean="0"/>
              <a:t>The phenomenon of crop circles became widely known in the late 1980s, after the media started to report crop circles (later found to have been created by Doug Bower and Dave Chorley) in </a:t>
            </a:r>
            <a:r>
              <a:rPr lang="en-US" sz="800" smtClean="0">
                <a:hlinkClick r:id="rId20" tooltip="Hampshire"/>
              </a:rPr>
              <a:t>Hampshire</a:t>
            </a:r>
            <a:r>
              <a:rPr lang="en-US" sz="800" smtClean="0"/>
              <a:t> and </a:t>
            </a:r>
            <a:r>
              <a:rPr lang="en-US" sz="800" smtClean="0">
                <a:hlinkClick r:id="rId21" tooltip="Wiltshire"/>
              </a:rPr>
              <a:t>Wiltshire</a:t>
            </a:r>
            <a:r>
              <a:rPr lang="en-US" sz="800" smtClean="0"/>
              <a:t>. Subsequently crop circle enthusiasts have tried finding examples of the phenomenon before this. The earliest recorded crop circle is depicted in a </a:t>
            </a:r>
            <a:r>
              <a:rPr lang="en-US" sz="800" smtClean="0">
                <a:hlinkClick r:id="rId22" tooltip="17th century"/>
              </a:rPr>
              <a:t>17th century</a:t>
            </a:r>
            <a:r>
              <a:rPr lang="en-US" sz="800" smtClean="0"/>
              <a:t> </a:t>
            </a:r>
            <a:r>
              <a:rPr lang="en-US" sz="800" smtClean="0">
                <a:hlinkClick r:id="rId23" tooltip="Woodcut"/>
              </a:rPr>
              <a:t>woodcut</a:t>
            </a:r>
            <a:r>
              <a:rPr lang="en-US" sz="800" smtClean="0"/>
              <a:t> called the </a:t>
            </a:r>
            <a:r>
              <a:rPr lang="en-US" sz="800" i="1" smtClean="0">
                <a:hlinkClick r:id="rId24" tooltip="Mowing-Devil"/>
              </a:rPr>
              <a:t>Mowing-Devil</a:t>
            </a:r>
            <a:r>
              <a:rPr lang="en-US" sz="800" smtClean="0"/>
              <a:t>. The image depicts a strange creature creating a circular design in a field of corn. The </a:t>
            </a:r>
            <a:r>
              <a:rPr lang="en-US" sz="800" smtClean="0">
                <a:hlinkClick r:id="rId25" tooltip="Pamphlet"/>
              </a:rPr>
              <a:t>pamphlet</a:t>
            </a:r>
            <a:r>
              <a:rPr lang="en-US" sz="800" smtClean="0"/>
              <a:t> the image appeared in states that the farmer, disgusted at the wage his mower was demanding for his work, insisted that he would rather have "the devil himself" perform the task.</a:t>
            </a:r>
          </a:p>
          <a:p>
            <a:pPr eaLnBrk="1" hangingPunct="1">
              <a:lnSpc>
                <a:spcPct val="80000"/>
              </a:lnSpc>
            </a:pPr>
            <a:r>
              <a:rPr lang="en-US" sz="800" smtClean="0"/>
              <a:t>A more recent historical report of crop circles was published in the journal </a:t>
            </a:r>
            <a:r>
              <a:rPr lang="en-US" sz="800" smtClean="0">
                <a:hlinkClick r:id="rId26" tooltip="Nature (journal)"/>
              </a:rPr>
              <a:t>Nature</a:t>
            </a:r>
            <a:r>
              <a:rPr lang="en-US" sz="800" smtClean="0"/>
              <a:t> in 1880 (reproduced in 1991). An amateur scientist named Brandon Meland describes a field containing a number of crop circles, along with the suggestion that they might have been caused by "some cyclonic wind action".</a:t>
            </a:r>
            <a:r>
              <a:rPr lang="en-US" sz="800" smtClean="0">
                <a:hlinkClick r:id="rId27" tooltip="http://www.nature.com/nature/journal/v352/n6336/full/352554b0.html"/>
              </a:rPr>
              <a:t>[1]</a:t>
            </a:r>
            <a:endParaRPr lang="en-US" sz="800" smtClean="0"/>
          </a:p>
          <a:p>
            <a:pPr eaLnBrk="1" hangingPunct="1">
              <a:lnSpc>
                <a:spcPct val="80000"/>
              </a:lnSpc>
            </a:pPr>
            <a:r>
              <a:rPr lang="en-US" sz="800" smtClean="0"/>
              <a:t>Although the </a:t>
            </a:r>
            <a:r>
              <a:rPr lang="en-US" sz="800" smtClean="0">
                <a:hlinkClick r:id="rId28" tooltip="Pixie circle"/>
              </a:rPr>
              <a:t>pixie circles</a:t>
            </a:r>
            <a:r>
              <a:rPr lang="en-US" sz="800" smtClean="0"/>
              <a:t> created by </a:t>
            </a:r>
            <a:r>
              <a:rPr lang="en-US" sz="800" smtClean="0">
                <a:hlinkClick r:id="rId29" tooltip="Elves"/>
              </a:rPr>
              <a:t>Elves</a:t>
            </a:r>
            <a:r>
              <a:rPr lang="en-US" sz="800" smtClean="0"/>
              <a:t> in </a:t>
            </a:r>
            <a:r>
              <a:rPr lang="en-US" sz="800" smtClean="0">
                <a:hlinkClick r:id="rId30" tooltip="Scandinavian folklore"/>
              </a:rPr>
              <a:t>Scandinavian folklore</a:t>
            </a:r>
            <a:r>
              <a:rPr lang="en-US" sz="800" smtClean="0"/>
              <a:t> were most likely caused by </a:t>
            </a:r>
            <a:r>
              <a:rPr lang="en-US" sz="800" smtClean="0">
                <a:hlinkClick r:id="rId31" tooltip="Fungus"/>
              </a:rPr>
              <a:t>fungus</a:t>
            </a:r>
            <a:r>
              <a:rPr lang="en-US" sz="800" smtClean="0"/>
              <a:t> colonies, there was also a rarer kind, consisting of circular patches where the grass had been flattened:</a:t>
            </a:r>
          </a:p>
          <a:p>
            <a:pPr lvl="1" eaLnBrk="1" hangingPunct="1">
              <a:lnSpc>
                <a:spcPct val="80000"/>
              </a:lnSpc>
            </a:pPr>
            <a:r>
              <a:rPr lang="en-US" sz="800" i="1" smtClean="0"/>
              <a:t>On lake shores, where the forest met the lake, you could find elf circles. They were round places where the grass had been flattened like a floor. Elves had danced there. By </a:t>
            </a:r>
            <a:r>
              <a:rPr lang="en-US" sz="800" i="1" smtClean="0">
                <a:hlinkClick r:id="rId32" tooltip="http://maps.google.com/maps?ll=59.007568,15.129204&amp;spn=0.160795,0.233854&amp;t=k&amp;hl=en"/>
              </a:rPr>
              <a:t>Lake Tisaren</a:t>
            </a:r>
            <a:r>
              <a:rPr lang="en-US" sz="800" i="1" smtClean="0"/>
              <a:t>, I have seen one of those. It could be dangerous and one could become ill if one had trodden over such a place or if one destroyed anything there</a:t>
            </a:r>
            <a:r>
              <a:rPr lang="en-US" sz="800" smtClean="0"/>
              <a:t> (an account given in 1926, Hellström 1990:36). </a:t>
            </a:r>
          </a:p>
          <a:p>
            <a:pPr eaLnBrk="1" hangingPunct="1">
              <a:lnSpc>
                <a:spcPct val="80000"/>
              </a:lnSpc>
            </a:pPr>
            <a:r>
              <a:rPr lang="en-US" sz="800" smtClean="0"/>
              <a:t>Not long after </a:t>
            </a:r>
            <a:r>
              <a:rPr lang="en-US" sz="800" smtClean="0">
                <a:hlinkClick r:id="rId33" tooltip="World War II"/>
              </a:rPr>
              <a:t>WWII</a:t>
            </a:r>
            <a:r>
              <a:rPr lang="en-US" sz="800" smtClean="0"/>
              <a:t>, the </a:t>
            </a:r>
            <a:r>
              <a:rPr lang="en-US" sz="800" smtClean="0">
                <a:hlinkClick r:id="rId34" tooltip="Aerial survey"/>
              </a:rPr>
              <a:t>aerial surveys</a:t>
            </a:r>
            <a:r>
              <a:rPr lang="en-US" sz="800" smtClean="0"/>
              <a:t> that were being made over large areas of </a:t>
            </a:r>
            <a:r>
              <a:rPr lang="en-US" sz="800" smtClean="0">
                <a:hlinkClick r:id="rId35" tooltip="United Kingdom"/>
              </a:rPr>
              <a:t>Britain</a:t>
            </a:r>
            <a:r>
              <a:rPr lang="en-US" sz="800" smtClean="0"/>
              <a:t> revealed some unexpected phenomena, undetectable from the ground. When the surveys photographed ripening crops or </a:t>
            </a:r>
            <a:r>
              <a:rPr lang="en-US" sz="800" smtClean="0">
                <a:hlinkClick r:id="rId36" tooltip="Drought"/>
              </a:rPr>
              <a:t>drought</a:t>
            </a:r>
            <a:r>
              <a:rPr lang="en-US" sz="800" smtClean="0"/>
              <a:t>-stressed terrain they revealed what were soon termed "</a:t>
            </a:r>
            <a:r>
              <a:rPr lang="en-US" sz="800" smtClean="0">
                <a:hlinkClick r:id="rId37" tooltip="Crop marks"/>
              </a:rPr>
              <a:t>crop marks</a:t>
            </a:r>
            <a:r>
              <a:rPr lang="en-US" sz="800" smtClean="0"/>
              <a:t>", the differential ripening of the crop that revealed differences in the </a:t>
            </a:r>
            <a:r>
              <a:rPr lang="en-US" sz="800" smtClean="0">
                <a:hlinkClick r:id="rId38" tooltip="Subsoil"/>
              </a:rPr>
              <a:t>subsoil</a:t>
            </a:r>
            <a:r>
              <a:rPr lang="en-US" sz="800" smtClean="0"/>
              <a:t>. These patterns were found to be caused by the buried remnants of ancient buildings. </a:t>
            </a:r>
            <a:r>
              <a:rPr lang="en-US" sz="800" smtClean="0">
                <a:hlinkClick r:id="rId39" tooltip="Archaeology"/>
              </a:rPr>
              <a:t>Archaeological</a:t>
            </a:r>
            <a:r>
              <a:rPr lang="en-US" sz="800" smtClean="0"/>
              <a:t> investigations were soon instigated, but, though many previously unsuspected archaeological sites were found, no crop circles were ever recorded. </a:t>
            </a:r>
            <a:r>
              <a:rPr lang="en-US" sz="800" smtClean="0">
                <a:hlinkClick r:id="rId40" tooltip="Scientific skepticism"/>
              </a:rPr>
              <a:t>Skeptics</a:t>
            </a:r>
            <a:r>
              <a:rPr lang="en-US" sz="800" smtClean="0"/>
              <a:t> argue that this would have pointed to circles as a modern phenomenon, even if the initial </a:t>
            </a:r>
            <a:r>
              <a:rPr lang="en-US" sz="800" smtClean="0">
                <a:hlinkClick r:id="rId41" tooltip="Practical joke"/>
              </a:rPr>
              <a:t>pranksters</a:t>
            </a:r>
            <a:r>
              <a:rPr lang="en-US" sz="800" smtClean="0"/>
              <a:t> had not revealed themselves; believers reply different agendas may simply be at work in the modern day.</a:t>
            </a:r>
          </a:p>
          <a:p>
            <a:pPr eaLnBrk="1" hangingPunct="1">
              <a:lnSpc>
                <a:spcPct val="80000"/>
              </a:lnSpc>
            </a:pPr>
            <a:r>
              <a:rPr lang="en-US" sz="800" smtClean="0"/>
              <a:t>Crop circles shot into prominence in the late </a:t>
            </a:r>
            <a:r>
              <a:rPr lang="en-US" sz="800" smtClean="0">
                <a:hlinkClick r:id="rId42" tooltip="1970"/>
              </a:rPr>
              <a:t>1970s</a:t>
            </a:r>
            <a:r>
              <a:rPr lang="en-US" sz="800" smtClean="0"/>
              <a:t> as many circles began appearing throughout the English countryside. To date, thousands of circles have appeared at sites across the world, from disparate locations such as the former </a:t>
            </a:r>
            <a:r>
              <a:rPr lang="en-US" sz="800" smtClean="0">
                <a:hlinkClick r:id="rId43" tooltip="Soviet Union"/>
              </a:rPr>
              <a:t>Soviet Union</a:t>
            </a:r>
            <a:r>
              <a:rPr lang="en-US" sz="800" smtClean="0"/>
              <a:t>, the </a:t>
            </a:r>
            <a:r>
              <a:rPr lang="en-US" sz="800" smtClean="0">
                <a:hlinkClick r:id="rId35" tooltip="United Kingdom"/>
              </a:rPr>
              <a:t>UK</a:t>
            </a:r>
            <a:r>
              <a:rPr lang="en-US" sz="800" smtClean="0"/>
              <a:t> and </a:t>
            </a:r>
            <a:r>
              <a:rPr lang="en-US" sz="800" smtClean="0">
                <a:hlinkClick r:id="rId44" tooltip="Japan"/>
              </a:rPr>
              <a:t>Japan</a:t>
            </a:r>
            <a:r>
              <a:rPr lang="en-US" sz="800" smtClean="0"/>
              <a:t>, as well as the </a:t>
            </a:r>
            <a:r>
              <a:rPr lang="en-US" sz="800" smtClean="0">
                <a:hlinkClick r:id="rId45" tooltip="United States"/>
              </a:rPr>
              <a:t>U.S.</a:t>
            </a:r>
            <a:r>
              <a:rPr lang="en-US" sz="800" smtClean="0"/>
              <a:t> and </a:t>
            </a:r>
            <a:r>
              <a:rPr lang="en-US" sz="800" smtClean="0">
                <a:hlinkClick r:id="rId46" tooltip="Canada"/>
              </a:rPr>
              <a:t>Canada</a:t>
            </a:r>
            <a:r>
              <a:rPr lang="en-US" sz="800" smtClean="0"/>
              <a:t>. Some skeptics note a strong inverse correlation between crop circles and the presence of fencing and/or anti-trespassing legislation, as well as a great increase in the number of crop circles after media coverage.[</a:t>
            </a:r>
            <a:r>
              <a:rPr lang="en-US" sz="800" i="1" smtClean="0">
                <a:hlinkClick r:id="rId47" tooltip="Wikipedia:Citing sources"/>
              </a:rPr>
              <a:t>citation needed</a:t>
            </a:r>
            <a:r>
              <a:rPr lang="en-US" sz="800" smtClean="0"/>
              <a:t>]</a:t>
            </a:r>
          </a:p>
          <a:p>
            <a:pPr eaLnBrk="1" hangingPunct="1">
              <a:lnSpc>
                <a:spcPct val="80000"/>
              </a:lnSpc>
            </a:pPr>
            <a:r>
              <a:rPr lang="en-US" sz="800" b="1" smtClean="0"/>
              <a:t>[</a:t>
            </a:r>
            <a:r>
              <a:rPr lang="en-US" sz="800" b="1" smtClean="0">
                <a:hlinkClick r:id="rId48" tooltip="Edit section: Creators of crop circles"/>
              </a:rPr>
              <a:t>edit</a:t>
            </a:r>
            <a:r>
              <a:rPr lang="en-US" sz="800" b="1" smtClean="0"/>
              <a:t>] Creators of crop circles</a:t>
            </a:r>
          </a:p>
          <a:p>
            <a:pPr eaLnBrk="1" hangingPunct="1">
              <a:lnSpc>
                <a:spcPct val="80000"/>
              </a:lnSpc>
            </a:pPr>
            <a:r>
              <a:rPr lang="en-US" sz="800" smtClean="0"/>
              <a:t>In 1991, more than a decade after the phenomenon began, two men from </a:t>
            </a:r>
            <a:r>
              <a:rPr lang="en-US" sz="800" smtClean="0">
                <a:hlinkClick r:id="rId49" tooltip="Southampton"/>
              </a:rPr>
              <a:t>Southampton</a:t>
            </a:r>
            <a:r>
              <a:rPr lang="en-US" sz="800" smtClean="0"/>
              <a:t>, </a:t>
            </a:r>
            <a:r>
              <a:rPr lang="en-US" sz="800" smtClean="0">
                <a:hlinkClick r:id="rId7" tooltip="England"/>
              </a:rPr>
              <a:t>England</a:t>
            </a:r>
            <a:r>
              <a:rPr lang="en-US" sz="800" smtClean="0"/>
              <a:t> announced that the phenomenon of crop circles was an idea thought up one evening in a </a:t>
            </a:r>
            <a:r>
              <a:rPr lang="en-US" sz="800" smtClean="0">
                <a:hlinkClick r:id="rId50" tooltip="Public house"/>
              </a:rPr>
              <a:t>pub</a:t>
            </a:r>
            <a:r>
              <a:rPr lang="en-US" sz="800" smtClean="0"/>
              <a:t> near </a:t>
            </a:r>
            <a:r>
              <a:rPr lang="en-US" sz="800" smtClean="0">
                <a:hlinkClick r:id="rId51" tooltip="Winchester"/>
              </a:rPr>
              <a:t>Winchester, Hampshire</a:t>
            </a:r>
            <a:r>
              <a:rPr lang="en-US" sz="800" smtClean="0"/>
              <a:t> in 1978. World War II </a:t>
            </a:r>
            <a:r>
              <a:rPr lang="en-US" sz="800" smtClean="0">
                <a:hlinkClick r:id="rId52" tooltip="Veteran"/>
              </a:rPr>
              <a:t>veteran</a:t>
            </a:r>
            <a:r>
              <a:rPr lang="en-US" sz="800" smtClean="0"/>
              <a:t> Doug Bower and his friend Dave Chorley revealed that they made their crop circles using planks, rope, hats and wire as their only tools. Bower and Chorley stated to reporters that a small group of people can stomp down a sizable area of crop in a single night using simple tools.</a:t>
            </a:r>
          </a:p>
          <a:p>
            <a:pPr eaLnBrk="1" hangingPunct="1">
              <a:lnSpc>
                <a:spcPct val="80000"/>
              </a:lnSpc>
            </a:pPr>
            <a:r>
              <a:rPr lang="en-US" sz="800" smtClean="0"/>
              <a:t>The pair became slightly frustrated that their work had not received as much </a:t>
            </a:r>
            <a:r>
              <a:rPr lang="en-US" sz="800" smtClean="0">
                <a:hlinkClick r:id="rId53" tooltip="Publicity"/>
              </a:rPr>
              <a:t>publicity</a:t>
            </a:r>
            <a:r>
              <a:rPr lang="en-US" sz="800" smtClean="0"/>
              <a:t> as they had hoped. In 1981 they created a crop circle in Matterley Bowl, a natural </a:t>
            </a:r>
            <a:r>
              <a:rPr lang="en-US" sz="800" smtClean="0">
                <a:hlinkClick r:id="rId54" tooltip="Amphitheatre"/>
              </a:rPr>
              <a:t>amphitheatre</a:t>
            </a:r>
            <a:r>
              <a:rPr lang="en-US" sz="800" smtClean="0"/>
              <a:t> just outside </a:t>
            </a:r>
            <a:r>
              <a:rPr lang="en-US" sz="800" smtClean="0">
                <a:hlinkClick r:id="rId51" tooltip="Winchester"/>
              </a:rPr>
              <a:t>Winchester, Hampshire</a:t>
            </a:r>
            <a:r>
              <a:rPr lang="en-US" sz="800" smtClean="0"/>
              <a:t> - an area surrounded by roads from which a clear view of the field is available to drivers passing by.</a:t>
            </a:r>
          </a:p>
          <a:p>
            <a:pPr eaLnBrk="1" hangingPunct="1">
              <a:lnSpc>
                <a:spcPct val="80000"/>
              </a:lnSpc>
            </a:pPr>
            <a:r>
              <a:rPr lang="en-US" sz="800" smtClean="0"/>
              <a:t>Bower's wife had become increasingly suspicious of him due to noticing high levels of mileage in their car. Eventually, fearing that his wife suspected him of </a:t>
            </a:r>
            <a:r>
              <a:rPr lang="en-US" sz="800" smtClean="0">
                <a:hlinkClick r:id="rId55" tooltip="Adultery"/>
              </a:rPr>
              <a:t>adultery</a:t>
            </a:r>
            <a:r>
              <a:rPr lang="en-US" sz="800" smtClean="0"/>
              <a:t>, Bower confessed to her and subsequently informed a </a:t>
            </a:r>
            <a:r>
              <a:rPr lang="en-US" sz="800" smtClean="0">
                <a:hlinkClick r:id="rId56" tooltip="United Kingdom of Great Britain and Northern Ireland"/>
              </a:rPr>
              <a:t>British</a:t>
            </a:r>
            <a:r>
              <a:rPr lang="en-US" sz="800" smtClean="0"/>
              <a:t> national newspaper.</a:t>
            </a:r>
          </a:p>
          <a:p>
            <a:pPr eaLnBrk="1" hangingPunct="1">
              <a:lnSpc>
                <a:spcPct val="80000"/>
              </a:lnSpc>
            </a:pPr>
            <a:r>
              <a:rPr lang="en-US" sz="800" smtClean="0"/>
              <a:t>Bower revealed on </a:t>
            </a:r>
            <a:r>
              <a:rPr lang="en-US" sz="800" smtClean="0">
                <a:hlinkClick r:id="rId57" tooltip="Television"/>
              </a:rPr>
              <a:t>TV</a:t>
            </a:r>
            <a:r>
              <a:rPr lang="en-US" sz="800" smtClean="0"/>
              <a:t> the method he used. With a four-foot-long plank attached to a rope, circles of eight feet in diameter could be easily created. He stated that a 40-foot circle could be created by two men in a quarter of an hour. The designs were at first simple circles. When newspapers claimed that the circles could easily be explained by natural phenomena, Bower and Chorley chose more </a:t>
            </a:r>
            <a:r>
              <a:rPr lang="en-US" sz="800" smtClean="0">
                <a:hlinkClick r:id="rId58" tooltip="Complexity"/>
              </a:rPr>
              <a:t>complex</a:t>
            </a:r>
            <a:r>
              <a:rPr lang="en-US" sz="800" smtClean="0"/>
              <a:t> patterns. A simple wire with a loop, hanging down from a cap - the loop positioned over one eye - could be used to focus on a landmark to aid in the creation of straight lines. Later designs of crop circles became increasingly complex.</a:t>
            </a:r>
          </a:p>
          <a:p>
            <a:pPr eaLnBrk="1" hangingPunct="1">
              <a:lnSpc>
                <a:spcPct val="80000"/>
              </a:lnSpc>
            </a:pPr>
            <a:r>
              <a:rPr lang="en-US" sz="800" smtClean="0"/>
              <a:t>Dave Chorley died in 1996, and Doug Bower has made the occasional crop circle as recently as 2004. Bower has said that, had it not been for his wife's suspicions, he would have taken the secret to his deathbed, never revealing that it was a </a:t>
            </a:r>
            <a:r>
              <a:rPr lang="en-US" sz="800" smtClean="0">
                <a:hlinkClick r:id="rId59" tooltip="Hoax"/>
              </a:rPr>
              <a:t>hoax</a:t>
            </a:r>
            <a:r>
              <a:rPr lang="en-US" sz="800" smtClean="0"/>
              <a:t>.</a:t>
            </a:r>
          </a:p>
          <a:p>
            <a:pPr eaLnBrk="1" hangingPunct="1">
              <a:lnSpc>
                <a:spcPct val="80000"/>
              </a:lnSpc>
            </a:pPr>
            <a:r>
              <a:rPr lang="en-US" sz="800" smtClean="0"/>
              <a:t>Circlemakers.org, perhaps the best-known group of contemporary crop circle makers, was founded by </a:t>
            </a:r>
            <a:r>
              <a:rPr lang="en-US" sz="800" smtClean="0">
                <a:hlinkClick r:id="rId16" tooltip="John Lundberg"/>
              </a:rPr>
              <a:t>John Lundberg</a:t>
            </a:r>
            <a:r>
              <a:rPr lang="en-US" sz="800" smtClean="0"/>
              <a:t>. They have demonstrated that making what self-appointed cerealogist experts state are "unfakeable" crop circles is possible. One such cerealogist, </a:t>
            </a:r>
            <a:r>
              <a:rPr lang="en-US" sz="800" smtClean="0">
                <a:hlinkClick r:id="rId60" tooltip="Terence Meaden"/>
              </a:rPr>
              <a:t>Terence Meaden</a:t>
            </a:r>
            <a:r>
              <a:rPr lang="en-US" sz="800" smtClean="0"/>
              <a:t>, was filmed claiming that a crop circle was genuine when the humans making the circle had been filmed the night before. On the night of July 11-12, 1992, a crop-circle making competition, for a prize of several thousand pounds (partly funded by the </a:t>
            </a:r>
            <a:r>
              <a:rPr lang="en-US" sz="800" smtClean="0">
                <a:hlinkClick r:id="rId61" tooltip="Arthur Koestler"/>
              </a:rPr>
              <a:t>Arthur Koestler</a:t>
            </a:r>
            <a:r>
              <a:rPr lang="en-US" sz="800" smtClean="0"/>
              <a:t> Foundation), was held in </a:t>
            </a:r>
            <a:r>
              <a:rPr lang="en-US" sz="800" smtClean="0">
                <a:hlinkClick r:id="rId62" tooltip="Berkshire"/>
              </a:rPr>
              <a:t>Berkshire</a:t>
            </a:r>
            <a:r>
              <a:rPr lang="en-US" sz="800" smtClean="0"/>
              <a:t>. The winning entry was produced by three helicopter engineers, using rope, </a:t>
            </a:r>
            <a:r>
              <a:rPr lang="en-US" sz="800" smtClean="0">
                <a:hlinkClick r:id="rId63" tooltip="Polyvinyl chloride"/>
              </a:rPr>
              <a:t>PVC</a:t>
            </a:r>
            <a:r>
              <a:rPr lang="en-US" sz="800" smtClean="0"/>
              <a:t> pipe, a trestle and a ladder. Another competitor used a small garden roller, a plank and some rope. Minimal equipment and preparation sufficed to produce even the most complex crop circle designs.</a:t>
            </a:r>
          </a:p>
          <a:p>
            <a:pPr eaLnBrk="1" hangingPunct="1">
              <a:lnSpc>
                <a:spcPct val="80000"/>
              </a:lnSpc>
            </a:pPr>
            <a:r>
              <a:rPr lang="en-US" sz="800" i="1" smtClean="0"/>
              <a:t>Scientific American</a:t>
            </a:r>
            <a:r>
              <a:rPr lang="en-US" sz="800" smtClean="0"/>
              <a:t> published an article by Matt Ridley</a:t>
            </a:r>
            <a:r>
              <a:rPr lang="en-US" sz="800" smtClean="0">
                <a:hlinkClick r:id="" action="ppaction://noaction"/>
              </a:rPr>
              <a:t>[5]</a:t>
            </a:r>
            <a:r>
              <a:rPr lang="en-US" sz="800" smtClean="0"/>
              <a:t>, who started making crop circles in northern England in 1991. He wrote about how easy it is to develop techniques using simple tools that can easily fool later observers. He reported on "expert" sources such as the </a:t>
            </a:r>
            <a:r>
              <a:rPr lang="en-US" sz="800" i="1" smtClean="0">
                <a:hlinkClick r:id="rId64" tooltip="Wall Street Journal"/>
              </a:rPr>
              <a:t>Wall Street Journal</a:t>
            </a:r>
            <a:r>
              <a:rPr lang="en-US" sz="800" smtClean="0"/>
              <a:t> who had been easily fooled, and mused about why people want to believe </a:t>
            </a:r>
            <a:r>
              <a:rPr lang="en-US" sz="800" smtClean="0">
                <a:hlinkClick r:id="rId65" tooltip="Supernatural"/>
              </a:rPr>
              <a:t>supernatural</a:t>
            </a:r>
            <a:r>
              <a:rPr lang="en-US" sz="800" smtClean="0"/>
              <a:t> explanations for phenomena that are not yet explained. Methods to create a crop circle are now well-documented on the </a:t>
            </a:r>
            <a:r>
              <a:rPr lang="en-US" sz="800" smtClean="0">
                <a:hlinkClick r:id="rId66" tooltip="Internet"/>
              </a:rPr>
              <a:t>Internet</a:t>
            </a:r>
            <a:r>
              <a:rPr lang="en-US" sz="800" smtClean="0"/>
              <a:t>.</a:t>
            </a:r>
            <a:r>
              <a:rPr lang="en-US" sz="800" smtClean="0">
                <a:hlinkClick r:id="" action="ppaction://noaction"/>
              </a:rPr>
              <a:t>[3]</a:t>
            </a:r>
            <a:endParaRPr lang="en-US" sz="800" smtClean="0"/>
          </a:p>
          <a:p>
            <a:pPr eaLnBrk="1" hangingPunct="1">
              <a:lnSpc>
                <a:spcPct val="80000"/>
              </a:lnSpc>
            </a:pPr>
            <a:r>
              <a:rPr lang="en-US" sz="800" smtClean="0"/>
              <a:t>The first people to be legally charged with creating a crop circle were </a:t>
            </a:r>
            <a:r>
              <a:rPr lang="en-US" sz="800" smtClean="0">
                <a:hlinkClick r:id="rId67" tooltip="Hungary"/>
              </a:rPr>
              <a:t>Hungarian</a:t>
            </a:r>
            <a:r>
              <a:rPr lang="en-US" sz="800" smtClean="0"/>
              <a:t> teenagers Gabor Takacs and Robert Dallos, both 17 and from the St. Stephen Agricultural Technicum, a high school in Hungary specializing in agriculture. On the night of </a:t>
            </a:r>
            <a:r>
              <a:rPr lang="en-US" sz="800" smtClean="0">
                <a:hlinkClick r:id="rId68" tooltip="June 8"/>
              </a:rPr>
              <a:t>June 8</a:t>
            </a:r>
            <a:r>
              <a:rPr lang="en-US" sz="800" smtClean="0"/>
              <a:t>, </a:t>
            </a:r>
            <a:r>
              <a:rPr lang="en-US" sz="800" smtClean="0">
                <a:hlinkClick r:id="rId69" tooltip="1992"/>
              </a:rPr>
              <a:t>1992</a:t>
            </a:r>
            <a:r>
              <a:rPr lang="en-US" sz="800" smtClean="0"/>
              <a:t> they created a 36 meter diameter crop circle in a wheat field near </a:t>
            </a:r>
            <a:r>
              <a:rPr lang="en-US" sz="800" smtClean="0">
                <a:hlinkClick r:id="rId70" tooltip="Székesfehérvár"/>
              </a:rPr>
              <a:t>Székesfehérvár</a:t>
            </a:r>
            <a:r>
              <a:rPr lang="en-US" sz="800" smtClean="0"/>
              <a:t>, 43 miles southwest of </a:t>
            </a:r>
            <a:r>
              <a:rPr lang="en-US" sz="800" smtClean="0">
                <a:hlinkClick r:id="rId71" tooltip="Budapest"/>
              </a:rPr>
              <a:t>Budapest</a:t>
            </a:r>
            <a:r>
              <a:rPr lang="en-US" sz="800" smtClean="0"/>
              <a:t>. On September 3rd, they appeared on a Hungarian TV show and exposed the circle as a hoax showing photos of the field before and after the circle was made. As a result, Aranykalasz Co., the owners of the land, sued the youngsters for Fts.630,000 (approximately 6,000 </a:t>
            </a:r>
            <a:r>
              <a:rPr lang="en-US" sz="800" smtClean="0">
                <a:hlinkClick r:id="rId72" tooltip="Pound sterling"/>
              </a:rPr>
              <a:t>UK pounds</a:t>
            </a:r>
            <a:r>
              <a:rPr lang="en-US" sz="800" smtClean="0"/>
              <a:t>) in </a:t>
            </a:r>
            <a:r>
              <a:rPr lang="en-US" sz="800" smtClean="0">
                <a:hlinkClick r:id="rId73" tooltip="Damages"/>
              </a:rPr>
              <a:t>damages</a:t>
            </a:r>
            <a:r>
              <a:rPr lang="en-US" sz="800" smtClean="0"/>
              <a:t>. The court eventually ruled that the boys were only responsible for the damage caused in the 36 meters diameter circle, amounting to about Fts.6,000 (47 UK pounds). They concluded that 99% of the damage to the crops was caused by the thousands of visitors that flocked to Szekesfehervar following the media's promotion of the circle. The fine was eventually paid for by the TV show, as were the boys' legal fees.</a:t>
            </a:r>
          </a:p>
          <a:p>
            <a:pPr eaLnBrk="1" hangingPunct="1">
              <a:lnSpc>
                <a:spcPct val="80000"/>
              </a:lnSpc>
            </a:pPr>
            <a:r>
              <a:rPr lang="en-US" sz="800" smtClean="0"/>
              <a:t>Paranormal enthusiasts, including </a:t>
            </a:r>
            <a:r>
              <a:rPr lang="en-US" sz="800" smtClean="0">
                <a:hlinkClick r:id="rId74" tooltip="Gerald Hawkins"/>
              </a:rPr>
              <a:t>Gerald Hawkins</a:t>
            </a:r>
            <a:r>
              <a:rPr lang="en-US" sz="800" smtClean="0"/>
              <a:t>, argue that some designs have a degree of complexity that </a:t>
            </a:r>
            <a:r>
              <a:rPr lang="en-US" sz="800" smtClean="0">
                <a:hlinkClick r:id="rId75" tooltip="Humans"/>
              </a:rPr>
              <a:t>humans</a:t>
            </a:r>
            <a:r>
              <a:rPr lang="en-US" sz="800" smtClean="0"/>
              <a:t> would not be able to easily recreate on paper, let alone in a field at night. They argue that the shapes of these formations are far too complex, and display a tremendously high level of </a:t>
            </a:r>
            <a:r>
              <a:rPr lang="en-US" sz="800" smtClean="0">
                <a:hlinkClick r:id="rId76" tooltip="Accuracy and precision"/>
              </a:rPr>
              <a:t>precision</a:t>
            </a:r>
            <a:r>
              <a:rPr lang="en-US" sz="800" smtClean="0"/>
              <a:t> which make it extremely difficult for a team of humans to create using just simple hand tools. Circle makers respond by noting that the only tool necessary for perfect </a:t>
            </a:r>
            <a:r>
              <a:rPr lang="en-US" sz="800" smtClean="0">
                <a:hlinkClick r:id="rId77" tooltip="Symmetry"/>
              </a:rPr>
              <a:t>symmetry</a:t>
            </a:r>
            <a:r>
              <a:rPr lang="en-US" sz="800" smtClean="0"/>
              <a:t> is a measured length of </a:t>
            </a:r>
            <a:r>
              <a:rPr lang="en-US" sz="800" smtClean="0">
                <a:hlinkClick r:id="rId78" tooltip="Rope"/>
              </a:rPr>
              <a:t>rope</a:t>
            </a:r>
            <a:r>
              <a:rPr lang="en-US" sz="800" smtClean="0"/>
              <a:t> rotated around a central pivot point</a:t>
            </a:r>
            <a:r>
              <a:rPr lang="en-US" sz="800" smtClean="0">
                <a:hlinkClick r:id="" action="ppaction://noaction"/>
              </a:rPr>
              <a:t>[3]</a:t>
            </a:r>
            <a:r>
              <a:rPr lang="en-US" sz="800" smtClean="0"/>
              <a:t>, and more complex asymmetrical shapes are created by using marked ropes as straight edges to position elements.</a:t>
            </a:r>
          </a:p>
          <a:p>
            <a:pPr eaLnBrk="1" hangingPunct="1">
              <a:lnSpc>
                <a:spcPct val="80000"/>
              </a:lnSpc>
            </a:pPr>
            <a:r>
              <a:rPr lang="en-US" sz="800" smtClean="0"/>
              <a:t>Many popular arguments hinge on some part of the crop being left intact after the hoaxing. While something of this nature is difficult to ascertain, skilled crop circle creators are adept at using </a:t>
            </a:r>
            <a:r>
              <a:rPr lang="en-US" sz="800" smtClean="0">
                <a:hlinkClick r:id="rId79" tooltip="Tractor"/>
              </a:rPr>
              <a:t>tractor</a:t>
            </a:r>
            <a:r>
              <a:rPr lang="en-US" sz="800" smtClean="0"/>
              <a:t> tramlines and landscape features to avoid leaving other marks in the field. On the other hand, crop circles in Canada have been found in crop having no tramlines, as fertilization is done by aircraft.</a:t>
            </a:r>
            <a:r>
              <a:rPr lang="en-US" sz="800" smtClean="0">
                <a:hlinkClick r:id="" action="ppaction://noaction"/>
              </a:rPr>
              <a:t>[6]</a:t>
            </a:r>
            <a:endParaRPr lang="en-US" sz="800" smtClean="0"/>
          </a:p>
          <a:p>
            <a:pPr eaLnBrk="1" hangingPunct="1">
              <a:lnSpc>
                <a:spcPct val="80000"/>
              </a:lnSpc>
            </a:pPr>
            <a:r>
              <a:rPr lang="en-US" sz="800" b="1" smtClean="0"/>
              <a:t>[</a:t>
            </a:r>
            <a:r>
              <a:rPr lang="en-US" sz="800" b="1" smtClean="0">
                <a:hlinkClick r:id="rId80" tooltip="Edit section: Investigators endorsing a non-human origin for some crop circles"/>
              </a:rPr>
              <a:t>edit</a:t>
            </a:r>
            <a:r>
              <a:rPr lang="en-US" sz="800" b="1" smtClean="0"/>
              <a:t>] Investigators endorsing a non-human origin for some crop circles</a:t>
            </a:r>
          </a:p>
          <a:p>
            <a:pPr eaLnBrk="1" hangingPunct="1">
              <a:lnSpc>
                <a:spcPct val="80000"/>
              </a:lnSpc>
            </a:pPr>
            <a:r>
              <a:rPr lang="en-US" sz="800" smtClean="0"/>
              <a:t>Colin Andrews is held by some to be an investigator of the crop circle phenomenon, publishing two books including </a:t>
            </a:r>
            <a:r>
              <a:rPr lang="en-US" sz="800" i="1" smtClean="0"/>
              <a:t>Crop Circles, Signs of Contact</a:t>
            </a:r>
            <a:r>
              <a:rPr lang="en-US" sz="800" smtClean="0"/>
              <a:t>. His conclusion, which has gained support among some believers, is the 80/20% statement. "Based in our research, I concluded that approximately 80 percent of all the crop circles we investigated in England from 1999 through the year 2000 were manmade. This was one of the most important research findings to date because it cut to the core of what is truly important: the remaining 20 percent of the crop circles showed no sign of human hands."</a:t>
            </a:r>
            <a:r>
              <a:rPr lang="en-US" sz="800" smtClean="0">
                <a:hlinkClick r:id="" action="ppaction://noaction"/>
              </a:rPr>
              <a:t>[3]</a:t>
            </a:r>
            <a:r>
              <a:rPr lang="en-US" sz="800" smtClean="0"/>
              <a:t> This claim has been contested by the </a:t>
            </a:r>
            <a:r>
              <a:rPr lang="en-US" sz="800" smtClean="0">
                <a:hlinkClick r:id="rId81" tooltip="CSICOP"/>
              </a:rPr>
              <a:t>CSICOP</a:t>
            </a:r>
            <a:r>
              <a:rPr lang="en-US" sz="800" smtClean="0"/>
              <a:t>, which notes that some of the alleged 20% 'genuine' crop circles have been documented as man-made and there is no reliable criterion for distinguishing between 'genuine' crop circles and those that are man-made. </a:t>
            </a:r>
            <a:r>
              <a:rPr lang="en-US" sz="800" smtClean="0">
                <a:hlinkClick r:id="rId82" tooltip="http://www.csicop.org/sb/9606/crop_circle.html"/>
              </a:rPr>
              <a:t>[2]</a:t>
            </a:r>
            <a:endParaRPr lang="en-US" sz="800" smtClean="0"/>
          </a:p>
          <a:p>
            <a:pPr eaLnBrk="1" hangingPunct="1">
              <a:lnSpc>
                <a:spcPct val="80000"/>
              </a:lnSpc>
            </a:pPr>
            <a:r>
              <a:rPr lang="en-US" sz="800" smtClean="0"/>
              <a:t>Another investigator, Freddy Silva, has published </a:t>
            </a:r>
            <a:r>
              <a:rPr lang="en-US" sz="800" i="1" smtClean="0"/>
              <a:t>Secrets in the Fields.</a:t>
            </a:r>
            <a:r>
              <a:rPr lang="en-US" sz="800" smtClean="0"/>
              <a:t>(2002)</a:t>
            </a:r>
            <a:r>
              <a:rPr lang="en-US" sz="800" smtClean="0">
                <a:hlinkClick r:id="" action="ppaction://noaction"/>
              </a:rPr>
              <a:t>[7]</a:t>
            </a:r>
            <a:r>
              <a:rPr lang="en-US" sz="800" smtClean="0"/>
              <a:t> He paraphrases Gerald Hawkin's summary "If crop circles are made by hoaxers, then they should stop doing it, because they are breaking the law and damaging the food supply. If they are made by UFO aliens, they shouldn't give us back the dates of our trips to Mars and the names of the men from the Titanic era - famous, clever, but now forgotten. If some are transcendental, the power behind it should realize that our culture is not now willing to accept transcendental happenings. But if they are indeed transcendental, then society will have to make a big adjustment in the years ahead."(p299)</a:t>
            </a:r>
          </a:p>
          <a:p>
            <a:pPr eaLnBrk="1" hangingPunct="1">
              <a:lnSpc>
                <a:spcPct val="80000"/>
              </a:lnSpc>
            </a:pPr>
            <a:r>
              <a:rPr lang="en-US" sz="800" b="1" smtClean="0"/>
              <a:t>[</a:t>
            </a:r>
            <a:r>
              <a:rPr lang="en-US" sz="800" b="1" smtClean="0">
                <a:hlinkClick r:id="rId83" tooltip="Edit section: Crop circle designs"/>
              </a:rPr>
              <a:t>edit</a:t>
            </a:r>
            <a:r>
              <a:rPr lang="en-US" sz="800" b="1" smtClean="0"/>
              <a:t>] Crop circle designs</a:t>
            </a:r>
          </a:p>
          <a:p>
            <a:pPr eaLnBrk="1" hangingPunct="1">
              <a:lnSpc>
                <a:spcPct val="80000"/>
              </a:lnSpc>
            </a:pPr>
            <a:r>
              <a:rPr lang="en-US" sz="800" smtClean="0"/>
              <a:t>Early examples of this phenomenon were usually simple circular patterns of various sizes, which led some people to speculate that it was a natural phenomenon. But after some years, more and more elaborate and complex geometric patterns have emerged. In general, the early formations (1970 - 2000) seemed to be based on the principles of </a:t>
            </a:r>
            <a:r>
              <a:rPr lang="en-US" sz="800" smtClean="0">
                <a:hlinkClick r:id="rId84" tooltip="Sacred geometry"/>
              </a:rPr>
              <a:t>sacred geometry</a:t>
            </a:r>
            <a:r>
              <a:rPr lang="en-US" sz="800" smtClean="0"/>
              <a:t>. Later formations, those occurring after 2000, appear to be based on other principles, natural sciences and mathematics designs, including </a:t>
            </a:r>
            <a:r>
              <a:rPr lang="en-US" sz="800" smtClean="0">
                <a:hlinkClick r:id="rId85" tooltip="Fractal"/>
              </a:rPr>
              <a:t>fractals</a:t>
            </a:r>
            <a:r>
              <a:rPr lang="en-US" sz="800" smtClean="0"/>
              <a:t>. Many crop circles have fine intricate detail, regular symmetry and careful composition. Elements of three-dimensionality became more frequent, culminating in spectacular images of cube-shaped structures.</a:t>
            </a:r>
          </a:p>
          <a:p>
            <a:pPr eaLnBrk="1" hangingPunct="1">
              <a:lnSpc>
                <a:spcPct val="80000"/>
              </a:lnSpc>
            </a:pPr>
            <a:r>
              <a:rPr lang="en-US" sz="800" smtClean="0"/>
              <a:t>After the public admission of the original creators, crop circle activity skyrocketed. Each new design sought to be more complex than earlier designs. Today crop circle designs have increased in complexity to the point where they have become an art form in and of themselves.</a:t>
            </a:r>
          </a:p>
          <a:p>
            <a:pPr eaLnBrk="1" hangingPunct="1">
              <a:lnSpc>
                <a:spcPct val="80000"/>
              </a:lnSpc>
            </a:pPr>
            <a:r>
              <a:rPr lang="en-US" sz="800" smtClean="0"/>
              <a:t>Crop circle maker John Lundberg, in an interview with Mark Pilkington, spoke about this change in crop circle designs, "</a:t>
            </a:r>
            <a:r>
              <a:rPr lang="en-US" sz="800" i="1" smtClean="0"/>
              <a:t>I am rather envious of circlemakers in other countries. Expectations about the size and complexity of formations that appear in the UK are now very high, whereas the rather shabby looking Russian formation made the national news. Even Vasily Belchenko, deputy secretary of the Russian Security Council, was on site gushing about its origin: "There is no doubt that it was not man-made... an unknown object definitely landed there. If the same formation appeared in the UK it would undoubtedly be virtually ignored by researchers and the media alike.</a:t>
            </a:r>
            <a:r>
              <a:rPr lang="en-US" sz="800" smtClean="0"/>
              <a:t>".</a:t>
            </a:r>
            <a:r>
              <a:rPr lang="en-US" sz="800" smtClean="0">
                <a:hlinkClick r:id="" action="ppaction://noaction"/>
              </a:rPr>
              <a:t>[3]</a:t>
            </a:r>
            <a:endParaRPr lang="en-US" sz="800" smtClean="0"/>
          </a:p>
          <a:p>
            <a:pPr eaLnBrk="1" hangingPunct="1">
              <a:lnSpc>
                <a:spcPct val="80000"/>
              </a:lnSpc>
            </a:pPr>
            <a:r>
              <a:rPr lang="en-US" sz="800" smtClean="0"/>
              <a:t>The Stonehenge Julia Set was first reported on 7 July, 1996. It measured 900 by 500 feet, with 151 circles. The Treble Julia Set, widely felt to be the pinnacle of the crop circle formations in that year, was found on Windmill Hill near </a:t>
            </a:r>
            <a:r>
              <a:rPr lang="en-US" sz="800" smtClean="0">
                <a:hlinkClick r:id="rId86" tooltip="Yatesbury"/>
              </a:rPr>
              <a:t>Yatesbury</a:t>
            </a:r>
            <a:r>
              <a:rPr lang="en-US" sz="800" smtClean="0"/>
              <a:t>, </a:t>
            </a:r>
            <a:r>
              <a:rPr lang="en-US" sz="800" smtClean="0">
                <a:hlinkClick r:id="rId21" tooltip="Wiltshire"/>
              </a:rPr>
              <a:t>Wiltshire</a:t>
            </a:r>
            <a:r>
              <a:rPr lang="en-US" sz="800" smtClean="0"/>
              <a:t> in July 1996.</a:t>
            </a:r>
          </a:p>
          <a:p>
            <a:pPr eaLnBrk="1" hangingPunct="1">
              <a:lnSpc>
                <a:spcPct val="80000"/>
              </a:lnSpc>
            </a:pPr>
            <a:r>
              <a:rPr lang="en-US" sz="800" b="1" smtClean="0"/>
              <a:t>[</a:t>
            </a:r>
            <a:r>
              <a:rPr lang="en-US" sz="800" b="1" smtClean="0">
                <a:hlinkClick r:id="rId87" tooltip="Edit section: Alternate origin theories"/>
              </a:rPr>
              <a:t>edit</a:t>
            </a:r>
            <a:r>
              <a:rPr lang="en-US" sz="800" b="1" smtClean="0"/>
              <a:t>] Alternate origin theories</a:t>
            </a:r>
          </a:p>
          <a:p>
            <a:pPr eaLnBrk="1" hangingPunct="1">
              <a:lnSpc>
                <a:spcPct val="80000"/>
              </a:lnSpc>
            </a:pPr>
            <a:r>
              <a:rPr lang="en-US" sz="800" b="1" smtClean="0"/>
              <a:t>This article may require </a:t>
            </a:r>
            <a:r>
              <a:rPr lang="en-US" sz="800" b="1" smtClean="0">
                <a:hlinkClick r:id="rId88" tooltip="WP:CU"/>
              </a:rPr>
              <a:t>cleanup</a:t>
            </a:r>
            <a:r>
              <a:rPr lang="en-US" sz="800" b="1" smtClean="0"/>
              <a:t> to meet Wikipedia's </a:t>
            </a:r>
            <a:r>
              <a:rPr lang="en-US" sz="800" b="1" smtClean="0">
                <a:hlinkClick r:id="rId89" tooltip="WP:STYLE"/>
              </a:rPr>
              <a:t>quality standards</a:t>
            </a:r>
            <a:r>
              <a:rPr lang="en-US" sz="800" b="1" smtClean="0"/>
              <a:t>.</a:t>
            </a:r>
            <a:r>
              <a:rPr lang="en-US" sz="800" smtClean="0"/>
              <a:t/>
            </a:r>
            <a:br>
              <a:rPr lang="en-US" sz="800" smtClean="0"/>
            </a:br>
            <a:r>
              <a:rPr lang="en-US" sz="800" smtClean="0"/>
              <a:t>Please discuss this issue on the </a:t>
            </a:r>
            <a:r>
              <a:rPr lang="en-US" sz="800" smtClean="0">
                <a:hlinkClick r:id="rId90" tooltip="Talk:Crop circle"/>
              </a:rPr>
              <a:t>talk page</a:t>
            </a:r>
            <a:r>
              <a:rPr lang="en-US" sz="800" smtClean="0"/>
              <a:t> or </a:t>
            </a:r>
            <a:r>
              <a:rPr lang="en-US" sz="800" smtClean="0">
                <a:hlinkClick r:id="rId91" tooltip="http://en.wikipedia.org/w/index.php?title=Crop_circle&amp;action=edit"/>
              </a:rPr>
              <a:t>replace this tag</a:t>
            </a:r>
            <a:r>
              <a:rPr lang="en-US" sz="800" smtClean="0"/>
              <a:t> with a </a:t>
            </a:r>
            <a:r>
              <a:rPr lang="en-US" sz="800" smtClean="0">
                <a:hlinkClick r:id="rId92" tooltip="WP:TC"/>
              </a:rPr>
              <a:t>more specific message</a:t>
            </a:r>
            <a:r>
              <a:rPr lang="en-US" sz="800" smtClean="0"/>
              <a:t>.</a:t>
            </a:r>
            <a:br>
              <a:rPr lang="en-US" sz="800" smtClean="0"/>
            </a:br>
            <a:r>
              <a:rPr lang="en-US" sz="800" smtClean="0"/>
              <a:t>This article has been tagged since </a:t>
            </a:r>
            <a:r>
              <a:rPr lang="en-US" sz="800" b="1" smtClean="0"/>
              <a:t>July 2006</a:t>
            </a:r>
            <a:r>
              <a:rPr lang="en-US" sz="800" smtClean="0"/>
              <a:t>.</a:t>
            </a:r>
          </a:p>
          <a:p>
            <a:pPr eaLnBrk="1" hangingPunct="1">
              <a:lnSpc>
                <a:spcPct val="80000"/>
              </a:lnSpc>
            </a:pPr>
            <a:r>
              <a:rPr lang="en-US" sz="800" smtClean="0"/>
              <a:t>Many alternate origin theories exist among enthusiasts, who contend that some crop circles are not created by people.</a:t>
            </a:r>
          </a:p>
          <a:p>
            <a:pPr eaLnBrk="1" hangingPunct="1">
              <a:lnSpc>
                <a:spcPct val="80000"/>
              </a:lnSpc>
            </a:pPr>
            <a:r>
              <a:rPr lang="en-US" sz="800" b="1" smtClean="0"/>
              <a:t>[</a:t>
            </a:r>
            <a:r>
              <a:rPr lang="en-US" sz="800" b="1" smtClean="0">
                <a:hlinkClick r:id="rId93" tooltip="Edit section: Unidentified flying objects"/>
              </a:rPr>
              <a:t>edit</a:t>
            </a:r>
            <a:r>
              <a:rPr lang="en-US" sz="800" b="1" smtClean="0"/>
              <a:t>] Unidentified flying objects</a:t>
            </a:r>
          </a:p>
          <a:p>
            <a:pPr eaLnBrk="1" hangingPunct="1">
              <a:lnSpc>
                <a:spcPct val="80000"/>
              </a:lnSpc>
            </a:pPr>
            <a:r>
              <a:rPr lang="en-US" sz="800" smtClean="0"/>
              <a:t>In this belief, crop circles are created by </a:t>
            </a:r>
            <a:r>
              <a:rPr lang="en-US" sz="800" smtClean="0">
                <a:hlinkClick r:id="rId94" tooltip="Unidentified flying object"/>
              </a:rPr>
              <a:t>flying saucers</a:t>
            </a:r>
            <a:r>
              <a:rPr lang="en-US" sz="800" smtClean="0"/>
              <a:t> landing in fields and forming patterns in crops.</a:t>
            </a:r>
          </a:p>
          <a:p>
            <a:pPr eaLnBrk="1" hangingPunct="1">
              <a:lnSpc>
                <a:spcPct val="80000"/>
              </a:lnSpc>
            </a:pPr>
            <a:r>
              <a:rPr lang="en-US" sz="800" b="1" smtClean="0"/>
              <a:t>[</a:t>
            </a:r>
            <a:r>
              <a:rPr lang="en-US" sz="800" b="1" smtClean="0">
                <a:hlinkClick r:id="rId95" tooltip="Edit section: Other causes"/>
              </a:rPr>
              <a:t>edit</a:t>
            </a:r>
            <a:r>
              <a:rPr lang="en-US" sz="800" b="1" smtClean="0"/>
              <a:t>] Other causes</a:t>
            </a:r>
          </a:p>
          <a:p>
            <a:pPr eaLnBrk="1" hangingPunct="1">
              <a:lnSpc>
                <a:spcPct val="80000"/>
              </a:lnSpc>
            </a:pPr>
            <a:r>
              <a:rPr lang="en-US" sz="800" smtClean="0"/>
              <a:t>Often touted as evidence for the mystic origin of crop circles is the coincidence that many circles in the </a:t>
            </a:r>
            <a:r>
              <a:rPr lang="en-US" sz="800" smtClean="0">
                <a:hlinkClick r:id="rId96" tooltip="Avebury, Wiltshire"/>
              </a:rPr>
              <a:t>Avebury</a:t>
            </a:r>
            <a:r>
              <a:rPr lang="en-US" sz="800" smtClean="0"/>
              <a:t> area of southern </a:t>
            </a:r>
            <a:r>
              <a:rPr lang="en-US" sz="800" smtClean="0">
                <a:hlinkClick r:id="rId7" tooltip="England"/>
              </a:rPr>
              <a:t>England</a:t>
            </a:r>
            <a:r>
              <a:rPr lang="en-US" sz="800" smtClean="0"/>
              <a:t> occur near ancient sites such as earth </a:t>
            </a:r>
            <a:r>
              <a:rPr lang="en-US" sz="800" smtClean="0">
                <a:hlinkClick r:id="rId97" tooltip="Tumulus"/>
              </a:rPr>
              <a:t>barrows</a:t>
            </a:r>
            <a:r>
              <a:rPr lang="en-US" sz="800" smtClean="0"/>
              <a:t> or mounds, </a:t>
            </a:r>
            <a:r>
              <a:rPr lang="en-US" sz="800" smtClean="0">
                <a:hlinkClick r:id="rId98" tooltip="Chalk figures in the United Kingdom"/>
              </a:rPr>
              <a:t>white horses</a:t>
            </a:r>
            <a:r>
              <a:rPr lang="en-US" sz="800" smtClean="0"/>
              <a:t> carved in the chalk hills, and </a:t>
            </a:r>
            <a:r>
              <a:rPr lang="en-US" sz="800" smtClean="0">
                <a:hlinkClick r:id="rId99" tooltip="Henge"/>
              </a:rPr>
              <a:t>stone circles</a:t>
            </a:r>
            <a:r>
              <a:rPr lang="en-US" sz="800" smtClean="0"/>
              <a:t>. Other ideas on their formation have included </a:t>
            </a:r>
            <a:r>
              <a:rPr lang="en-US" sz="800" smtClean="0">
                <a:hlinkClick r:id="rId100" tooltip="Tornado"/>
              </a:rPr>
              <a:t>tornadoes</a:t>
            </a:r>
            <a:r>
              <a:rPr lang="en-US" sz="800" smtClean="0"/>
              <a:t>, freak wind patterns, </a:t>
            </a:r>
            <a:r>
              <a:rPr lang="en-US" sz="800" smtClean="0">
                <a:hlinkClick r:id="rId101" tooltip="Ball lightning"/>
              </a:rPr>
              <a:t>ball lightning</a:t>
            </a:r>
            <a:r>
              <a:rPr lang="en-US" sz="800" smtClean="0"/>
              <a:t>, and "plasma vortices".</a:t>
            </a:r>
          </a:p>
          <a:p>
            <a:pPr eaLnBrk="1" hangingPunct="1">
              <a:lnSpc>
                <a:spcPct val="80000"/>
              </a:lnSpc>
            </a:pPr>
            <a:r>
              <a:rPr lang="en-US" sz="800" smtClean="0"/>
              <a:t>A number of witnesses claim to have observed circles being created, saying that it takes a few seconds and the corn falls flat like a fan being opened</a:t>
            </a:r>
            <a:r>
              <a:rPr lang="en-US" sz="800" smtClean="0">
                <a:hlinkClick r:id="" action="ppaction://noaction"/>
              </a:rPr>
              <a:t>[8]</a:t>
            </a:r>
            <a:r>
              <a:rPr lang="en-US" sz="800" smtClean="0"/>
              <a:t> – though these accounts have never been supported by any evidence beyond the claimants' assertions.</a:t>
            </a:r>
          </a:p>
          <a:p>
            <a:pPr eaLnBrk="1" hangingPunct="1">
              <a:lnSpc>
                <a:spcPct val="80000"/>
              </a:lnSpc>
            </a:pPr>
            <a:r>
              <a:rPr lang="en-US" sz="800" smtClean="0"/>
              <a:t>There have been cases in which believers declared crop circles to be "the real thing", only to be confronted soon after with the people who created the circle and documented the fraud. [</a:t>
            </a:r>
            <a:r>
              <a:rPr lang="en-US" sz="800" i="1" smtClean="0">
                <a:hlinkClick r:id="rId47" tooltip="Wikipedia:Citing sources"/>
              </a:rPr>
              <a:t>citation needed</a:t>
            </a:r>
            <a:r>
              <a:rPr lang="en-US" sz="800" smtClean="0"/>
              <a:t>]</a:t>
            </a:r>
          </a:p>
          <a:p>
            <a:pPr eaLnBrk="1" hangingPunct="1">
              <a:lnSpc>
                <a:spcPct val="80000"/>
              </a:lnSpc>
            </a:pPr>
            <a:r>
              <a:rPr lang="en-US" sz="800" b="1" smtClean="0"/>
              <a:t>[</a:t>
            </a:r>
            <a:r>
              <a:rPr lang="en-US" sz="800" b="1" smtClean="0">
                <a:hlinkClick r:id="rId102" tooltip="Edit section: Similar phenomena"/>
              </a:rPr>
              <a:t>edit</a:t>
            </a:r>
            <a:r>
              <a:rPr lang="en-US" sz="800" b="1" smtClean="0"/>
              <a:t>] Similar phenomena</a:t>
            </a:r>
          </a:p>
          <a:p>
            <a:pPr eaLnBrk="1" hangingPunct="1">
              <a:lnSpc>
                <a:spcPct val="80000"/>
              </a:lnSpc>
            </a:pPr>
            <a:r>
              <a:rPr lang="en-US" sz="800" smtClean="0"/>
              <a:t>Lawn Cross of </a:t>
            </a:r>
            <a:r>
              <a:rPr lang="en-US" sz="800" smtClean="0">
                <a:hlinkClick r:id="rId103" tooltip="Eisenberg an der Raab"/>
              </a:rPr>
              <a:t>Eisenberg an der Raab</a:t>
            </a:r>
            <a:r>
              <a:rPr lang="en-US" sz="800" smtClean="0"/>
              <a:t> </a:t>
            </a:r>
          </a:p>
          <a:p>
            <a:pPr eaLnBrk="1" hangingPunct="1">
              <a:lnSpc>
                <a:spcPct val="80000"/>
              </a:lnSpc>
            </a:pPr>
            <a:r>
              <a:rPr lang="en-US" sz="800" smtClean="0">
                <a:hlinkClick r:id="rId104" tooltip="Unusual Ground Marking"/>
              </a:rPr>
              <a:t>Unusual Ground Markings</a:t>
            </a:r>
            <a:r>
              <a:rPr lang="en-US" sz="800" smtClean="0"/>
              <a:t> </a:t>
            </a:r>
          </a:p>
          <a:p>
            <a:pPr eaLnBrk="1" hangingPunct="1">
              <a:lnSpc>
                <a:spcPct val="80000"/>
              </a:lnSpc>
            </a:pPr>
            <a:r>
              <a:rPr lang="en-US" sz="800" smtClean="0"/>
              <a:t>In an unrelated phenomenon, fungal circles formed by a spreading </a:t>
            </a:r>
            <a:r>
              <a:rPr lang="en-US" sz="800" smtClean="0">
                <a:hlinkClick r:id="rId105" tooltip="Mycelium"/>
              </a:rPr>
              <a:t>mycelium</a:t>
            </a:r>
            <a:r>
              <a:rPr lang="en-US" sz="800" smtClean="0"/>
              <a:t>. Older, larger fungal circles are not recognized when they have broken into arcs or patches. In </a:t>
            </a:r>
            <a:r>
              <a:rPr lang="en-US" sz="800" smtClean="0">
                <a:hlinkClick r:id="rId106" tooltip="Scandinavia"/>
              </a:rPr>
              <a:t>Scandinavia</a:t>
            </a:r>
            <a:r>
              <a:rPr lang="en-US" sz="800" smtClean="0"/>
              <a:t> and in </a:t>
            </a:r>
            <a:r>
              <a:rPr lang="en-US" sz="800" smtClean="0">
                <a:hlinkClick r:id="rId35" tooltip="United Kingdom"/>
              </a:rPr>
              <a:t>Britain</a:t>
            </a:r>
            <a:r>
              <a:rPr lang="en-US" sz="800" smtClean="0"/>
              <a:t>, the phenomenon of </a:t>
            </a:r>
            <a:r>
              <a:rPr lang="en-US" sz="800" smtClean="0">
                <a:hlinkClick r:id="rId107" tooltip="Mushroom"/>
              </a:rPr>
              <a:t>mushrooms</a:t>
            </a:r>
            <a:r>
              <a:rPr lang="en-US" sz="800" smtClean="0"/>
              <a:t> or </a:t>
            </a:r>
            <a:r>
              <a:rPr lang="en-US" sz="800" smtClean="0">
                <a:hlinkClick r:id="rId108" tooltip="Puffball"/>
              </a:rPr>
              <a:t>puffballs</a:t>
            </a:r>
            <a:r>
              <a:rPr lang="en-US" sz="800" smtClean="0"/>
              <a:t> forming circles in a patch of meadow or pasture was referred to in folklore as </a:t>
            </a:r>
            <a:r>
              <a:rPr lang="en-US" sz="800" i="1" smtClean="0"/>
              <a:t>älvringar</a:t>
            </a:r>
            <a:r>
              <a:rPr lang="en-US" sz="800" smtClean="0"/>
              <a:t>, </a:t>
            </a:r>
            <a:r>
              <a:rPr lang="en-US" sz="800" i="1" smtClean="0">
                <a:hlinkClick r:id="rId28" tooltip="Pixie circle"/>
              </a:rPr>
              <a:t>pixie circles</a:t>
            </a:r>
            <a:r>
              <a:rPr lang="en-US" sz="800" smtClean="0"/>
              <a:t> or </a:t>
            </a:r>
            <a:r>
              <a:rPr lang="en-US" sz="800" i="1" smtClean="0"/>
              <a:t>elf circles</a:t>
            </a:r>
            <a:r>
              <a:rPr lang="en-US" sz="800" smtClean="0"/>
              <a:t>, and was attributed by countryfolk to mystical forces. This phenomenon is commonplace and is recognized </a:t>
            </a:r>
            <a:r>
              <a:rPr lang="en-US" sz="800" smtClean="0">
                <a:hlinkClick r:id="" action="ppaction://noaction"/>
              </a:rPr>
              <a:t>[9]</a:t>
            </a:r>
            <a:r>
              <a:rPr lang="en-US" sz="800" smtClean="0"/>
              <a:t> as the natural growth of </a:t>
            </a:r>
            <a:r>
              <a:rPr lang="en-US" sz="800" smtClean="0">
                <a:hlinkClick r:id="rId31" tooltip="Fungus"/>
              </a:rPr>
              <a:t>fungus</a:t>
            </a:r>
            <a:r>
              <a:rPr lang="en-US" sz="800" smtClean="0"/>
              <a:t> colonies. </a:t>
            </a:r>
          </a:p>
          <a:p>
            <a:pPr eaLnBrk="1" hangingPunct="1">
              <a:lnSpc>
                <a:spcPct val="80000"/>
              </a:lnSpc>
            </a:pPr>
            <a:r>
              <a:rPr lang="en-US" sz="800" b="1" smtClean="0"/>
              <a:t>[</a:t>
            </a:r>
            <a:r>
              <a:rPr lang="en-US" sz="800" b="1" smtClean="0">
                <a:hlinkClick r:id="rId109" tooltip="Edit section: In popular culture"/>
              </a:rPr>
              <a:t>edit</a:t>
            </a:r>
            <a:r>
              <a:rPr lang="en-US" sz="800" b="1" smtClean="0"/>
              <a:t>] In popular culture</a:t>
            </a:r>
          </a:p>
          <a:p>
            <a:pPr eaLnBrk="1" hangingPunct="1">
              <a:lnSpc>
                <a:spcPct val="80000"/>
              </a:lnSpc>
            </a:pPr>
            <a:r>
              <a:rPr lang="en-US" sz="800" smtClean="0"/>
              <a:t>In the TV show </a:t>
            </a:r>
            <a:r>
              <a:rPr lang="en-US" sz="800" smtClean="0">
                <a:hlinkClick r:id="rId110" tooltip="Monster Garage"/>
              </a:rPr>
              <a:t>Monster Garage</a:t>
            </a:r>
            <a:r>
              <a:rPr lang="en-US" sz="800" smtClean="0"/>
              <a:t> episode 45 featured a crew including abductee </a:t>
            </a:r>
            <a:r>
              <a:rPr lang="en-US" sz="800" smtClean="0">
                <a:hlinkClick r:id="rId111" tooltip="Travis Walton"/>
              </a:rPr>
              <a:t>Travis Walton</a:t>
            </a:r>
            <a:r>
              <a:rPr lang="en-US" sz="800" smtClean="0"/>
              <a:t> and crop circle maker </a:t>
            </a:r>
            <a:r>
              <a:rPr lang="en-US" sz="800" smtClean="0">
                <a:hlinkClick r:id="rId16" tooltip="John Lundberg"/>
              </a:rPr>
              <a:t>John Lundberg</a:t>
            </a:r>
            <a:r>
              <a:rPr lang="en-US" sz="800" smtClean="0"/>
              <a:t> turning an old tractor into a crop circle making machine. </a:t>
            </a:r>
          </a:p>
          <a:p>
            <a:pPr eaLnBrk="1" hangingPunct="1">
              <a:lnSpc>
                <a:spcPct val="80000"/>
              </a:lnSpc>
            </a:pPr>
            <a:r>
              <a:rPr lang="en-US" sz="800" smtClean="0"/>
              <a:t>In the TV show </a:t>
            </a:r>
            <a:r>
              <a:rPr lang="en-US" sz="800" smtClean="0">
                <a:hlinkClick r:id="rId112" tooltip="Pimp my Ride"/>
              </a:rPr>
              <a:t>Pimp my Ride</a:t>
            </a:r>
            <a:r>
              <a:rPr lang="en-US" sz="800" smtClean="0"/>
              <a:t> the first show of season 5 features a Chevrolet Malibu that is decorated inside and out with crop circle designs. </a:t>
            </a:r>
          </a:p>
          <a:p>
            <a:pPr eaLnBrk="1" hangingPunct="1">
              <a:lnSpc>
                <a:spcPct val="80000"/>
              </a:lnSpc>
            </a:pPr>
            <a:r>
              <a:rPr lang="en-US" sz="800" smtClean="0"/>
              <a:t>In the film </a:t>
            </a:r>
            <a:r>
              <a:rPr lang="en-US" sz="800" i="1" smtClean="0">
                <a:hlinkClick r:id="rId113" tooltip="Chicken Little (film)"/>
              </a:rPr>
              <a:t>Chicken Little</a:t>
            </a:r>
            <a:r>
              <a:rPr lang="en-US" sz="800" smtClean="0"/>
              <a:t> (</a:t>
            </a:r>
            <a:r>
              <a:rPr lang="en-US" sz="800" smtClean="0">
                <a:hlinkClick r:id="rId114" tooltip="2005"/>
              </a:rPr>
              <a:t>2005</a:t>
            </a:r>
            <a:r>
              <a:rPr lang="en-US" sz="800" smtClean="0"/>
              <a:t>), crop circles are created by aliens as they chase the main characters in a corn field. </a:t>
            </a:r>
          </a:p>
          <a:p>
            <a:pPr eaLnBrk="1" hangingPunct="1">
              <a:lnSpc>
                <a:spcPct val="80000"/>
              </a:lnSpc>
            </a:pPr>
            <a:r>
              <a:rPr lang="en-US" sz="800" smtClean="0"/>
              <a:t>In the film </a:t>
            </a:r>
            <a:r>
              <a:rPr lang="en-US" sz="800" i="1" smtClean="0">
                <a:hlinkClick r:id="rId115" tooltip="Harold &amp; Kumar Go to White Castle"/>
              </a:rPr>
              <a:t>Harold &amp; Kumar Go to White Castle</a:t>
            </a:r>
            <a:r>
              <a:rPr lang="en-US" sz="800" smtClean="0"/>
              <a:t> (</a:t>
            </a:r>
            <a:r>
              <a:rPr lang="en-US" sz="800" smtClean="0">
                <a:hlinkClick r:id="rId116" tooltip="2004"/>
              </a:rPr>
              <a:t>2004</a:t>
            </a:r>
            <a:r>
              <a:rPr lang="en-US" sz="800" smtClean="0"/>
              <a:t>), Harold and Kumar hang glide over a field with a crop circle pattern in the shape of male genitalia. </a:t>
            </a:r>
          </a:p>
          <a:p>
            <a:pPr eaLnBrk="1" hangingPunct="1">
              <a:lnSpc>
                <a:spcPct val="80000"/>
              </a:lnSpc>
            </a:pPr>
            <a:r>
              <a:rPr lang="en-US" sz="800" smtClean="0"/>
              <a:t>In the film </a:t>
            </a:r>
            <a:r>
              <a:rPr lang="en-US" sz="800" smtClean="0">
                <a:hlinkClick r:id="rId117" tooltip="Scary Movie 3"/>
              </a:rPr>
              <a:t>Scary Movie 3</a:t>
            </a:r>
            <a:r>
              <a:rPr lang="en-US" sz="800" smtClean="0"/>
              <a:t> (</a:t>
            </a:r>
            <a:r>
              <a:rPr lang="en-US" sz="800" smtClean="0">
                <a:hlinkClick r:id="rId118" tooltip="2003"/>
              </a:rPr>
              <a:t>2003</a:t>
            </a:r>
            <a:r>
              <a:rPr lang="en-US" sz="800" smtClean="0"/>
              <a:t>), a spoof of Signs, Cindy has to investigate crop circles and prevent an alien invasion. </a:t>
            </a:r>
          </a:p>
          <a:p>
            <a:pPr eaLnBrk="1" hangingPunct="1">
              <a:lnSpc>
                <a:spcPct val="80000"/>
              </a:lnSpc>
            </a:pPr>
            <a:r>
              <a:rPr lang="en-US" sz="800" smtClean="0"/>
              <a:t>In the film </a:t>
            </a:r>
            <a:r>
              <a:rPr lang="en-US" sz="800" i="1" smtClean="0">
                <a:hlinkClick r:id="rId119" tooltip="A Place To Stay"/>
              </a:rPr>
              <a:t>A Place To Stay</a:t>
            </a:r>
            <a:r>
              <a:rPr lang="en-US" sz="800" smtClean="0"/>
              <a:t> (</a:t>
            </a:r>
            <a:r>
              <a:rPr lang="en-US" sz="800" smtClean="0">
                <a:hlinkClick r:id="rId120" tooltip="2002"/>
              </a:rPr>
              <a:t>2002</a:t>
            </a:r>
            <a:r>
              <a:rPr lang="en-US" sz="800" smtClean="0"/>
              <a:t>), crop circles of Wiltshire are the background for a supernatural love story. </a:t>
            </a:r>
          </a:p>
          <a:p>
            <a:pPr eaLnBrk="1" hangingPunct="1">
              <a:lnSpc>
                <a:spcPct val="80000"/>
              </a:lnSpc>
            </a:pPr>
            <a:r>
              <a:rPr lang="en-US" sz="800" smtClean="0"/>
              <a:t>In the film </a:t>
            </a:r>
            <a:r>
              <a:rPr lang="en-US" sz="800" i="1" smtClean="0">
                <a:hlinkClick r:id="rId121" tooltip="Signs (film)"/>
              </a:rPr>
              <a:t>Signs</a:t>
            </a:r>
            <a:r>
              <a:rPr lang="en-US" sz="800" smtClean="0"/>
              <a:t> (</a:t>
            </a:r>
            <a:r>
              <a:rPr lang="en-US" sz="800" smtClean="0">
                <a:hlinkClick r:id="rId120" tooltip="2002"/>
              </a:rPr>
              <a:t>2002</a:t>
            </a:r>
            <a:r>
              <a:rPr lang="en-US" sz="800" smtClean="0"/>
              <a:t>), crop circles are attributed to the sinister motives of </a:t>
            </a:r>
            <a:r>
              <a:rPr lang="en-US" sz="800" smtClean="0">
                <a:hlinkClick r:id="rId122" tooltip="Extraterrestrials"/>
              </a:rPr>
              <a:t>extraterrestrials</a:t>
            </a:r>
            <a:r>
              <a:rPr lang="en-US" sz="800" smtClean="0"/>
              <a:t>. </a:t>
            </a:r>
          </a:p>
          <a:p>
            <a:pPr eaLnBrk="1" hangingPunct="1">
              <a:lnSpc>
                <a:spcPct val="80000"/>
              </a:lnSpc>
            </a:pPr>
            <a:r>
              <a:rPr lang="en-US" sz="800" smtClean="0"/>
              <a:t>In </a:t>
            </a:r>
            <a:r>
              <a:rPr lang="en-US" sz="800" i="1" smtClean="0">
                <a:hlinkClick r:id="rId123" tooltip="Fantastic Beasts and Where to Find Them"/>
              </a:rPr>
              <a:t>Fantastic Beasts and Where to Find Them</a:t>
            </a:r>
            <a:r>
              <a:rPr lang="en-US" sz="800" smtClean="0"/>
              <a:t>, a book written by </a:t>
            </a:r>
            <a:r>
              <a:rPr lang="en-US" sz="800" smtClean="0">
                <a:hlinkClick r:id="rId124" tooltip="J. K. Rowling"/>
              </a:rPr>
              <a:t>J. K. Rowling</a:t>
            </a:r>
            <a:r>
              <a:rPr lang="en-US" sz="800" smtClean="0"/>
              <a:t> for the charity </a:t>
            </a:r>
            <a:r>
              <a:rPr lang="en-US" sz="800" smtClean="0">
                <a:hlinkClick r:id="rId125" tooltip="Comic Relief"/>
              </a:rPr>
              <a:t>Comic Relief</a:t>
            </a:r>
            <a:r>
              <a:rPr lang="en-US" sz="800" smtClean="0"/>
              <a:t>, a creature called a mooncalf occasionally performs strange dances flattening crops in fields "to the confusion of many </a:t>
            </a:r>
            <a:r>
              <a:rPr lang="en-US" sz="800" smtClean="0">
                <a:hlinkClick r:id="rId126" tooltip="Muggle"/>
              </a:rPr>
              <a:t>muggles</a:t>
            </a:r>
            <a:r>
              <a:rPr lang="en-US" sz="800" smtClean="0"/>
              <a:t>". </a:t>
            </a:r>
          </a:p>
          <a:p>
            <a:pPr eaLnBrk="1" hangingPunct="1">
              <a:lnSpc>
                <a:spcPct val="80000"/>
              </a:lnSpc>
            </a:pPr>
            <a:r>
              <a:rPr lang="en-US" sz="800" smtClean="0"/>
              <a:t>The film </a:t>
            </a:r>
            <a:r>
              <a:rPr lang="en-US" sz="800" i="1" smtClean="0">
                <a:hlinkClick r:id="rId127" tooltip="Mifune"/>
              </a:rPr>
              <a:t>Mifune</a:t>
            </a:r>
            <a:r>
              <a:rPr lang="en-US" sz="800" smtClean="0"/>
              <a:t> (1999) apparently featured the first appearance of a crop circle in a fiction film. </a:t>
            </a:r>
          </a:p>
          <a:p>
            <a:pPr eaLnBrk="1" hangingPunct="1">
              <a:lnSpc>
                <a:spcPct val="80000"/>
              </a:lnSpc>
            </a:pPr>
            <a:r>
              <a:rPr lang="en-US" sz="800" smtClean="0"/>
              <a:t>In </a:t>
            </a:r>
            <a:r>
              <a:rPr lang="en-US" sz="800" smtClean="0">
                <a:hlinkClick r:id="rId128" tooltip="Justice League Unlimited"/>
              </a:rPr>
              <a:t>Justice League Unlimited</a:t>
            </a:r>
            <a:r>
              <a:rPr lang="en-US" sz="800" smtClean="0"/>
              <a:t>, </a:t>
            </a:r>
            <a:r>
              <a:rPr lang="en-US" sz="800" smtClean="0">
                <a:hlinkClick r:id="rId129" tooltip="Huntress (comics)"/>
              </a:rPr>
              <a:t>Huntress</a:t>
            </a:r>
            <a:r>
              <a:rPr lang="en-US" sz="800" smtClean="0"/>
              <a:t> is seen reading one of </a:t>
            </a:r>
            <a:r>
              <a:rPr lang="en-US" sz="800" smtClean="0">
                <a:hlinkClick r:id="rId130" tooltip="Question (comics)"/>
              </a:rPr>
              <a:t>Question</a:t>
            </a:r>
            <a:r>
              <a:rPr lang="en-US" sz="800" smtClean="0"/>
              <a:t>'s theories about </a:t>
            </a:r>
            <a:r>
              <a:rPr lang="en-US" sz="800" smtClean="0">
                <a:hlinkClick r:id="rId131" tooltip="Girl Scout"/>
              </a:rPr>
              <a:t>Girl Scouts</a:t>
            </a:r>
            <a:r>
              <a:rPr lang="en-US" sz="800" smtClean="0"/>
              <a:t> being responsible for the phenomenon. </a:t>
            </a:r>
          </a:p>
          <a:p>
            <a:pPr eaLnBrk="1" hangingPunct="1">
              <a:lnSpc>
                <a:spcPct val="80000"/>
              </a:lnSpc>
            </a:pPr>
            <a:r>
              <a:rPr lang="en-US" sz="800" smtClean="0"/>
              <a:t>On the cover of </a:t>
            </a:r>
            <a:r>
              <a:rPr lang="en-US" sz="800" smtClean="0">
                <a:hlinkClick r:id="rId132" tooltip="Led Zeppelin Remasters"/>
              </a:rPr>
              <a:t>Led Zeppelin Remasters</a:t>
            </a:r>
            <a:r>
              <a:rPr lang="en-US" sz="800" smtClean="0"/>
              <a:t>. </a:t>
            </a:r>
          </a:p>
          <a:p>
            <a:pPr eaLnBrk="1" hangingPunct="1">
              <a:lnSpc>
                <a:spcPct val="80000"/>
              </a:lnSpc>
            </a:pPr>
            <a:r>
              <a:rPr lang="en-US" sz="800" smtClean="0"/>
              <a:t>In the </a:t>
            </a:r>
            <a:r>
              <a:rPr lang="en-US" sz="800" smtClean="0">
                <a:hlinkClick r:id="rId133" tooltip="Yu-Gi-Oh! Trading Card Game"/>
              </a:rPr>
              <a:t>Yu-Gi-Oh! Trading Card Game</a:t>
            </a:r>
            <a:r>
              <a:rPr lang="en-US" sz="800" smtClean="0"/>
              <a:t> booster set, </a:t>
            </a:r>
            <a:r>
              <a:rPr lang="en-US" sz="800" smtClean="0">
                <a:hlinkClick r:id="rId134" tooltip="Power of the Duelist"/>
              </a:rPr>
              <a:t>Power of the Duelist</a:t>
            </a:r>
            <a:r>
              <a:rPr lang="en-US" sz="800" smtClean="0"/>
              <a:t>, there is a card called "Crop Circle" with the circle in the Egyptian Eye logo for </a:t>
            </a:r>
            <a:r>
              <a:rPr lang="en-US" sz="800" smtClean="0">
                <a:hlinkClick r:id="rId135" tooltip="Yu-Gi-Oh!"/>
              </a:rPr>
              <a:t>Yu-Gi-Oh!</a:t>
            </a:r>
            <a:r>
              <a:rPr lang="en-US" sz="800" smtClean="0"/>
              <a:t>. </a:t>
            </a:r>
          </a:p>
          <a:p>
            <a:pPr eaLnBrk="1" hangingPunct="1">
              <a:lnSpc>
                <a:spcPct val="80000"/>
              </a:lnSpc>
            </a:pPr>
            <a:r>
              <a:rPr lang="en-US" sz="800" b="1" smtClean="0"/>
              <a:t>[</a:t>
            </a:r>
            <a:r>
              <a:rPr lang="en-US" sz="800" b="1" smtClean="0">
                <a:hlinkClick r:id="rId136" tooltip="Edit section: Advertising"/>
              </a:rPr>
              <a:t>edit</a:t>
            </a:r>
            <a:r>
              <a:rPr lang="en-US" sz="800" b="1" smtClean="0"/>
              <a:t>] Advertising</a:t>
            </a:r>
          </a:p>
          <a:p>
            <a:pPr eaLnBrk="1" hangingPunct="1">
              <a:lnSpc>
                <a:spcPct val="80000"/>
              </a:lnSpc>
            </a:pPr>
            <a:r>
              <a:rPr lang="en-US" sz="800" smtClean="0"/>
              <a:t>The UK based artists Circlemakers.org have been asked to create numerous crop circles since the mid 1990s for movies, TV shows, music videos, adverts and PR stunts. Clients to date have included </a:t>
            </a:r>
            <a:r>
              <a:rPr lang="en-US" sz="800" smtClean="0">
                <a:hlinkClick r:id="rId137" tooltip="Greenpeace"/>
              </a:rPr>
              <a:t>Greenpeace</a:t>
            </a:r>
            <a:r>
              <a:rPr lang="en-US" sz="800" smtClean="0"/>
              <a:t>, </a:t>
            </a:r>
            <a:r>
              <a:rPr lang="en-US" sz="800" smtClean="0">
                <a:hlinkClick r:id="rId138" tooltip="Microsoft"/>
              </a:rPr>
              <a:t>Microsoft</a:t>
            </a:r>
            <a:r>
              <a:rPr lang="en-US" sz="800" smtClean="0"/>
              <a:t>, </a:t>
            </a:r>
            <a:r>
              <a:rPr lang="en-US" sz="800" smtClean="0">
                <a:hlinkClick r:id="rId139" tooltip="Nike, Inc."/>
              </a:rPr>
              <a:t>Nike</a:t>
            </a:r>
            <a:r>
              <a:rPr lang="en-US" sz="800" smtClean="0"/>
              <a:t>, </a:t>
            </a:r>
            <a:r>
              <a:rPr lang="en-US" sz="800" smtClean="0">
                <a:hlinkClick r:id="rId140" tooltip="Shredded Wheat"/>
              </a:rPr>
              <a:t>Shredded Wheat</a:t>
            </a:r>
            <a:r>
              <a:rPr lang="en-US" sz="800" smtClean="0"/>
              <a:t>, </a:t>
            </a:r>
            <a:r>
              <a:rPr lang="en-US" sz="800" smtClean="0">
                <a:hlinkClick r:id="rId141" tooltip="AMD"/>
              </a:rPr>
              <a:t>AMD</a:t>
            </a:r>
            <a:r>
              <a:rPr lang="en-US" sz="800" smtClean="0"/>
              <a:t>, </a:t>
            </a:r>
            <a:r>
              <a:rPr lang="en-US" sz="800" smtClean="0">
                <a:hlinkClick r:id="rId142" tooltip="Hello Kitty"/>
              </a:rPr>
              <a:t>Hello Kitty</a:t>
            </a:r>
            <a:r>
              <a:rPr lang="en-US" sz="800" smtClean="0"/>
              <a:t>, </a:t>
            </a:r>
            <a:r>
              <a:rPr lang="en-US" sz="800" smtClean="0">
                <a:hlinkClick r:id="rId143" tooltip="Pepsi"/>
              </a:rPr>
              <a:t>Pepsi</a:t>
            </a:r>
            <a:r>
              <a:rPr lang="en-US" sz="800" smtClean="0"/>
              <a:t>, </a:t>
            </a:r>
            <a:r>
              <a:rPr lang="en-US" sz="800" smtClean="0">
                <a:hlinkClick r:id="rId144" tooltip="Weetabix"/>
              </a:rPr>
              <a:t>Weetabix</a:t>
            </a:r>
            <a:r>
              <a:rPr lang="en-US" sz="800" smtClean="0"/>
              <a:t>, </a:t>
            </a:r>
            <a:r>
              <a:rPr lang="en-US" sz="800" smtClean="0">
                <a:hlinkClick r:id="rId145" tooltip="BBC"/>
              </a:rPr>
              <a:t>BBC</a:t>
            </a:r>
            <a:r>
              <a:rPr lang="en-US" sz="800" smtClean="0"/>
              <a:t>, </a:t>
            </a:r>
            <a:r>
              <a:rPr lang="en-US" sz="800" smtClean="0">
                <a:hlinkClick r:id="rId146" tooltip="The Sun"/>
              </a:rPr>
              <a:t>The Sun</a:t>
            </a:r>
            <a:r>
              <a:rPr lang="en-US" sz="800" smtClean="0"/>
              <a:t>, </a:t>
            </a:r>
            <a:r>
              <a:rPr lang="en-US" sz="800" smtClean="0">
                <a:hlinkClick r:id="rId147" tooltip="Mitsubishi"/>
              </a:rPr>
              <a:t>Mitsubishi</a:t>
            </a:r>
            <a:r>
              <a:rPr lang="en-US" sz="800" smtClean="0"/>
              <a:t>, </a:t>
            </a:r>
            <a:r>
              <a:rPr lang="en-US" sz="800" smtClean="0">
                <a:hlinkClick r:id="rId148" tooltip="O2"/>
              </a:rPr>
              <a:t>O2</a:t>
            </a:r>
            <a:r>
              <a:rPr lang="en-US" sz="800" smtClean="0"/>
              <a:t>, </a:t>
            </a:r>
            <a:r>
              <a:rPr lang="en-US" sz="800" smtClean="0">
                <a:hlinkClick r:id="rId149" tooltip="Big Brother"/>
              </a:rPr>
              <a:t>Big Brother</a:t>
            </a:r>
            <a:r>
              <a:rPr lang="en-US" sz="800" smtClean="0"/>
              <a:t>,</a:t>
            </a:r>
            <a:r>
              <a:rPr lang="en-US" sz="800" smtClean="0">
                <a:hlinkClick r:id="rId150" tooltip="National Geographic"/>
              </a:rPr>
              <a:t>National Geographic</a:t>
            </a:r>
            <a:r>
              <a:rPr lang="en-US" sz="800" smtClean="0"/>
              <a:t> , </a:t>
            </a:r>
            <a:r>
              <a:rPr lang="en-US" sz="800" smtClean="0">
                <a:hlinkClick r:id="rId151" tooltip="NBC-TV"/>
              </a:rPr>
              <a:t>NBC-TV</a:t>
            </a:r>
            <a:r>
              <a:rPr lang="en-US" sz="800" smtClean="0"/>
              <a:t>, </a:t>
            </a:r>
            <a:r>
              <a:rPr lang="en-US" sz="800" smtClean="0">
                <a:hlinkClick r:id="rId152" tooltip="Orange Mobile"/>
              </a:rPr>
              <a:t>Orange Mobile</a:t>
            </a:r>
            <a:r>
              <a:rPr lang="en-US" sz="800" smtClean="0"/>
              <a:t>, </a:t>
            </a:r>
            <a:r>
              <a:rPr lang="en-US" sz="800" smtClean="0">
                <a:hlinkClick r:id="rId153" tooltip="History Channel"/>
              </a:rPr>
              <a:t>History Channel</a:t>
            </a:r>
            <a:r>
              <a:rPr lang="en-US" sz="800" smtClean="0"/>
              <a:t> and the </a:t>
            </a:r>
            <a:r>
              <a:rPr lang="en-US" sz="800" smtClean="0">
                <a:hlinkClick r:id="rId154" tooltip="Discovery Channel"/>
              </a:rPr>
              <a:t>Discovery Channel</a:t>
            </a:r>
            <a:r>
              <a:rPr lang="en-US" sz="800" smtClean="0"/>
              <a:t>.</a:t>
            </a:r>
          </a:p>
          <a:p>
            <a:pPr eaLnBrk="1" hangingPunct="1">
              <a:lnSpc>
                <a:spcPct val="80000"/>
              </a:lnSpc>
            </a:pPr>
            <a:r>
              <a:rPr lang="en-US" sz="800" smtClean="0"/>
              <a:t>New Age author Dan Joy in 1991 humorously suggested that crop circles are an advertising campaign displaying the logos of galaxy-wide corporations, preparing Earth for its forth coming admission to the Galactic Federation of planets.</a:t>
            </a:r>
          </a:p>
          <a:p>
            <a:pPr eaLnBrk="1" hangingPunct="1">
              <a:lnSpc>
                <a:spcPct val="80000"/>
              </a:lnSpc>
            </a:pPr>
            <a:r>
              <a:rPr lang="en-US" sz="800" b="1" smtClean="0"/>
              <a:t>[</a:t>
            </a:r>
            <a:r>
              <a:rPr lang="en-US" sz="800" b="1" smtClean="0">
                <a:hlinkClick r:id="rId155" tooltip="Edit section: Further reading"/>
              </a:rPr>
              <a:t>edit</a:t>
            </a:r>
            <a:r>
              <a:rPr lang="en-US" sz="800" b="1" smtClean="0"/>
              <a:t>] Further reading</a:t>
            </a:r>
          </a:p>
          <a:p>
            <a:pPr eaLnBrk="1" hangingPunct="1">
              <a:lnSpc>
                <a:spcPct val="80000"/>
              </a:lnSpc>
            </a:pPr>
            <a:r>
              <a:rPr lang="en-US" sz="800" i="1" smtClean="0"/>
              <a:t>The Field Guide: The Art, History and Philosophy of Crop Circle Making</a:t>
            </a:r>
            <a:r>
              <a:rPr lang="en-US" sz="800" smtClean="0"/>
              <a:t> by Rob Irving and John Lundberg, edited by Mark Pilkington (Strange Attractor 2006) </a:t>
            </a:r>
            <a:r>
              <a:rPr lang="en-US" sz="800" smtClean="0">
                <a:hlinkClick r:id="rId156"/>
              </a:rPr>
              <a:t>ISBN 0-9548054-2-9</a:t>
            </a:r>
            <a:r>
              <a:rPr lang="en-US" sz="800" smtClean="0"/>
              <a:t> </a:t>
            </a:r>
          </a:p>
          <a:p>
            <a:pPr eaLnBrk="1" hangingPunct="1">
              <a:lnSpc>
                <a:spcPct val="80000"/>
              </a:lnSpc>
            </a:pPr>
            <a:r>
              <a:rPr lang="en-US" sz="800" i="1" smtClean="0"/>
              <a:t>Round in Circles: Physicists, Poltergeists, Pranksters, and the Secret History of the Cropwatchers</a:t>
            </a:r>
            <a:r>
              <a:rPr lang="en-US" sz="800" smtClean="0"/>
              <a:t>, by Jim Schnabel (Penguin 1993). </a:t>
            </a:r>
            <a:r>
              <a:rPr lang="en-US" sz="800" smtClean="0">
                <a:hlinkClick r:id="rId157"/>
              </a:rPr>
              <a:t>ISBN 0-14-017952-6</a:t>
            </a:r>
            <a:r>
              <a:rPr lang="en-US" sz="800" smtClean="0"/>
              <a:t>. </a:t>
            </a:r>
          </a:p>
          <a:p>
            <a:pPr eaLnBrk="1" hangingPunct="1">
              <a:lnSpc>
                <a:spcPct val="80000"/>
              </a:lnSpc>
            </a:pPr>
            <a:r>
              <a:rPr lang="en-US" sz="800" i="1" smtClean="0"/>
              <a:t>Circular Evidence: Bloomsbury, London</a:t>
            </a:r>
            <a:r>
              <a:rPr lang="en-US" sz="800" smtClean="0"/>
              <a:t> by Colin Andrews and Pat Delgado, 1989, </a:t>
            </a:r>
            <a:r>
              <a:rPr lang="en-US" sz="800" smtClean="0">
                <a:hlinkClick r:id="rId158"/>
              </a:rPr>
              <a:t>ISBN 0-7475-0635-3</a:t>
            </a:r>
            <a:r>
              <a:rPr lang="en-US" sz="800" smtClean="0"/>
              <a:t>. </a:t>
            </a:r>
          </a:p>
          <a:p>
            <a:pPr eaLnBrk="1" hangingPunct="1">
              <a:lnSpc>
                <a:spcPct val="80000"/>
              </a:lnSpc>
            </a:pPr>
            <a:r>
              <a:rPr lang="en-US" sz="800" i="1" smtClean="0"/>
              <a:t>The Hypnotic Power of Crop Circles</a:t>
            </a:r>
            <a:r>
              <a:rPr lang="en-US" sz="800" smtClean="0"/>
              <a:t>, by Bert Janssen, 2004. </a:t>
            </a:r>
            <a:r>
              <a:rPr lang="en-US" sz="800" smtClean="0">
                <a:hlinkClick r:id="rId159"/>
              </a:rPr>
              <a:t>ISBN 1-931882-34-7</a:t>
            </a:r>
            <a:r>
              <a:rPr lang="en-US" sz="800" smtClean="0"/>
              <a:t> </a:t>
            </a:r>
          </a:p>
          <a:p>
            <a:pPr eaLnBrk="1" hangingPunct="1">
              <a:lnSpc>
                <a:spcPct val="80000"/>
              </a:lnSpc>
            </a:pPr>
            <a:r>
              <a:rPr lang="en-US" sz="800" i="1" smtClean="0"/>
              <a:t>The Deepening Complexity of Crop Circles: Scientific Research and Urban Legends</a:t>
            </a:r>
            <a:r>
              <a:rPr lang="en-US" sz="800" smtClean="0"/>
              <a:t>, by Eltjo H. Haselhoff, </a:t>
            </a:r>
            <a:r>
              <a:rPr lang="en-US" sz="800" smtClean="0">
                <a:hlinkClick r:id="rId160"/>
              </a:rPr>
              <a:t>ISBN 0-285-63625-1</a:t>
            </a:r>
            <a:r>
              <a:rPr lang="en-US" sz="800" smtClean="0"/>
              <a:t>. </a:t>
            </a:r>
          </a:p>
          <a:p>
            <a:pPr eaLnBrk="1" hangingPunct="1">
              <a:lnSpc>
                <a:spcPct val="80000"/>
              </a:lnSpc>
            </a:pPr>
            <a:r>
              <a:rPr lang="en-US" sz="800" i="1" smtClean="0"/>
              <a:t>Opening Minds</a:t>
            </a:r>
            <a:r>
              <a:rPr lang="en-US" sz="800" smtClean="0"/>
              <a:t> by Dr. Simeon Hein, </a:t>
            </a:r>
            <a:r>
              <a:rPr lang="en-US" sz="800" smtClean="0">
                <a:hlinkClick r:id="rId161"/>
              </a:rPr>
              <a:t>ISBN 0-9715863-0-6</a:t>
            </a:r>
            <a:r>
              <a:rPr lang="en-US" sz="800" smtClean="0"/>
              <a:t>. </a:t>
            </a:r>
          </a:p>
          <a:p>
            <a:pPr eaLnBrk="1" hangingPunct="1">
              <a:lnSpc>
                <a:spcPct val="80000"/>
              </a:lnSpc>
            </a:pPr>
            <a:r>
              <a:rPr lang="en-US" sz="800" smtClean="0"/>
              <a:t>Hellström. 1990. </a:t>
            </a:r>
            <a:r>
              <a:rPr lang="en-US" sz="800" i="1" smtClean="0"/>
              <a:t>En Krönika om Åsbro</a:t>
            </a:r>
            <a:r>
              <a:rPr lang="en-US" sz="800" smtClean="0"/>
              <a:t>. </a:t>
            </a:r>
            <a:r>
              <a:rPr lang="en-US" sz="800" smtClean="0">
                <a:hlinkClick r:id="rId162"/>
              </a:rPr>
              <a:t>ISBN 91-7194-726-4</a:t>
            </a:r>
            <a:r>
              <a:rPr lang="en-US" sz="800" smtClean="0"/>
              <a:t> </a:t>
            </a:r>
          </a:p>
          <a:p>
            <a:pPr eaLnBrk="1" hangingPunct="1">
              <a:lnSpc>
                <a:spcPct val="80000"/>
              </a:lnSpc>
            </a:pPr>
            <a:r>
              <a:rPr lang="en-US" sz="800" i="1" smtClean="0"/>
              <a:t>Crop Circles</a:t>
            </a:r>
            <a:r>
              <a:rPr lang="en-US" sz="800" smtClean="0"/>
              <a:t> by Lucy Pringle, 2004, Pitkin (an imprint of Jarrold Publishing) </a:t>
            </a:r>
            <a:r>
              <a:rPr lang="en-US" sz="800" i="1" smtClean="0"/>
              <a:t>(largely in favour of the supernatural explanation of Crop Circles)</a:t>
            </a:r>
            <a:r>
              <a:rPr lang="en-US" sz="800" smtClean="0"/>
              <a:t>, </a:t>
            </a:r>
            <a:r>
              <a:rPr lang="en-US" sz="800" smtClean="0">
                <a:hlinkClick r:id="rId163"/>
              </a:rPr>
              <a:t>ISBN 1-84165-138-9</a:t>
            </a:r>
            <a:r>
              <a:rPr lang="en-US" sz="800" smtClean="0"/>
              <a:t>. </a:t>
            </a:r>
          </a:p>
          <a:p>
            <a:pPr eaLnBrk="1" hangingPunct="1">
              <a:lnSpc>
                <a:spcPct val="80000"/>
              </a:lnSpc>
            </a:pPr>
            <a:r>
              <a:rPr lang="en-US" sz="800" smtClean="0"/>
              <a:t>Carl Sagan, 1996. </a:t>
            </a:r>
            <a:r>
              <a:rPr lang="en-US" sz="800" i="1" smtClean="0"/>
              <a:t>The Demon-Haunted world: Science as a Candle in the Dark</a:t>
            </a:r>
            <a:r>
              <a:rPr lang="en-US" sz="800" smtClean="0"/>
              <a:t>; "Aliens" pp 73ff. </a:t>
            </a:r>
          </a:p>
          <a:p>
            <a:pPr eaLnBrk="1" hangingPunct="1">
              <a:lnSpc>
                <a:spcPct val="80000"/>
              </a:lnSpc>
            </a:pPr>
            <a:r>
              <a:rPr lang="en-US" sz="800" b="1" smtClean="0"/>
              <a:t>[</a:t>
            </a:r>
            <a:r>
              <a:rPr lang="en-US" sz="800" b="1" smtClean="0">
                <a:hlinkClick r:id="rId164" tooltip="Edit section: External links"/>
              </a:rPr>
              <a:t>edit</a:t>
            </a:r>
            <a:r>
              <a:rPr lang="en-US" sz="800" b="1" smtClean="0"/>
              <a:t>] External links</a:t>
            </a:r>
          </a:p>
          <a:p>
            <a:pPr eaLnBrk="1" hangingPunct="1">
              <a:lnSpc>
                <a:spcPct val="80000"/>
              </a:lnSpc>
            </a:pPr>
            <a:r>
              <a:rPr lang="en-US" sz="800" b="1" i="1" smtClean="0"/>
              <a:t>Skeptical and scientific analysis:</a:t>
            </a:r>
            <a:endParaRPr lang="en-US" sz="800" smtClean="0"/>
          </a:p>
          <a:p>
            <a:pPr eaLnBrk="1" hangingPunct="1">
              <a:lnSpc>
                <a:spcPct val="80000"/>
              </a:lnSpc>
            </a:pPr>
            <a:r>
              <a:rPr lang="en-US" sz="800" smtClean="0">
                <a:hlinkClick r:id="rId165" tooltip="http://news.nationalgeographic.com/news/2002/08/0801_020801_cropcircles.html"/>
              </a:rPr>
              <a:t>http://news.nationalgeographic.com/news/2002/08/0801_020801_cropcircles.html</a:t>
            </a:r>
            <a:r>
              <a:rPr lang="en-US" sz="800" smtClean="0"/>
              <a:t> This is an excellent introduction to crop circles, with a special emphasis on their value as art. </a:t>
            </a:r>
          </a:p>
          <a:p>
            <a:pPr eaLnBrk="1" hangingPunct="1">
              <a:lnSpc>
                <a:spcPct val="80000"/>
              </a:lnSpc>
            </a:pPr>
            <a:r>
              <a:rPr lang="en-US" sz="800" smtClean="0">
                <a:hlinkClick r:id="rId166" tooltip="http://www.csicop.org/si/2002-09/crop-circles.html"/>
              </a:rPr>
              <a:t>http://www.csicop.org/si/2002-09/crop-circles.html</a:t>
            </a:r>
            <a:r>
              <a:rPr lang="en-US" sz="800" smtClean="0"/>
              <a:t> The Center for Scientific Investigation of Claims of the Paranormal looks at "crop circles" and is not impressed. </a:t>
            </a:r>
          </a:p>
          <a:p>
            <a:pPr eaLnBrk="1" hangingPunct="1">
              <a:lnSpc>
                <a:spcPct val="80000"/>
              </a:lnSpc>
            </a:pPr>
            <a:r>
              <a:rPr lang="en-US" sz="800" smtClean="0">
                <a:hlinkClick r:id="rId167" tooltip="http://skepdic.com/cropcirc.html"/>
              </a:rPr>
              <a:t>http://skepdic.com/cropcirc.html</a:t>
            </a:r>
            <a:r>
              <a:rPr lang="en-US" sz="800" smtClean="0"/>
              <a:t> The Skeptic's Dictionary and CSICOP links to non-supernatural articles on crop circles. </a:t>
            </a:r>
          </a:p>
          <a:p>
            <a:pPr eaLnBrk="1" hangingPunct="1">
              <a:lnSpc>
                <a:spcPct val="80000"/>
              </a:lnSpc>
            </a:pPr>
            <a:r>
              <a:rPr lang="en-US" sz="800" smtClean="0">
                <a:hlinkClick r:id="rId168" tooltip="http://www.stonehenge-avebury.net/scienceofcropcircles.htm"/>
              </a:rPr>
              <a:t>Brief summary of scientific literature on causes of crop circles</a:t>
            </a:r>
            <a:r>
              <a:rPr lang="en-US" sz="800" smtClean="0"/>
              <a:t> </a:t>
            </a:r>
          </a:p>
          <a:p>
            <a:pPr eaLnBrk="1" hangingPunct="1">
              <a:lnSpc>
                <a:spcPct val="80000"/>
              </a:lnSpc>
            </a:pPr>
            <a:r>
              <a:rPr lang="en-US" sz="800" b="1" i="1" smtClean="0"/>
              <a:t>Circle creators, and information on making your own crop circles:</a:t>
            </a:r>
            <a:endParaRPr lang="en-US" sz="800" smtClean="0"/>
          </a:p>
          <a:p>
            <a:pPr eaLnBrk="1" hangingPunct="1">
              <a:lnSpc>
                <a:spcPct val="80000"/>
              </a:lnSpc>
            </a:pPr>
            <a:r>
              <a:rPr lang="en-US" sz="800" smtClean="0">
                <a:hlinkClick r:id="rId169" tooltip="http://www.circlemakers.org/"/>
              </a:rPr>
              <a:t>http://www.circlemakers.org/</a:t>
            </a:r>
            <a:r>
              <a:rPr lang="en-US" sz="800" smtClean="0"/>
              <a:t> The most famous group of crop circle makers, founded by Doug Bower, Dave Chorley and </a:t>
            </a:r>
            <a:r>
              <a:rPr lang="en-US" sz="800" smtClean="0">
                <a:hlinkClick r:id="rId16" tooltip="John Lundberg"/>
              </a:rPr>
              <a:t>John Lundberg</a:t>
            </a:r>
            <a:r>
              <a:rPr lang="en-US" sz="800" smtClean="0"/>
              <a:t>. </a:t>
            </a:r>
          </a:p>
          <a:p>
            <a:pPr eaLnBrk="1" hangingPunct="1">
              <a:lnSpc>
                <a:spcPct val="80000"/>
              </a:lnSpc>
            </a:pPr>
            <a:r>
              <a:rPr lang="en-US" sz="800" smtClean="0">
                <a:hlinkClick r:id="rId170" tooltip="http://www.amtsgym-sdbg.dk/as/crop/ufofake.HTM"/>
              </a:rPr>
              <a:t>http://www.amtsgym-sdbg.dk/as/crop/ufofake.HTM</a:t>
            </a:r>
            <a:r>
              <a:rPr lang="en-US" sz="800" smtClean="0"/>
              <a:t> An entertaining report on how an elaborate crop circle made by astronomy students at Amtsgymnasiet in Sonderborg, Sweden fooled crop circle "researchers". </a:t>
            </a:r>
          </a:p>
          <a:p>
            <a:pPr eaLnBrk="1" hangingPunct="1">
              <a:lnSpc>
                <a:spcPct val="80000"/>
              </a:lnSpc>
            </a:pPr>
            <a:r>
              <a:rPr lang="en-US" sz="800" smtClean="0">
                <a:hlinkClick r:id="rId171" tooltip="http://science.howstuffworks.com/crop-circle.htm"/>
              </a:rPr>
              <a:t>http://science.howstuffworks.com/crop-circle.htm</a:t>
            </a:r>
            <a:r>
              <a:rPr lang="en-US" sz="800" smtClean="0"/>
              <a:t> How stuff Works explains how crop circles are made and how to make your own, with step by step pictures and complex circle patterns. </a:t>
            </a:r>
          </a:p>
          <a:p>
            <a:pPr eaLnBrk="1" hangingPunct="1">
              <a:lnSpc>
                <a:spcPct val="80000"/>
              </a:lnSpc>
            </a:pPr>
            <a:r>
              <a:rPr lang="en-US" sz="800" b="1" i="1" smtClean="0"/>
              <a:t>Pro paranormal explanation websites:</a:t>
            </a:r>
            <a:endParaRPr lang="en-US" sz="800" smtClean="0"/>
          </a:p>
          <a:p>
            <a:pPr eaLnBrk="1" hangingPunct="1">
              <a:lnSpc>
                <a:spcPct val="80000"/>
              </a:lnSpc>
            </a:pPr>
            <a:r>
              <a:rPr lang="en-US" sz="800" smtClean="0">
                <a:hlinkClick r:id="rId172" tooltip="http://www.alienhub.com/website/forum8/21.html"/>
              </a:rPr>
              <a:t>Discussion</a:t>
            </a:r>
            <a:r>
              <a:rPr lang="en-US" sz="800" smtClean="0"/>
              <a:t> &amp; </a:t>
            </a:r>
            <a:r>
              <a:rPr lang="en-US" sz="800" smtClean="0">
                <a:hlinkClick r:id="rId173" tooltip="http://www.alienhub.com/media/gallery.asp?categoryid=8"/>
              </a:rPr>
              <a:t>pictures of crop circles</a:t>
            </a:r>
            <a:r>
              <a:rPr lang="en-US" sz="800" smtClean="0"/>
              <a:t> </a:t>
            </a:r>
          </a:p>
          <a:p>
            <a:pPr eaLnBrk="1" hangingPunct="1">
              <a:lnSpc>
                <a:spcPct val="80000"/>
              </a:lnSpc>
            </a:pPr>
            <a:r>
              <a:rPr lang="en-US" sz="800" smtClean="0">
                <a:hlinkClick r:id="rId174" tooltip="http://www.cropcircle-archive.com"/>
              </a:rPr>
              <a:t>http://www.cropcircle-archive.com</a:t>
            </a:r>
            <a:r>
              <a:rPr lang="en-US" sz="800" smtClean="0"/>
              <a:t> A complete crop circle database site with a search engine and flash animations of crop circle constructions using the "ruler and compass" rule. </a:t>
            </a:r>
          </a:p>
          <a:p>
            <a:pPr eaLnBrk="1" hangingPunct="1">
              <a:lnSpc>
                <a:spcPct val="80000"/>
              </a:lnSpc>
            </a:pPr>
            <a:r>
              <a:rPr lang="en-US" sz="800" smtClean="0">
                <a:hlinkClick r:id="rId175" tooltip="http://www.cropcircleship.com/"/>
              </a:rPr>
              <a:t>http://www.cropcircleship.com/</a:t>
            </a:r>
            <a:r>
              <a:rPr lang="en-US" sz="800" smtClean="0"/>
              <a:t> A website attempting to put together a secret technology represented by the crop circles. </a:t>
            </a:r>
          </a:p>
          <a:p>
            <a:pPr eaLnBrk="1" hangingPunct="1">
              <a:lnSpc>
                <a:spcPct val="80000"/>
              </a:lnSpc>
            </a:pPr>
            <a:r>
              <a:rPr lang="en-US" sz="800" smtClean="0">
                <a:hlinkClick r:id="rId176" tooltip="http://www.bertjanssen.nl/cropc"/>
              </a:rPr>
              <a:t>Photos, Documentaries and Geometry studies of Dutch researcher Bert Janssen</a:t>
            </a:r>
            <a:r>
              <a:rPr lang="en-US" sz="800" smtClean="0"/>
              <a:t> </a:t>
            </a:r>
          </a:p>
          <a:p>
            <a:pPr eaLnBrk="1" hangingPunct="1">
              <a:lnSpc>
                <a:spcPct val="80000"/>
              </a:lnSpc>
            </a:pPr>
            <a:r>
              <a:rPr lang="en-US" sz="800" smtClean="0">
                <a:hlinkClick r:id="rId177" tooltip="http://www.cropcircles.org"/>
              </a:rPr>
              <a:t>http://www.cropcircles.org</a:t>
            </a:r>
            <a:r>
              <a:rPr lang="en-US" sz="800" smtClean="0"/>
              <a:t> </a:t>
            </a:r>
          </a:p>
          <a:p>
            <a:pPr eaLnBrk="1" hangingPunct="1">
              <a:lnSpc>
                <a:spcPct val="80000"/>
              </a:lnSpc>
            </a:pPr>
            <a:r>
              <a:rPr lang="en-US" sz="800" smtClean="0">
                <a:hlinkClick r:id="rId178" tooltip="http://www.cropcircleresearch.com"/>
              </a:rPr>
              <a:t>http://www.cropcircleresearch.com</a:t>
            </a:r>
            <a:r>
              <a:rPr lang="en-US" sz="800" smtClean="0"/>
              <a:t> A page devoted to researching the phenomenon of Crop Circles - concentrating more on scientific research. </a:t>
            </a:r>
          </a:p>
          <a:p>
            <a:pPr eaLnBrk="1" hangingPunct="1">
              <a:lnSpc>
                <a:spcPct val="80000"/>
              </a:lnSpc>
            </a:pPr>
            <a:r>
              <a:rPr lang="en-US" sz="800" smtClean="0">
                <a:hlinkClick r:id="rId179" tooltip="http://www.lucypringle.co.uk"/>
              </a:rPr>
              <a:t>http://www.lucypringle.co.uk</a:t>
            </a:r>
            <a:r>
              <a:rPr lang="en-US" sz="800" smtClean="0"/>
              <a:t> This site is the de facto standard for comprehensive aerial photographs of the UK's crop circles. </a:t>
            </a:r>
          </a:p>
          <a:p>
            <a:pPr eaLnBrk="1" hangingPunct="1">
              <a:lnSpc>
                <a:spcPct val="80000"/>
              </a:lnSpc>
            </a:pPr>
            <a:r>
              <a:rPr lang="en-US" sz="800" b="1" smtClean="0"/>
              <a:t>[</a:t>
            </a:r>
            <a:r>
              <a:rPr lang="en-US" sz="800" b="1" smtClean="0">
                <a:hlinkClick r:id="rId180" tooltip="Edit section: References"/>
              </a:rPr>
              <a:t>edit</a:t>
            </a:r>
            <a:r>
              <a:rPr lang="en-US" sz="800" b="1" smtClean="0"/>
              <a:t>] References</a:t>
            </a:r>
          </a:p>
          <a:p>
            <a:pPr eaLnBrk="1" hangingPunct="1">
              <a:lnSpc>
                <a:spcPct val="80000"/>
              </a:lnSpc>
            </a:pPr>
            <a:r>
              <a:rPr lang="en-US" sz="800" b="1" smtClean="0">
                <a:hlinkClick r:id="" action="ppaction://noaction"/>
              </a:rPr>
              <a:t>^</a:t>
            </a:r>
            <a:r>
              <a:rPr lang="en-US" sz="800" smtClean="0"/>
              <a:t> </a:t>
            </a:r>
            <a:r>
              <a:rPr lang="en-US" sz="800" i="1" smtClean="0"/>
              <a:t>The Demon Haunted World</a:t>
            </a:r>
            <a:r>
              <a:rPr lang="en-US" sz="800" smtClean="0"/>
              <a:t>, </a:t>
            </a:r>
            <a:r>
              <a:rPr lang="en-US" sz="800" smtClean="0">
                <a:hlinkClick r:id="rId181" tooltip="Carl Sagan"/>
              </a:rPr>
              <a:t>Carl Sagan</a:t>
            </a:r>
            <a:r>
              <a:rPr lang="en-US" sz="800" smtClean="0"/>
              <a:t> (Random House, January 1996) pp. 73-77 </a:t>
            </a:r>
          </a:p>
          <a:p>
            <a:pPr eaLnBrk="1" hangingPunct="1">
              <a:lnSpc>
                <a:spcPct val="80000"/>
              </a:lnSpc>
            </a:pPr>
            <a:r>
              <a:rPr lang="en-US" sz="800" b="1" smtClean="0">
                <a:hlinkClick r:id="" action="ppaction://noaction"/>
              </a:rPr>
              <a:t>^</a:t>
            </a:r>
            <a:r>
              <a:rPr lang="en-US" sz="800" smtClean="0"/>
              <a:t> </a:t>
            </a:r>
            <a:r>
              <a:rPr lang="en-US" sz="800" i="1" smtClean="0"/>
              <a:t>Faking UFOs</a:t>
            </a:r>
            <a:r>
              <a:rPr lang="en-US" sz="800" smtClean="0"/>
              <a:t>, Roel Van der Meulen (Self Published, 1994) </a:t>
            </a:r>
          </a:p>
          <a:p>
            <a:pPr eaLnBrk="1" hangingPunct="1">
              <a:lnSpc>
                <a:spcPct val="80000"/>
              </a:lnSpc>
            </a:pPr>
            <a:r>
              <a:rPr lang="en-US" sz="800" smtClean="0"/>
              <a:t>^ </a:t>
            </a:r>
            <a:r>
              <a:rPr lang="en-US" sz="800" b="1" i="1" smtClean="0">
                <a:hlinkClick r:id="" action="ppaction://noaction"/>
              </a:rPr>
              <a:t>a</a:t>
            </a:r>
            <a:r>
              <a:rPr lang="en-US" sz="800" smtClean="0"/>
              <a:t> </a:t>
            </a:r>
            <a:r>
              <a:rPr lang="en-US" sz="800" b="1" i="1" smtClean="0">
                <a:hlinkClick r:id="" action="ppaction://noaction"/>
              </a:rPr>
              <a:t>b</a:t>
            </a:r>
            <a:r>
              <a:rPr lang="en-US" sz="800" smtClean="0"/>
              <a:t> </a:t>
            </a:r>
            <a:r>
              <a:rPr lang="en-US" sz="800" b="1" i="1" smtClean="0">
                <a:hlinkClick r:id="" action="ppaction://noaction"/>
              </a:rPr>
              <a:t>c</a:t>
            </a:r>
            <a:r>
              <a:rPr lang="en-US" sz="800" smtClean="0"/>
              <a:t> </a:t>
            </a:r>
            <a:r>
              <a:rPr lang="en-US" sz="800" b="1" i="1" smtClean="0">
                <a:hlinkClick r:id="" action="ppaction://noaction"/>
              </a:rPr>
              <a:t>d</a:t>
            </a:r>
            <a:r>
              <a:rPr lang="en-US" sz="800" smtClean="0"/>
              <a:t> </a:t>
            </a:r>
            <a:r>
              <a:rPr lang="en-US" sz="800" b="1" i="1" smtClean="0">
                <a:hlinkClick r:id="" action="ppaction://noaction"/>
              </a:rPr>
              <a:t>e</a:t>
            </a:r>
            <a:r>
              <a:rPr lang="en-US" sz="800" smtClean="0"/>
              <a:t> </a:t>
            </a:r>
            <a:r>
              <a:rPr lang="en-US" sz="800" smtClean="0">
                <a:hlinkClick r:id="rId169" tooltip="http://www.circlemakers.org"/>
              </a:rPr>
              <a:t>http://www.circlemakers.org</a:t>
            </a:r>
            <a:r>
              <a:rPr lang="en-US" sz="800" smtClean="0"/>
              <a:t> </a:t>
            </a:r>
          </a:p>
          <a:p>
            <a:pPr eaLnBrk="1" hangingPunct="1">
              <a:lnSpc>
                <a:spcPct val="80000"/>
              </a:lnSpc>
            </a:pPr>
            <a:r>
              <a:rPr lang="en-US" sz="800" b="1" smtClean="0">
                <a:hlinkClick r:id="" action="ppaction://noaction"/>
              </a:rPr>
              <a:t>^</a:t>
            </a:r>
            <a:r>
              <a:rPr lang="en-US" sz="800" smtClean="0"/>
              <a:t> </a:t>
            </a:r>
            <a:r>
              <a:rPr lang="en-US" sz="800" i="1" smtClean="0"/>
              <a:t>The Field Guide: The Art, History and Philosophy of Crop Circle Making by Rob Irving and John Lundberg, edited by Mark Pilkington (Strange Attractor 2006) </a:t>
            </a:r>
            <a:r>
              <a:rPr lang="en-US" sz="800" i="1" smtClean="0">
                <a:hlinkClick r:id="rId156"/>
              </a:rPr>
              <a:t>ISBN 0-9548054-2-9</a:t>
            </a:r>
            <a:r>
              <a:rPr lang="en-US" sz="800" smtClean="0"/>
              <a:t> </a:t>
            </a:r>
          </a:p>
          <a:p>
            <a:pPr eaLnBrk="1" hangingPunct="1">
              <a:lnSpc>
                <a:spcPct val="80000"/>
              </a:lnSpc>
            </a:pPr>
            <a:r>
              <a:rPr lang="en-US" sz="800" smtClean="0"/>
              <a:t>^ </a:t>
            </a:r>
            <a:r>
              <a:rPr lang="en-US" sz="800" b="1" i="1" smtClean="0">
                <a:hlinkClick r:id="" action="ppaction://noaction"/>
              </a:rPr>
              <a:t>a</a:t>
            </a:r>
            <a:r>
              <a:rPr lang="en-US" sz="800" smtClean="0"/>
              <a:t> </a:t>
            </a:r>
            <a:r>
              <a:rPr lang="en-US" sz="800" b="1" i="1" smtClean="0">
                <a:hlinkClick r:id="" action="ppaction://noaction"/>
              </a:rPr>
              <a:t>b</a:t>
            </a:r>
            <a:r>
              <a:rPr lang="en-US" sz="800" smtClean="0"/>
              <a:t> </a:t>
            </a:r>
            <a:r>
              <a:rPr lang="en-US" sz="800" smtClean="0">
                <a:hlinkClick r:id="rId182" tooltip="http://www.sciam.com/article.cfm?colID=5&amp;articleID=00038B16-ED5F-1D29-97CA809EC588EEDF"/>
              </a:rPr>
              <a:t>Crop Circle Confession, How to get the wheat down in the dead of night by Matt Ridley</a:t>
            </a:r>
            <a:r>
              <a:rPr lang="en-US" sz="800" smtClean="0"/>
              <a:t>, </a:t>
            </a:r>
            <a:r>
              <a:rPr lang="en-US" sz="800" i="1" smtClean="0">
                <a:hlinkClick r:id="rId183" tooltip="Scientific American"/>
              </a:rPr>
              <a:t>Scientific American</a:t>
            </a:r>
            <a:r>
              <a:rPr lang="en-US" sz="800" smtClean="0"/>
              <a:t>, August 2002, p. 25 </a:t>
            </a:r>
          </a:p>
          <a:p>
            <a:pPr eaLnBrk="1" hangingPunct="1">
              <a:lnSpc>
                <a:spcPct val="80000"/>
              </a:lnSpc>
            </a:pPr>
            <a:r>
              <a:rPr lang="en-US" sz="800" b="1" smtClean="0">
                <a:hlinkClick r:id="" action="ppaction://noaction"/>
              </a:rPr>
              <a:t>^</a:t>
            </a:r>
            <a:r>
              <a:rPr lang="en-US" sz="800" smtClean="0"/>
              <a:t> </a:t>
            </a:r>
            <a:r>
              <a:rPr lang="en-US" sz="800" smtClean="0">
                <a:hlinkClick r:id="rId184" tooltip="http://www.cccrn.ca/"/>
              </a:rPr>
              <a:t>http://www.cccrn.ca/</a:t>
            </a:r>
            <a:r>
              <a:rPr lang="en-US" sz="800" smtClean="0"/>
              <a:t> </a:t>
            </a:r>
          </a:p>
          <a:p>
            <a:pPr eaLnBrk="1" hangingPunct="1">
              <a:lnSpc>
                <a:spcPct val="80000"/>
              </a:lnSpc>
            </a:pPr>
            <a:r>
              <a:rPr lang="en-US" sz="800" b="1" smtClean="0">
                <a:hlinkClick r:id="" action="ppaction://noaction"/>
              </a:rPr>
              <a:t>^</a:t>
            </a:r>
            <a:r>
              <a:rPr lang="en-US" sz="800" smtClean="0"/>
              <a:t> Freddy Silva. </a:t>
            </a:r>
            <a:r>
              <a:rPr lang="en-US" sz="800" i="1" smtClean="0"/>
              <a:t>Secrets in the Fields</a:t>
            </a:r>
            <a:r>
              <a:rPr lang="en-US" sz="800" smtClean="0"/>
              <a:t>: The Science and Mysticism of Crop Circles</a:t>
            </a:r>
            <a:r>
              <a:rPr lang="en-US" sz="800" i="1" smtClean="0"/>
              <a:t>. (2002) </a:t>
            </a:r>
            <a:r>
              <a:rPr lang="en-US" sz="800" i="1" smtClean="0">
                <a:hlinkClick r:id="rId185"/>
              </a:rPr>
              <a:t>ISBN 1-57174-322-7</a:t>
            </a:r>
            <a:r>
              <a:rPr lang="en-US" sz="800" smtClean="0"/>
              <a:t> </a:t>
            </a:r>
          </a:p>
          <a:p>
            <a:pPr eaLnBrk="1" hangingPunct="1">
              <a:lnSpc>
                <a:spcPct val="80000"/>
              </a:lnSpc>
            </a:pPr>
            <a:r>
              <a:rPr lang="en-US" sz="800" b="1" smtClean="0">
                <a:hlinkClick r:id="" action="ppaction://noaction"/>
              </a:rPr>
              <a:t>^</a:t>
            </a:r>
            <a:r>
              <a:rPr lang="en-US" sz="800" smtClean="0"/>
              <a:t> </a:t>
            </a:r>
            <a:r>
              <a:rPr lang="en-US" sz="800" smtClean="0">
                <a:hlinkClick r:id="rId186" tooltip="http://www.bltresearch.com/eyewitness2.html"/>
              </a:rPr>
              <a:t>http://www.bltresearch.com/eyewitness2.html</a:t>
            </a:r>
            <a:r>
              <a:rPr lang="en-US" sz="800" smtClean="0"/>
              <a:t> </a:t>
            </a:r>
          </a:p>
          <a:p>
            <a:pPr eaLnBrk="1" hangingPunct="1">
              <a:lnSpc>
                <a:spcPct val="80000"/>
              </a:lnSpc>
            </a:pPr>
            <a:r>
              <a:rPr lang="en-US" sz="800" b="1" smtClean="0">
                <a:hlinkClick r:id="" action="ppaction://noaction"/>
              </a:rPr>
              <a:t>^</a:t>
            </a:r>
            <a:r>
              <a:rPr lang="en-US" sz="800" smtClean="0"/>
              <a:t> </a:t>
            </a:r>
            <a:r>
              <a:rPr lang="en-US" sz="800" smtClean="0">
                <a:hlinkClick r:id="rId187" tooltip="http://plantclinic.cornell.edu/FactSheets/fairyring/fairyring.htm"/>
              </a:rPr>
              <a:t>http://plantclinic.cornell.edu/FactSheets/fairyring/fairyring.htm</a:t>
            </a:r>
            <a:r>
              <a:rPr lang="en-US" sz="800" smtClean="0"/>
              <a:t> </a:t>
            </a:r>
          </a:p>
          <a:p>
            <a:pPr eaLnBrk="1" hangingPunct="1">
              <a:lnSpc>
                <a:spcPct val="80000"/>
              </a:lnSpc>
            </a:pPr>
            <a:r>
              <a:rPr lang="en-US" sz="800" smtClean="0"/>
              <a:t>Retrieved from "</a:t>
            </a:r>
            <a:r>
              <a:rPr lang="en-US" sz="800" smtClean="0">
                <a:hlinkClick r:id="rId188"/>
              </a:rPr>
              <a:t>http://en.wikipedia.org/wiki/Crop_circle</a:t>
            </a:r>
            <a:r>
              <a:rPr lang="en-US" sz="800"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78CA75-F7A3-4BA6-A975-D6485E43E4FE}" type="slidenum">
              <a:rPr lang="en-US"/>
              <a:pPr/>
              <a:t>18</a:t>
            </a:fld>
            <a:endParaRPr lang="en-US"/>
          </a:p>
        </p:txBody>
      </p:sp>
      <p:sp>
        <p:nvSpPr>
          <p:cNvPr id="11266" name="Rectangle 2"/>
          <p:cNvSpPr>
            <a:spLocks noGrp="1" noRot="1" noChangeAspect="1" noChangeArrowheads="1" noTextEdit="1"/>
          </p:cNvSpPr>
          <p:nvPr>
            <p:ph type="sldImg"/>
          </p:nvPr>
        </p:nvSpPr>
        <p:spPr>
          <a:xfrm>
            <a:off x="1266825" y="727075"/>
            <a:ext cx="4781550" cy="3586163"/>
          </a:xfrm>
          <a:ln/>
        </p:spPr>
      </p:sp>
      <p:sp>
        <p:nvSpPr>
          <p:cNvPr id="11267" name="Rectangle 3"/>
          <p:cNvSpPr>
            <a:spLocks noGrp="1" noChangeArrowheads="1"/>
          </p:cNvSpPr>
          <p:nvPr>
            <p:ph type="body" idx="1"/>
          </p:nvPr>
        </p:nvSpPr>
        <p:spPr>
          <a:xfrm>
            <a:off x="974725" y="4560888"/>
            <a:ext cx="5365750" cy="4319587"/>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E567317-ABD4-4AF7-90F4-07519E7A36DC}" type="slidenum">
              <a:rPr lang="en-US"/>
              <a:pPr/>
              <a:t>23</a:t>
            </a:fld>
            <a:endParaRPr lang="en-US"/>
          </a:p>
        </p:txBody>
      </p:sp>
      <p:sp>
        <p:nvSpPr>
          <p:cNvPr id="31747" name="Rectangle 2"/>
          <p:cNvSpPr>
            <a:spLocks noGrp="1" noRot="1" noChangeAspect="1" noChangeArrowheads="1" noTextEdit="1"/>
          </p:cNvSpPr>
          <p:nvPr>
            <p:ph type="sldImg"/>
          </p:nvPr>
        </p:nvSpPr>
        <p:spPr>
          <a:xfrm>
            <a:off x="1266825" y="727075"/>
            <a:ext cx="4781550" cy="3586163"/>
          </a:xfrm>
          <a:ln/>
        </p:spPr>
      </p:sp>
      <p:sp>
        <p:nvSpPr>
          <p:cNvPr id="3174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A4A32-F600-4003-A0AA-F825CA3824DA}" type="slidenum">
              <a:rPr lang="en-US"/>
              <a:pPr/>
              <a:t>26</a:t>
            </a:fld>
            <a:endParaRPr lang="en-US"/>
          </a:p>
        </p:txBody>
      </p:sp>
      <p:sp>
        <p:nvSpPr>
          <p:cNvPr id="13314" name="Rectangle 2"/>
          <p:cNvSpPr>
            <a:spLocks noGrp="1" noRot="1" noChangeAspect="1" noChangeArrowheads="1" noTextEdit="1"/>
          </p:cNvSpPr>
          <p:nvPr>
            <p:ph type="sldImg"/>
          </p:nvPr>
        </p:nvSpPr>
        <p:spPr>
          <a:xfrm>
            <a:off x="1266825" y="727075"/>
            <a:ext cx="4781550" cy="3586163"/>
          </a:xfrm>
          <a:ln/>
        </p:spPr>
      </p:sp>
      <p:sp>
        <p:nvSpPr>
          <p:cNvPr id="13315" name="Rectangle 3"/>
          <p:cNvSpPr>
            <a:spLocks noGrp="1" noChangeArrowheads="1"/>
          </p:cNvSpPr>
          <p:nvPr>
            <p:ph type="body" idx="1"/>
          </p:nvPr>
        </p:nvSpPr>
        <p:spPr>
          <a:xfrm>
            <a:off x="974725" y="4560888"/>
            <a:ext cx="5365750" cy="4319587"/>
          </a:xfrm>
        </p:spPr>
        <p:txBody>
          <a:bodyPr/>
          <a:lstStyle/>
          <a:p>
            <a:r>
              <a:rPr lang="en-US"/>
              <a:t>Radio: 10 feet (FM) to close to a mile (AM)</a:t>
            </a:r>
          </a:p>
          <a:p>
            <a:r>
              <a:rPr lang="en-US"/>
              <a:t>Light: 10</a:t>
            </a:r>
            <a:r>
              <a:rPr lang="en-US" baseline="30000"/>
              <a:t>-6</a:t>
            </a:r>
            <a:r>
              <a:rPr lang="en-US"/>
              <a:t> m (1/1000 mm)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77BAC-8531-4CB7-BD60-52F949DB47FB}" type="slidenum">
              <a:rPr lang="en-US"/>
              <a:pPr/>
              <a:t>29</a:t>
            </a:fld>
            <a:endParaRPr lang="en-US"/>
          </a:p>
        </p:txBody>
      </p:sp>
      <p:sp>
        <p:nvSpPr>
          <p:cNvPr id="49154" name="Rectangle 2"/>
          <p:cNvSpPr>
            <a:spLocks noGrp="1" noChangeArrowheads="1"/>
          </p:cNvSpPr>
          <p:nvPr>
            <p:ph type="body" idx="1"/>
          </p:nvPr>
        </p:nvSpPr>
        <p:spPr>
          <a:xfrm>
            <a:off x="974725" y="4560888"/>
            <a:ext cx="5365750" cy="4319587"/>
          </a:xfrm>
          <a:noFill/>
          <a:ln/>
        </p:spPr>
        <p:txBody>
          <a:bodyPr lIns="95655" tIns="46988" rIns="95655" bIns="46988"/>
          <a:lstStyle/>
          <a:p>
            <a:r>
              <a:rPr lang="en-US"/>
              <a:t>show video clip #21 with Doppler shift of a train horn</a:t>
            </a:r>
          </a:p>
          <a:p>
            <a:endParaRPr lang="en-US"/>
          </a:p>
          <a:p>
            <a:r>
              <a:rPr lang="en-US"/>
              <a:t>Emphasize:  higher frequency if moving towards you, lower frequency if moving away.</a:t>
            </a:r>
          </a:p>
          <a:p>
            <a:endParaRPr lang="en-US"/>
          </a:p>
          <a:p>
            <a:r>
              <a:rPr lang="en-US"/>
              <a:t>Other demonstration--swinging a speaker.</a:t>
            </a:r>
          </a:p>
        </p:txBody>
      </p:sp>
      <p:sp>
        <p:nvSpPr>
          <p:cNvPr id="49155"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09DD825-5EB8-4ACF-B3AC-F35787259C16}" type="slidenum">
              <a:rPr lang="en-US" smtClean="0"/>
              <a:pPr>
                <a:defRPr/>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mtClean="0"/>
              <a:t>Finally, </a:t>
            </a:r>
          </a:p>
          <a:p>
            <a:endParaRPr lang="en-US" smtClean="0"/>
          </a:p>
          <a:p>
            <a:r>
              <a:rPr lang="en-US" smtClean="0"/>
              <a:t>someone has managed to photograph </a:t>
            </a:r>
          </a:p>
          <a:p>
            <a:endParaRPr lang="en-US" smtClean="0"/>
          </a:p>
          <a:p>
            <a:r>
              <a:rPr lang="en-US" smtClean="0"/>
              <a:t>the pot at the end of the rainbow!!!</a:t>
            </a:r>
          </a:p>
          <a:p>
            <a:endParaRPr lang="en-US" smtClean="0"/>
          </a:p>
          <a:p>
            <a:endParaRPr lang="en-US" smtClean="0"/>
          </a:p>
          <a:p>
            <a:endParaRPr lang="en-US" smtClean="0"/>
          </a:p>
          <a:p>
            <a:r>
              <a:rPr lang="en-US" smtClean="0"/>
              <a:t>Wouldn't you know it!!!!! </a:t>
            </a:r>
          </a:p>
          <a:p>
            <a:endParaRPr lang="en-US" smtClean="0"/>
          </a:p>
        </p:txBody>
      </p:sp>
      <p:sp>
        <p:nvSpPr>
          <p:cNvPr id="4" name="Slide Number Placeholder 3"/>
          <p:cNvSpPr>
            <a:spLocks noGrp="1"/>
          </p:cNvSpPr>
          <p:nvPr>
            <p:ph type="sldNum" sz="quarter" idx="5"/>
          </p:nvPr>
        </p:nvSpPr>
        <p:spPr/>
        <p:txBody>
          <a:bodyPr/>
          <a:lstStyle/>
          <a:p>
            <a:pPr>
              <a:defRPr/>
            </a:pPr>
            <a:fld id="{116F0043-5CF8-4817-9F60-DD7E68B4C750}" type="slidenum">
              <a:rPr lang="en-US" smtClean="0"/>
              <a:pPr>
                <a:defRPr/>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Human hands (usually too moist, though) </a:t>
            </a:r>
            <a:r>
              <a:rPr lang="en-US" i="1" dirty="0" smtClean="0"/>
              <a:t>Very positive</a:t>
            </a:r>
            <a:r>
              <a:rPr lang="en-US" dirty="0" smtClean="0"/>
              <a:t> </a:t>
            </a:r>
          </a:p>
          <a:p>
            <a:r>
              <a:rPr lang="en-US" dirty="0" smtClean="0"/>
              <a:t>Rabbit Fur </a:t>
            </a:r>
          </a:p>
          <a:p>
            <a:r>
              <a:rPr lang="en-US" dirty="0" smtClean="0"/>
              <a:t>Glass </a:t>
            </a:r>
          </a:p>
          <a:p>
            <a:r>
              <a:rPr lang="en-US" dirty="0" smtClean="0"/>
              <a:t>Human hair </a:t>
            </a:r>
          </a:p>
          <a:p>
            <a:r>
              <a:rPr lang="en-US" dirty="0" smtClean="0"/>
              <a:t>Nylon </a:t>
            </a:r>
          </a:p>
          <a:p>
            <a:r>
              <a:rPr lang="en-US" dirty="0" smtClean="0"/>
              <a:t>Wool </a:t>
            </a:r>
          </a:p>
          <a:p>
            <a:r>
              <a:rPr lang="en-US" dirty="0" smtClean="0"/>
              <a:t>Fur </a:t>
            </a:r>
          </a:p>
          <a:p>
            <a:r>
              <a:rPr lang="en-US" dirty="0" smtClean="0"/>
              <a:t>Lead </a:t>
            </a:r>
          </a:p>
          <a:p>
            <a:r>
              <a:rPr lang="en-US" dirty="0" smtClean="0"/>
              <a:t>Silk </a:t>
            </a:r>
          </a:p>
          <a:p>
            <a:r>
              <a:rPr lang="en-US" dirty="0" smtClean="0"/>
              <a:t>Aluminum </a:t>
            </a:r>
          </a:p>
          <a:p>
            <a:r>
              <a:rPr lang="en-US" dirty="0" smtClean="0"/>
              <a:t>Paper </a:t>
            </a:r>
          </a:p>
          <a:p>
            <a:r>
              <a:rPr lang="en-US" dirty="0" smtClean="0"/>
              <a:t>Cotton </a:t>
            </a:r>
          </a:p>
          <a:p>
            <a:r>
              <a:rPr lang="en-US" dirty="0" smtClean="0"/>
              <a:t>Steel </a:t>
            </a:r>
            <a:r>
              <a:rPr lang="en-US" i="1" dirty="0" smtClean="0"/>
              <a:t>Neutral</a:t>
            </a:r>
            <a:r>
              <a:rPr lang="en-US" dirty="0" smtClean="0"/>
              <a:t> </a:t>
            </a:r>
          </a:p>
          <a:p>
            <a:r>
              <a:rPr lang="en-US" dirty="0" smtClean="0"/>
              <a:t>Wood </a:t>
            </a:r>
          </a:p>
          <a:p>
            <a:r>
              <a:rPr lang="en-US" dirty="0" smtClean="0"/>
              <a:t>Amber </a:t>
            </a:r>
          </a:p>
          <a:p>
            <a:r>
              <a:rPr lang="en-US" dirty="0" smtClean="0"/>
              <a:t>Hard rubber </a:t>
            </a:r>
          </a:p>
          <a:p>
            <a:r>
              <a:rPr lang="en-US" dirty="0" smtClean="0"/>
              <a:t>Nickel, Copper </a:t>
            </a:r>
          </a:p>
          <a:p>
            <a:r>
              <a:rPr lang="en-US" dirty="0" smtClean="0"/>
              <a:t>Brass, Silver </a:t>
            </a:r>
          </a:p>
          <a:p>
            <a:r>
              <a:rPr lang="en-US" dirty="0" smtClean="0"/>
              <a:t>Gold, Platinum </a:t>
            </a:r>
          </a:p>
          <a:p>
            <a:r>
              <a:rPr lang="en-US" dirty="0" smtClean="0"/>
              <a:t>Polyester </a:t>
            </a:r>
          </a:p>
          <a:p>
            <a:r>
              <a:rPr lang="en-US" dirty="0" smtClean="0"/>
              <a:t>Styrene (Styrofoam) </a:t>
            </a:r>
          </a:p>
          <a:p>
            <a:r>
              <a:rPr lang="en-US" dirty="0" smtClean="0"/>
              <a:t>Saran Wrap </a:t>
            </a:r>
          </a:p>
          <a:p>
            <a:r>
              <a:rPr lang="en-US" dirty="0" smtClean="0"/>
              <a:t>Polyurethane </a:t>
            </a:r>
          </a:p>
          <a:p>
            <a:r>
              <a:rPr lang="en-US" dirty="0" smtClean="0"/>
              <a:t>Polyethylene (like Scotch Tape) </a:t>
            </a:r>
          </a:p>
          <a:p>
            <a:r>
              <a:rPr lang="en-US" dirty="0" smtClean="0"/>
              <a:t>Polypropylene </a:t>
            </a:r>
          </a:p>
          <a:p>
            <a:r>
              <a:rPr lang="en-US" dirty="0" smtClean="0"/>
              <a:t>Vinyl (PVC) </a:t>
            </a:r>
          </a:p>
          <a:p>
            <a:r>
              <a:rPr lang="en-US" dirty="0" smtClean="0"/>
              <a:t>Silicon </a:t>
            </a:r>
          </a:p>
          <a:p>
            <a:r>
              <a:rPr lang="en-US" dirty="0" smtClean="0"/>
              <a:t>Teflon </a:t>
            </a:r>
            <a:r>
              <a:rPr lang="en-US" i="1" dirty="0" smtClean="0"/>
              <a:t>Very negative</a:t>
            </a:r>
            <a:r>
              <a:rPr lang="en-US" dirty="0" smtClean="0"/>
              <a:t> </a:t>
            </a:r>
            <a:endParaRPr lang="en-US" dirty="0"/>
          </a:p>
        </p:txBody>
      </p:sp>
      <p:sp>
        <p:nvSpPr>
          <p:cNvPr id="4" name="Slide Number Placeholder 3"/>
          <p:cNvSpPr>
            <a:spLocks noGrp="1"/>
          </p:cNvSpPr>
          <p:nvPr>
            <p:ph type="sldNum" sz="quarter" idx="10"/>
          </p:nvPr>
        </p:nvSpPr>
        <p:spPr/>
        <p:txBody>
          <a:bodyPr/>
          <a:lstStyle/>
          <a:p>
            <a:fld id="{01A4B9C7-DD1E-4044-823C-AC6C40F0E916}" type="slidenum">
              <a:rPr lang="en-US" smtClean="0"/>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05E50A-A7AD-4508-A786-454665C2DB39}" type="slidenum">
              <a:rPr lang="en-US"/>
              <a:pPr/>
              <a:t>45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t>http://rt210.sl.psu.edu/phys_anim/waves/indexer_waves.html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48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49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50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51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52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2D0B90-99A1-4C0F-9B76-F9F52A42FA1F}" type="slidenum">
              <a:rPr lang="en-US" smtClean="0"/>
              <a:pPr/>
              <a:t>55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2D0B90-99A1-4C0F-9B76-F9F52A42FA1F}" type="slidenum">
              <a:rPr lang="en-US" smtClean="0"/>
              <a:pPr/>
              <a:t>56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A4B9C7-DD1E-4044-823C-AC6C40F0E916}" type="slidenum">
              <a:rPr lang="en-US" smtClean="0"/>
              <a:pPr/>
              <a:t>11</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976313" y="4559300"/>
            <a:ext cx="5362575" cy="4321175"/>
          </a:xfrm>
          <a:noFill/>
          <a:ln w="9525"/>
        </p:spPr>
        <p:txBody>
          <a:bodyPr lIns="95664" tIns="46992" rIns="95664" bIns="46992"/>
          <a:lstStyle/>
          <a:p>
            <a:endParaRPr lang="en-US" smtClean="0"/>
          </a:p>
        </p:txBody>
      </p:sp>
      <p:sp>
        <p:nvSpPr>
          <p:cNvPr id="66563" name="Rectangle 3"/>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A6D9A84-902D-4E0F-A2F3-CA8F38BDDDB6}" type="slidenum">
              <a:rPr lang="en-US" smtClean="0"/>
              <a:pPr/>
              <a:t>12</a:t>
            </a:fld>
            <a:endParaRPr lang="en-US" smtClean="0"/>
          </a:p>
        </p:txBody>
      </p:sp>
      <p:sp>
        <p:nvSpPr>
          <p:cNvPr id="35843" name="Rectangle 2"/>
          <p:cNvSpPr>
            <a:spLocks noGrp="1" noChangeArrowheads="1"/>
          </p:cNvSpPr>
          <p:nvPr>
            <p:ph type="body" idx="1"/>
          </p:nvPr>
        </p:nvSpPr>
        <p:spPr>
          <a:xfrm>
            <a:off x="974725" y="4562475"/>
            <a:ext cx="5365750" cy="4316413"/>
          </a:xfrm>
          <a:noFill/>
          <a:ln/>
        </p:spPr>
        <p:txBody>
          <a:bodyPr lIns="95524" tIns="46924" rIns="95524" bIns="46924"/>
          <a:lstStyle/>
          <a:p>
            <a:pPr eaLnBrk="1" hangingPunct="1"/>
            <a:endParaRPr lang="en-US" smtClean="0"/>
          </a:p>
        </p:txBody>
      </p:sp>
      <p:sp>
        <p:nvSpPr>
          <p:cNvPr id="35844" name="Rectangle 3"/>
          <p:cNvSpPr>
            <a:spLocks noGrp="1" noRot="1" noChangeAspect="1" noChangeArrowheads="1" noTextEdit="1"/>
          </p:cNvSpPr>
          <p:nvPr>
            <p:ph type="sldImg"/>
          </p:nvPr>
        </p:nvSpPr>
        <p:spPr>
          <a:xfrm>
            <a:off x="1268413" y="728663"/>
            <a:ext cx="4778375" cy="3584575"/>
          </a:xfrm>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657DF52-1505-48FB-AB7B-1439D7109DE1}"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657DF52-1505-48FB-AB7B-1439D7109DE1}" type="slidenum">
              <a:rPr lang="en-US" smtClean="0"/>
              <a:pPr>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578D29-A7EF-4D16-B0FC-AF41B0392ED7}" type="slidenum">
              <a:rPr lang="en-US"/>
              <a:pPr/>
              <a:t>16</a:t>
            </a:fld>
            <a:endParaRPr lang="en-US"/>
          </a:p>
        </p:txBody>
      </p:sp>
      <p:sp>
        <p:nvSpPr>
          <p:cNvPr id="11266" name="Rectangle 2"/>
          <p:cNvSpPr>
            <a:spLocks noGrp="1" noChangeArrowheads="1"/>
          </p:cNvSpPr>
          <p:nvPr>
            <p:ph type="body" idx="1"/>
          </p:nvPr>
        </p:nvSpPr>
        <p:spPr>
          <a:xfrm>
            <a:off x="974725" y="4560888"/>
            <a:ext cx="5365750" cy="4319587"/>
          </a:xfrm>
          <a:ln/>
        </p:spPr>
        <p:txBody>
          <a:bodyPr lIns="95655" tIns="46988" rIns="95655" bIns="46988"/>
          <a:lstStyle/>
          <a:p>
            <a:endParaRPr lang="en-US"/>
          </a:p>
        </p:txBody>
      </p:sp>
      <p:sp>
        <p:nvSpPr>
          <p:cNvPr id="11267"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A98C4B"/>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rgbClr val="A98C4B"/>
            </a:solidFill>
            <a:round/>
            <a:headEnd/>
            <a:tailEnd/>
          </a:ln>
          <a:effectLst/>
        </p:spPr>
        <p:txBody>
          <a:bodyPr/>
          <a:lstStyle/>
          <a:p>
            <a:pPr>
              <a:defRPr/>
            </a:pPr>
            <a:endParaRPr lang="en-US"/>
          </a:p>
        </p:txBody>
      </p:sp>
      <p:sp>
        <p:nvSpPr>
          <p:cNvPr id="107522"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1075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a:xfrm>
            <a:off x="457200" y="6243638"/>
            <a:ext cx="2133600" cy="457200"/>
          </a:xfrm>
        </p:spPr>
        <p:txBody>
          <a:bodyPr/>
          <a:lstStyle>
            <a:lvl1pPr>
              <a:defRPr sz="1200">
                <a:solidFill>
                  <a:schemeClr val="tx1"/>
                </a:solidFill>
                <a:latin typeface="Garamond" pitchFamily="18" charset="0"/>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sz="1200">
                <a:solidFill>
                  <a:schemeClr val="tx1"/>
                </a:solidFill>
                <a:latin typeface="Garamond" pitchFamily="18" charset="0"/>
              </a:defRPr>
            </a:lvl1pPr>
          </a:lstStyle>
          <a:p>
            <a:pPr>
              <a:defRPr/>
            </a:pPr>
            <a:endParaRPr lang="en-US" altLang="en-US"/>
          </a:p>
        </p:txBody>
      </p:sp>
      <p:sp>
        <p:nvSpPr>
          <p:cNvPr id="8" name="Rectangle 6"/>
          <p:cNvSpPr>
            <a:spLocks noGrp="1" noChangeArrowheads="1"/>
          </p:cNvSpPr>
          <p:nvPr>
            <p:ph type="sldNum" sz="quarter" idx="12"/>
          </p:nvPr>
        </p:nvSpPr>
        <p:spPr>
          <a:xfrm>
            <a:off x="6553200" y="6243638"/>
            <a:ext cx="2133600" cy="457200"/>
          </a:xfrm>
        </p:spPr>
        <p:txBody>
          <a:bodyPr/>
          <a:lstStyle>
            <a:lvl1pPr>
              <a:defRPr sz="1200">
                <a:solidFill>
                  <a:schemeClr val="tx1"/>
                </a:solidFill>
                <a:latin typeface="Garamond" pitchFamily="18" charset="0"/>
              </a:defRPr>
            </a:lvl1pPr>
          </a:lstStyle>
          <a:p>
            <a:pPr>
              <a:defRPr/>
            </a:pPr>
            <a:fld id="{83E4BF65-F549-490D-BA94-8777A6F0B95D}"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E9948A-9102-4623-B790-ABEAC37CF920}"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3A0ABB-C9B2-4F57-82D5-450A7701609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2F60ED3-33F4-4794-A573-F2DF3E515D79}"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8938927F-ACC4-4D67-BD6B-C7E4C2318B42}"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BCFCB-F927-44B6-8FC1-286EE57E8D0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693CB-1F31-4931-AA4C-7A780104DBE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5A585-C8B4-4A02-A133-4414C39A540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56EDF6-F70C-4BB9-B868-54B2FD94D53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A4B4BB-8522-47ED-921B-5F41ACAF984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39806F-2B38-4862-BB06-672F4A343CD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AFB753-6615-4C0A-B00B-6CEE2746A445}"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96A611-5C26-48F9-9AE3-8FD94B02FB8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F6592-E49C-43D3-AA6D-D546DDEBE34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BBC249-EDBE-4522-9E3E-39D7479E7AA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97C80-C4A4-4CB5-9F47-68E021F73A4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0855E3-A8DA-49E4-A814-0CAAA70EC16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44481D-A8A4-462D-B5A2-63EB42531E03}"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0D5B66F-4892-4436-B326-1F030C1548FF}"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A89FDE4-5497-4739-836D-B143D3A118BE}"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44D440-29F9-4B2E-8BE1-97BA38FCAA24}"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6857458-DEAE-4F47-AA6A-5D8EEC1AAF98}"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D446A3A-C18D-46B7-A1E0-3F860F67273C}"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17199DF-27F6-4EA1-B7CF-BC544723944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5363"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6500"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defRPr>
            </a:lvl1pPr>
          </a:lstStyle>
          <a:p>
            <a:pPr>
              <a:defRPr/>
            </a:pPr>
            <a:endParaRPr lang="en-US" altLang="en-US"/>
          </a:p>
        </p:txBody>
      </p:sp>
      <p:sp>
        <p:nvSpPr>
          <p:cNvPr id="106501"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defRPr>
            </a:lvl1pPr>
          </a:lstStyle>
          <a:p>
            <a:pPr>
              <a:defRPr/>
            </a:pPr>
            <a:endParaRPr lang="en-US" altLang="en-US"/>
          </a:p>
        </p:txBody>
      </p:sp>
      <p:sp>
        <p:nvSpPr>
          <p:cNvPr id="106502"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defRPr>
            </a:lvl1pPr>
          </a:lstStyle>
          <a:p>
            <a:pPr>
              <a:defRPr/>
            </a:pPr>
            <a:fld id="{1628D8BE-65ED-45DB-BA50-E5D31769DCFD}" type="slidenum">
              <a:rPr lang="en-US" altLang="en-US"/>
              <a:pPr>
                <a:defRPr/>
              </a:pPr>
              <a:t>‹#›</a:t>
            </a:fld>
            <a:endParaRPr lang="en-US" altLang="en-US"/>
          </a:p>
        </p:txBody>
      </p:sp>
      <p:sp>
        <p:nvSpPr>
          <p:cNvPr id="106507" name="Line 11"/>
          <p:cNvSpPr>
            <a:spLocks noChangeShapeType="1"/>
          </p:cNvSpPr>
          <p:nvPr userDrawn="1"/>
        </p:nvSpPr>
        <p:spPr bwMode="auto">
          <a:xfrm>
            <a:off x="228600" y="1295400"/>
            <a:ext cx="8686800" cy="0"/>
          </a:xfrm>
          <a:prstGeom prst="line">
            <a:avLst/>
          </a:prstGeom>
          <a:noFill/>
          <a:ln w="19050">
            <a:solidFill>
              <a:srgbClr val="FF00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03"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a:solidFill>
            <a:schemeClr val="tx1"/>
          </a:solidFill>
          <a:latin typeface="+mn-lt"/>
        </a:defRPr>
      </a:lvl2pPr>
      <a:lvl3pPr marL="1022350" indent="-350838" algn="l" rtl="0" eaLnBrk="0" fontAlgn="base" hangingPunct="0">
        <a:spcBef>
          <a:spcPct val="20000"/>
        </a:spcBef>
        <a:spcAft>
          <a:spcPct val="0"/>
        </a:spcAft>
        <a:buClr>
          <a:srgbClr val="A98C4B"/>
        </a:buClr>
        <a:buChar char="•"/>
        <a:defRPr sz="2200">
          <a:solidFill>
            <a:schemeClr val="tx1"/>
          </a:solidFill>
          <a:latin typeface="+mn-lt"/>
        </a:defRPr>
      </a:lvl3pPr>
      <a:lvl4pPr marL="1339850" indent="-315913" algn="l" rtl="0" eaLnBrk="0" fontAlgn="base" hangingPunct="0">
        <a:spcBef>
          <a:spcPct val="20000"/>
        </a:spcBef>
        <a:spcAft>
          <a:spcPct val="0"/>
        </a:spcAft>
        <a:buClr>
          <a:srgbClr val="A98C4B"/>
        </a:buClr>
        <a:buChar char="•"/>
        <a:defRPr sz="2000">
          <a:solidFill>
            <a:schemeClr val="tx1"/>
          </a:solidFill>
          <a:latin typeface="+mn-lt"/>
        </a:defRPr>
      </a:lvl4pPr>
      <a:lvl5pPr marL="1681163" indent="-339725" algn="l" rtl="0" eaLnBrk="0" fontAlgn="base" hangingPunct="0">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9BA0592A-709F-4919-B515-47AA1635AD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Arial" charset="0"/>
        </a:defRPr>
      </a:lvl2pPr>
      <a:lvl3pPr algn="ctr" rtl="0" eaLnBrk="0" fontAlgn="base" hangingPunct="0">
        <a:spcBef>
          <a:spcPct val="0"/>
        </a:spcBef>
        <a:spcAft>
          <a:spcPct val="0"/>
        </a:spcAft>
        <a:defRPr sz="4400">
          <a:solidFill>
            <a:srgbClr val="FFFFCC"/>
          </a:solidFill>
          <a:latin typeface="Arial" charset="0"/>
        </a:defRPr>
      </a:lvl3pPr>
      <a:lvl4pPr algn="ctr" rtl="0" eaLnBrk="0" fontAlgn="base" hangingPunct="0">
        <a:spcBef>
          <a:spcPct val="0"/>
        </a:spcBef>
        <a:spcAft>
          <a:spcPct val="0"/>
        </a:spcAft>
        <a:defRPr sz="4400">
          <a:solidFill>
            <a:srgbClr val="FFFFCC"/>
          </a:solidFill>
          <a:latin typeface="Arial" charset="0"/>
        </a:defRPr>
      </a:lvl4pPr>
      <a:lvl5pPr algn="ctr" rtl="0" eaLnBrk="0" fontAlgn="base" hangingPunct="0">
        <a:spcBef>
          <a:spcPct val="0"/>
        </a:spcBef>
        <a:spcAft>
          <a:spcPct val="0"/>
        </a:spcAft>
        <a:defRPr sz="4400">
          <a:solidFill>
            <a:srgbClr val="FFFFCC"/>
          </a:solidFill>
          <a:latin typeface="Arial" charset="0"/>
        </a:defRPr>
      </a:lvl5pPr>
      <a:lvl6pPr marL="457200" algn="ctr" rtl="0" fontAlgn="base">
        <a:spcBef>
          <a:spcPct val="0"/>
        </a:spcBef>
        <a:spcAft>
          <a:spcPct val="0"/>
        </a:spcAft>
        <a:defRPr sz="4400">
          <a:solidFill>
            <a:srgbClr val="FFFFCC"/>
          </a:solidFill>
          <a:latin typeface="Arial" charset="0"/>
        </a:defRPr>
      </a:lvl6pPr>
      <a:lvl7pPr marL="914400" algn="ctr" rtl="0" fontAlgn="base">
        <a:spcBef>
          <a:spcPct val="0"/>
        </a:spcBef>
        <a:spcAft>
          <a:spcPct val="0"/>
        </a:spcAft>
        <a:defRPr sz="4400">
          <a:solidFill>
            <a:srgbClr val="FFFFCC"/>
          </a:solidFill>
          <a:latin typeface="Arial" charset="0"/>
        </a:defRPr>
      </a:lvl7pPr>
      <a:lvl8pPr marL="1371600" algn="ctr" rtl="0" fontAlgn="base">
        <a:spcBef>
          <a:spcPct val="0"/>
        </a:spcBef>
        <a:spcAft>
          <a:spcPct val="0"/>
        </a:spcAft>
        <a:defRPr sz="4400">
          <a:solidFill>
            <a:srgbClr val="FFFFCC"/>
          </a:solidFill>
          <a:latin typeface="Arial" charset="0"/>
        </a:defRPr>
      </a:lvl8pPr>
      <a:lvl9pPr marL="1828800" algn="ctr" rtl="0" fontAlgn="base">
        <a:spcBef>
          <a:spcPct val="0"/>
        </a:spcBef>
        <a:spcAft>
          <a:spcPct val="0"/>
        </a:spcAft>
        <a:defRPr sz="4400">
          <a:solidFill>
            <a:srgbClr val="FFFFCC"/>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4.jpeg"/><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youtube.com/watch?v=4CfREbZ1V5o"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hyperlink" Target="http://physics.nad.ru/Physics/English/wlo_tmp.htm" TargetMode="External"/><Relationship Id="rId12" Type="http://schemas.openxmlformats.org/officeDocument/2006/relationships/oleObject" Target="../embeddings/oleObject8.bin"/><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8.gif"/><Relationship Id="rId11" Type="http://schemas.openxmlformats.org/officeDocument/2006/relationships/image" Target="../media/image41.jpeg"/><Relationship Id="rId5" Type="http://schemas.openxmlformats.org/officeDocument/2006/relationships/hyperlink" Target="http://physics.nad.ru/Physics/English/wwa_tmp.htm" TargetMode="External"/><Relationship Id="rId10" Type="http://schemas.openxmlformats.org/officeDocument/2006/relationships/image" Target="../media/image40.gif"/><Relationship Id="rId4" Type="http://schemas.openxmlformats.org/officeDocument/2006/relationships/notesSlide" Target="../notesSlides/notesSlide16.xml"/><Relationship Id="rId9" Type="http://schemas.openxmlformats.org/officeDocument/2006/relationships/hyperlink" Target="http://physics.nad.ru/Physics/English/wtr_tmp.htm"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slideLayout" Target="../slideLayouts/slideLayout2.xml"/><Relationship Id="rId7" Type="http://schemas.openxmlformats.org/officeDocument/2006/relationships/oleObject" Target="../embeddings/oleObject11.bin"/><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video" Target="file:///C:\Users\mw22\Documents\Courses\PS100\Chapter%2010\Double%20Slit%20Diffraction%201.wmv" TargetMode="External"/><Relationship Id="rId7" Type="http://schemas.openxmlformats.org/officeDocument/2006/relationships/image" Target="../media/image48.png"/><Relationship Id="rId2" Type="http://schemas.openxmlformats.org/officeDocument/2006/relationships/video" Target="file:///J:\PS1000\Chapter%2010\Single%20Slit%20Diffraction%204.wmv" TargetMode="External"/><Relationship Id="rId1" Type="http://schemas.openxmlformats.org/officeDocument/2006/relationships/video" Target="file:///J:\PS1000\Chapter%2010\Single%20Slit%20Diffraction%201.wmv" TargetMode="External"/><Relationship Id="rId6" Type="http://schemas.openxmlformats.org/officeDocument/2006/relationships/image" Target="../media/image47.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audio" Target="../media/audio1.wav"/><Relationship Id="rId7" Type="http://schemas.openxmlformats.org/officeDocument/2006/relationships/oleObject" Target="../embeddings/oleObject12.bin"/><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51.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3.bin"/><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image" Target="../media/image62.jpeg"/><Relationship Id="rId5" Type="http://schemas.openxmlformats.org/officeDocument/2006/relationships/oleObject" Target="../embeddings/oleObject15.bin"/><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68.jpeg"/><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video" Target="file:///E:\U5FILES\MEDIA\CH05\F05_21.MOV" TargetMode="External"/><Relationship Id="rId7" Type="http://schemas.openxmlformats.org/officeDocument/2006/relationships/oleObject" Target="../embeddings/oleObject19.bin"/><Relationship Id="rId2" Type="http://schemas.openxmlformats.org/officeDocument/2006/relationships/tags" Target="../tags/tag17.xml"/><Relationship Id="rId1" Type="http://schemas.openxmlformats.org/officeDocument/2006/relationships/vmlDrawing" Target="../drawings/vmlDrawing13.vml"/><Relationship Id="rId6" Type="http://schemas.openxmlformats.org/officeDocument/2006/relationships/oleObject" Target="../embeddings/oleObject18.bin"/><Relationship Id="rId5" Type="http://schemas.openxmlformats.org/officeDocument/2006/relationships/notesSlide" Target="../notesSlides/notesSlide29.xml"/><Relationship Id="rId4" Type="http://schemas.openxmlformats.org/officeDocument/2006/relationships/slideLayout" Target="../slideLayouts/slideLayout4.xml"/><Relationship Id="rId9"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9.jpeg"/><Relationship Id="rId2" Type="http://schemas.openxmlformats.org/officeDocument/2006/relationships/tags" Target="../tags/tag18.xml"/><Relationship Id="rId1" Type="http://schemas.openxmlformats.org/officeDocument/2006/relationships/vmlDrawing" Target="../drawings/vmlDrawing14.vml"/><Relationship Id="rId6" Type="http://schemas.openxmlformats.org/officeDocument/2006/relationships/oleObject" Target="../embeddings/oleObject20.bin"/><Relationship Id="rId5" Type="http://schemas.openxmlformats.org/officeDocument/2006/relationships/image" Target="../media/image78.pn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2.xml.rels><?xml version="1.0" encoding="UTF-8" standalone="yes"?>
<Relationships xmlns="http://schemas.openxmlformats.org/package/2006/relationships"><Relationship Id="rId3" Type="http://schemas.openxmlformats.org/officeDocument/2006/relationships/video" Target="file:///J:\PS1000\Chapter%2015\Single%20Slit%20Diffraction%204.wmv" TargetMode="External"/><Relationship Id="rId2" Type="http://schemas.openxmlformats.org/officeDocument/2006/relationships/video" Target="file:///J:\PS1000\Chapter%2015\Single%20Slit%20Diffraction%201.wmv" TargetMode="External"/><Relationship Id="rId1" Type="http://schemas.openxmlformats.org/officeDocument/2006/relationships/tags" Target="../tags/tag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13" Type="http://schemas.openxmlformats.org/officeDocument/2006/relationships/image" Target="../media/image86.png"/><Relationship Id="rId3" Type="http://schemas.openxmlformats.org/officeDocument/2006/relationships/video" Target="file:///J:\PS1000\Chapter%2016\Drum%20Mode%205-4.wmv" TargetMode="External"/><Relationship Id="rId7" Type="http://schemas.openxmlformats.org/officeDocument/2006/relationships/slideLayout" Target="../slideLayouts/slideLayout2.xml"/><Relationship Id="rId12" Type="http://schemas.openxmlformats.org/officeDocument/2006/relationships/image" Target="../media/image85.png"/><Relationship Id="rId2" Type="http://schemas.openxmlformats.org/officeDocument/2006/relationships/video" Target="file:///J:\PS1000\Chapter%2016\drum_m1_n1.avi" TargetMode="External"/><Relationship Id="rId1" Type="http://schemas.openxmlformats.org/officeDocument/2006/relationships/tags" Target="../tags/tag23.xml"/><Relationship Id="rId6" Type="http://schemas.openxmlformats.org/officeDocument/2006/relationships/video" Target="file:///J:\PS1000\Chapter%2016\Drum%20Mode%200-2.wmv" TargetMode="External"/><Relationship Id="rId11" Type="http://schemas.openxmlformats.org/officeDocument/2006/relationships/image" Target="../media/image84.png"/><Relationship Id="rId5" Type="http://schemas.openxmlformats.org/officeDocument/2006/relationships/video" Target="file:///J:\PS1000\Chapter%2016\Drum%20Mode%200-1.wmv" TargetMode="External"/><Relationship Id="rId10" Type="http://schemas.openxmlformats.org/officeDocument/2006/relationships/image" Target="../media/image83.png"/><Relationship Id="rId4" Type="http://schemas.openxmlformats.org/officeDocument/2006/relationships/video" Target="file:///J:\PS1000\Chapter%2016\Drum%20Mode%202-3.wmv" TargetMode="External"/><Relationship Id="rId9" Type="http://schemas.openxmlformats.org/officeDocument/2006/relationships/image" Target="../media/image82.jpeg"/><Relationship Id="rId14" Type="http://schemas.openxmlformats.org/officeDocument/2006/relationships/image" Target="../media/image87.png"/></Relationships>
</file>

<file path=ppt/slides/_rels/slide4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slideLayout" Target="../slideLayouts/slideLayout2.xml"/><Relationship Id="rId7" Type="http://schemas.openxmlformats.org/officeDocument/2006/relationships/oleObject" Target="../embeddings/oleObject22.bin"/><Relationship Id="rId2" Type="http://schemas.openxmlformats.org/officeDocument/2006/relationships/tags" Target="../tags/tag24.xml"/><Relationship Id="rId1" Type="http://schemas.openxmlformats.org/officeDocument/2006/relationships/vmlDrawing" Target="../drawings/vmlDrawing15.vml"/><Relationship Id="rId6" Type="http://schemas.openxmlformats.org/officeDocument/2006/relationships/oleObject" Target="../embeddings/oleObject21.bin"/><Relationship Id="rId5" Type="http://schemas.openxmlformats.org/officeDocument/2006/relationships/image" Target="../media/image90.jpeg"/><Relationship Id="rId4" Type="http://schemas.openxmlformats.org/officeDocument/2006/relationships/hyperlink" Target="http://www.d.umn.edu/~pkiprof/ChemWebV2/AOs/3DMF/s-orb.3dm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9.xml"/><Relationship Id="rId5" Type="http://schemas.openxmlformats.org/officeDocument/2006/relationships/image" Target="../media/image97.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76.png"/><Relationship Id="rId5" Type="http://schemas.openxmlformats.org/officeDocument/2006/relationships/image" Target="../media/image97.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0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32.xml"/><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103.jpe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08.jpeg"/><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116.pn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vmlDrawing" Target="../drawings/vmlDrawing16.vml"/><Relationship Id="rId5" Type="http://schemas.openxmlformats.org/officeDocument/2006/relationships/oleObject" Target="../embeddings/oleObject23.bin"/><Relationship Id="rId4"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subTitle" idx="4294967295"/>
          </p:nvPr>
        </p:nvSpPr>
        <p:spPr>
          <a:xfrm>
            <a:off x="0" y="1371600"/>
            <a:ext cx="9144000" cy="1752600"/>
          </a:xfrm>
        </p:spPr>
        <p:txBody>
          <a:bodyPr/>
          <a:lstStyle/>
          <a:p>
            <a:pPr marL="0" indent="0" algn="ctr" eaLnBrk="1" hangingPunct="1">
              <a:buFont typeface="Wingdings" pitchFamily="2" charset="2"/>
              <a:buNone/>
            </a:pPr>
            <a:r>
              <a:rPr lang="en-US" sz="2800" dirty="0" smtClean="0"/>
              <a:t>PS1000 Fall 2010</a:t>
            </a:r>
          </a:p>
          <a:p>
            <a:pPr marL="0" indent="0" algn="ctr" eaLnBrk="1" hangingPunct="1">
              <a:buFont typeface="Wingdings" pitchFamily="2" charset="2"/>
              <a:buNone/>
            </a:pPr>
            <a:r>
              <a:rPr lang="en-US" sz="2800" dirty="0" smtClean="0"/>
              <a:t>UVU West NG106 </a:t>
            </a:r>
          </a:p>
          <a:p>
            <a:pPr marL="0" indent="0" algn="ctr" eaLnBrk="1" hangingPunct="1">
              <a:buFont typeface="Wingdings" pitchFamily="2" charset="2"/>
              <a:buNone/>
            </a:pPr>
            <a:r>
              <a:rPr lang="en-US" sz="2800" dirty="0" err="1" smtClean="0"/>
              <a:t>Tu</a:t>
            </a:r>
            <a:r>
              <a:rPr lang="en-US" sz="2800" dirty="0" smtClean="0"/>
              <a:t>/</a:t>
            </a:r>
            <a:r>
              <a:rPr lang="en-US" sz="2800" dirty="0" err="1" smtClean="0"/>
              <a:t>Th</a:t>
            </a:r>
            <a:r>
              <a:rPr lang="en-US" sz="2800" dirty="0" smtClean="0"/>
              <a:t> 6-7:15</a:t>
            </a:r>
          </a:p>
          <a:p>
            <a:pPr marL="0" indent="0" algn="ctr" eaLnBrk="1" hangingPunct="1">
              <a:buFont typeface="Wingdings" pitchFamily="2" charset="2"/>
              <a:buNone/>
            </a:pPr>
            <a:endParaRPr lang="en-US" sz="2800" dirty="0" smtClean="0"/>
          </a:p>
        </p:txBody>
      </p:sp>
      <p:sp>
        <p:nvSpPr>
          <p:cNvPr id="5" name="Title 4"/>
          <p:cNvSpPr>
            <a:spLocks noGrp="1"/>
          </p:cNvSpPr>
          <p:nvPr>
            <p:ph type="title"/>
          </p:nvPr>
        </p:nvSpPr>
        <p:spPr/>
        <p:txBody>
          <a:bodyPr/>
          <a:lstStyle/>
          <a:p>
            <a:r>
              <a:rPr lang="en-US" dirty="0" smtClean="0"/>
              <a:t>The Comprehensive Final Slide</a:t>
            </a:r>
            <a:endParaRPr lang="en-US" dirty="0"/>
          </a:p>
        </p:txBody>
      </p:sp>
      <p:pic>
        <p:nvPicPr>
          <p:cNvPr id="15361" name="Picture 1"/>
          <p:cNvPicPr>
            <a:picLocks noChangeAspect="1" noChangeArrowheads="1"/>
          </p:cNvPicPr>
          <p:nvPr/>
        </p:nvPicPr>
        <p:blipFill>
          <a:blip r:embed="rId3" cstate="print"/>
          <a:srcRect/>
          <a:stretch>
            <a:fillRect/>
          </a:stretch>
        </p:blipFill>
        <p:spPr bwMode="auto">
          <a:xfrm>
            <a:off x="2362200" y="3200400"/>
            <a:ext cx="4191000" cy="3238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Electric current: Charges in motion</a:t>
            </a:r>
          </a:p>
        </p:txBody>
      </p:sp>
      <p:sp>
        <p:nvSpPr>
          <p:cNvPr id="81923" name="Rectangle 3"/>
          <p:cNvSpPr>
            <a:spLocks noGrp="1" noChangeArrowheads="1"/>
          </p:cNvSpPr>
          <p:nvPr>
            <p:ph type="body" idx="1"/>
          </p:nvPr>
        </p:nvSpPr>
        <p:spPr>
          <a:xfrm>
            <a:off x="381000" y="1371600"/>
            <a:ext cx="8382000" cy="2286000"/>
          </a:xfrm>
        </p:spPr>
        <p:txBody>
          <a:bodyPr/>
          <a:lstStyle/>
          <a:p>
            <a:r>
              <a:rPr lang="en-US" dirty="0" smtClean="0"/>
              <a:t>Resistance </a:t>
            </a:r>
            <a:r>
              <a:rPr lang="en-US" dirty="0"/>
              <a:t>to flow causes </a:t>
            </a:r>
            <a:r>
              <a:rPr lang="en-US" dirty="0" smtClean="0"/>
              <a:t>heat or energy </a:t>
            </a:r>
            <a:r>
              <a:rPr lang="en-US" dirty="0"/>
              <a:t>loss</a:t>
            </a:r>
          </a:p>
          <a:p>
            <a:r>
              <a:rPr lang="en-US" dirty="0"/>
              <a:t>DC is one way, AC alternates</a:t>
            </a:r>
          </a:p>
        </p:txBody>
      </p:sp>
      <p:pic>
        <p:nvPicPr>
          <p:cNvPr id="81925" name="Picture 5" descr="4381460_small"/>
          <p:cNvPicPr>
            <a:picLocks noChangeAspect="1" noChangeArrowheads="1"/>
          </p:cNvPicPr>
          <p:nvPr/>
        </p:nvPicPr>
        <p:blipFill>
          <a:blip r:embed="rId3" cstate="print"/>
          <a:srcRect/>
          <a:stretch>
            <a:fillRect/>
          </a:stretch>
        </p:blipFill>
        <p:spPr bwMode="auto">
          <a:xfrm>
            <a:off x="5562600" y="3810000"/>
            <a:ext cx="1828800" cy="2286000"/>
          </a:xfrm>
          <a:prstGeom prst="rect">
            <a:avLst/>
          </a:prstGeom>
          <a:noFill/>
        </p:spPr>
      </p:pic>
      <p:graphicFrame>
        <p:nvGraphicFramePr>
          <p:cNvPr id="81926" name="Object 6"/>
          <p:cNvGraphicFramePr>
            <a:graphicFrameLocks noChangeAspect="1"/>
          </p:cNvGraphicFramePr>
          <p:nvPr/>
        </p:nvGraphicFramePr>
        <p:xfrm>
          <a:off x="1752600" y="3810000"/>
          <a:ext cx="2133600" cy="1803400"/>
        </p:xfrm>
        <a:graphic>
          <a:graphicData uri="http://schemas.openxmlformats.org/presentationml/2006/ole">
            <p:oleObj spid="_x0000_s71682" name="PHOTO-PAINT" r:id="rId4" imgW="687220" imgH="580701" progId="">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a:t>Permanent Magnets</a:t>
            </a:r>
          </a:p>
        </p:txBody>
      </p:sp>
      <p:sp>
        <p:nvSpPr>
          <p:cNvPr id="101379" name="Rectangle 3"/>
          <p:cNvSpPr>
            <a:spLocks noGrp="1" noChangeArrowheads="1"/>
          </p:cNvSpPr>
          <p:nvPr>
            <p:ph type="body" idx="1"/>
          </p:nvPr>
        </p:nvSpPr>
        <p:spPr>
          <a:xfrm>
            <a:off x="609600" y="1676400"/>
            <a:ext cx="7696200" cy="1371600"/>
          </a:xfrm>
        </p:spPr>
        <p:txBody>
          <a:bodyPr/>
          <a:lstStyle/>
          <a:p>
            <a:r>
              <a:rPr lang="en-US" sz="2500" dirty="0"/>
              <a:t>Magnetism arises when the atoms (which act as tiny permanent magnets) align themselves in tiny domains</a:t>
            </a:r>
            <a:r>
              <a:rPr lang="en-US" sz="2500" dirty="0" smtClean="0"/>
              <a:t>.</a:t>
            </a:r>
            <a:endParaRPr lang="en-US" sz="2500" dirty="0"/>
          </a:p>
        </p:txBody>
      </p:sp>
      <p:pic>
        <p:nvPicPr>
          <p:cNvPr id="101381" name="Picture 5"/>
          <p:cNvPicPr>
            <a:picLocks noChangeAspect="1" noChangeArrowheads="1"/>
          </p:cNvPicPr>
          <p:nvPr/>
        </p:nvPicPr>
        <p:blipFill>
          <a:blip r:embed="rId3" cstate="print"/>
          <a:srcRect/>
          <a:stretch>
            <a:fillRect/>
          </a:stretch>
        </p:blipFill>
        <p:spPr bwMode="auto">
          <a:xfrm>
            <a:off x="609600" y="3048000"/>
            <a:ext cx="3687763" cy="2713038"/>
          </a:xfrm>
          <a:prstGeom prst="rect">
            <a:avLst/>
          </a:prstGeom>
          <a:noFill/>
        </p:spPr>
      </p:pic>
      <p:pic>
        <p:nvPicPr>
          <p:cNvPr id="101382" name="Picture 6"/>
          <p:cNvPicPr>
            <a:picLocks noChangeAspect="1" noChangeArrowheads="1"/>
          </p:cNvPicPr>
          <p:nvPr/>
        </p:nvPicPr>
        <p:blipFill>
          <a:blip r:embed="rId4" cstate="print"/>
          <a:srcRect/>
          <a:stretch>
            <a:fillRect/>
          </a:stretch>
        </p:blipFill>
        <p:spPr bwMode="auto">
          <a:xfrm>
            <a:off x="4876800" y="3124200"/>
            <a:ext cx="3395663" cy="2470150"/>
          </a:xfrm>
          <a:prstGeom prst="rect">
            <a:avLst/>
          </a:prstGeom>
          <a:noFill/>
        </p:spPr>
      </p:pic>
      <p:sp>
        <p:nvSpPr>
          <p:cNvPr id="8" name="TextBox 7"/>
          <p:cNvSpPr txBox="1"/>
          <p:nvPr/>
        </p:nvSpPr>
        <p:spPr>
          <a:xfrm>
            <a:off x="576888" y="5791200"/>
            <a:ext cx="7404591" cy="584775"/>
          </a:xfrm>
          <a:prstGeom prst="rect">
            <a:avLst/>
          </a:prstGeom>
          <a:noFill/>
        </p:spPr>
        <p:txBody>
          <a:bodyPr wrap="none" rtlCol="0">
            <a:spAutoFit/>
          </a:bodyPr>
          <a:lstStyle/>
          <a:p>
            <a:r>
              <a:rPr lang="en-US" sz="3200" dirty="0" smtClean="0">
                <a:solidFill>
                  <a:srgbClr val="FF0000"/>
                </a:solidFill>
              </a:rPr>
              <a:t>Only a few metals can stick to magnets!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descr="http://d1kn32quvsf7z3.cloudfront.net/images/S_beachBall.png"/>
          <p:cNvPicPr>
            <a:picLocks noChangeAspect="1" noChangeArrowheads="1"/>
          </p:cNvPicPr>
          <p:nvPr/>
        </p:nvPicPr>
        <p:blipFill>
          <a:blip r:embed="rId3" cstate="print"/>
          <a:srcRect/>
          <a:stretch>
            <a:fillRect/>
          </a:stretch>
        </p:blipFill>
        <p:spPr bwMode="auto">
          <a:xfrm>
            <a:off x="6400035" y="4648200"/>
            <a:ext cx="1753365" cy="1747520"/>
          </a:xfrm>
          <a:prstGeom prst="rect">
            <a:avLst/>
          </a:prstGeom>
          <a:noFill/>
        </p:spPr>
      </p:pic>
      <p:sp>
        <p:nvSpPr>
          <p:cNvPr id="12" name="Rectangle 2" descr="Stationery"/>
          <p:cNvSpPr>
            <a:spLocks noChangeArrowheads="1"/>
          </p:cNvSpPr>
          <p:nvPr/>
        </p:nvSpPr>
        <p:spPr bwMode="auto">
          <a:xfrm>
            <a:off x="6705600" y="4114800"/>
            <a:ext cx="990600" cy="609600"/>
          </a:xfrm>
          <a:prstGeom prst="rect">
            <a:avLst/>
          </a:prstGeom>
          <a:blipFill dpi="0" rotWithShape="1">
            <a:blip r:embed="rId4" cstate="print"/>
            <a:srcRect/>
            <a:tile tx="0" ty="0" sx="100000" sy="100000" flip="none" algn="tl"/>
          </a:blipFill>
          <a:ln w="9525">
            <a:miter lim="800000"/>
            <a:headEnd/>
            <a:tailEnd/>
          </a:ln>
          <a:effectLst>
            <a:outerShdw blurRad="76200" dir="18900000" sy="23000" kx="-1200000" algn="bl" rotWithShape="0">
              <a:prstClr val="black">
                <a:alpha val="20000"/>
              </a:prstClr>
            </a:outerShdw>
          </a:effectLst>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p>
        </p:txBody>
      </p:sp>
      <p:sp>
        <p:nvSpPr>
          <p:cNvPr id="13" name="Rectangle 2" descr="Stationery"/>
          <p:cNvSpPr>
            <a:spLocks noChangeArrowheads="1"/>
          </p:cNvSpPr>
          <p:nvPr/>
        </p:nvSpPr>
        <p:spPr bwMode="auto">
          <a:xfrm>
            <a:off x="6705600" y="3429000"/>
            <a:ext cx="990600" cy="609600"/>
          </a:xfrm>
          <a:prstGeom prst="rect">
            <a:avLst/>
          </a:prstGeom>
          <a:blipFill dpi="0" rotWithShape="1">
            <a:blip r:embed="rId4" cstate="print"/>
            <a:srcRect/>
            <a:tile tx="0" ty="0" sx="100000" sy="100000" flip="none" algn="tl"/>
          </a:blipFill>
          <a:ln w="9525">
            <a:miter lim="800000"/>
            <a:headEnd/>
            <a:tailEnd/>
          </a:ln>
          <a:effectLst>
            <a:outerShdw blurRad="76200" dir="18900000" sy="23000" kx="-1200000" algn="bl" rotWithShape="0">
              <a:prstClr val="black">
                <a:alpha val="20000"/>
              </a:prstClr>
            </a:outerShdw>
          </a:effectLst>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p>
        </p:txBody>
      </p:sp>
      <p:sp>
        <p:nvSpPr>
          <p:cNvPr id="7170" name="Rectangle 3"/>
          <p:cNvSpPr>
            <a:spLocks noGrp="1" noChangeArrowheads="1"/>
          </p:cNvSpPr>
          <p:nvPr>
            <p:ph type="title"/>
          </p:nvPr>
        </p:nvSpPr>
        <p:spPr>
          <a:xfrm>
            <a:off x="2362200" y="304800"/>
            <a:ext cx="3733800" cy="914400"/>
          </a:xfrm>
          <a:noFill/>
        </p:spPr>
        <p:txBody>
          <a:bodyPr lIns="90488" tIns="44450" rIns="90488" bIns="44450" anchor="ctr"/>
          <a:lstStyle/>
          <a:p>
            <a:pPr eaLnBrk="1" hangingPunct="1"/>
            <a:r>
              <a:rPr lang="en-US" dirty="0" smtClean="0"/>
              <a:t>Pressure</a:t>
            </a:r>
          </a:p>
        </p:txBody>
      </p:sp>
      <p:sp>
        <p:nvSpPr>
          <p:cNvPr id="7171" name="Rectangle 4"/>
          <p:cNvSpPr>
            <a:spLocks noChangeArrowheads="1"/>
          </p:cNvSpPr>
          <p:nvPr/>
        </p:nvSpPr>
        <p:spPr bwMode="auto">
          <a:xfrm>
            <a:off x="4800600" y="1371600"/>
            <a:ext cx="2543175" cy="363538"/>
          </a:xfrm>
          <a:prstGeom prst="rect">
            <a:avLst/>
          </a:prstGeom>
          <a:noFill/>
          <a:ln w="12700">
            <a:noFill/>
            <a:miter lim="800000"/>
            <a:headEnd/>
            <a:tailEnd/>
          </a:ln>
        </p:spPr>
        <p:txBody>
          <a:bodyPr wrap="none" lIns="90488" tIns="44450" rIns="90488" bIns="44450">
            <a:spAutoFit/>
          </a:bodyPr>
          <a:lstStyle/>
          <a:p>
            <a:pPr eaLnBrk="0" hangingPunct="0"/>
            <a:r>
              <a:rPr lang="en-US" dirty="0"/>
              <a:t>Block inside monument</a:t>
            </a:r>
          </a:p>
        </p:txBody>
      </p:sp>
      <p:pic>
        <p:nvPicPr>
          <p:cNvPr id="80901" name="Picture 5" descr="Washington Monument, U.S. Capitol, and Reflecting Pool"/>
          <p:cNvPicPr>
            <a:picLocks noChangeAspect="1" noChangeArrowheads="1"/>
          </p:cNvPicPr>
          <p:nvPr/>
        </p:nvPicPr>
        <p:blipFill>
          <a:blip r:embed="rId5" cstate="print"/>
          <a:srcRect/>
          <a:stretch>
            <a:fillRect/>
          </a:stretch>
        </p:blipFill>
        <p:spPr bwMode="auto">
          <a:xfrm>
            <a:off x="457200" y="1371600"/>
            <a:ext cx="1600200" cy="2387966"/>
          </a:xfrm>
          <a:prstGeom prst="rect">
            <a:avLst/>
          </a:prstGeom>
          <a:ln>
            <a:noFill/>
          </a:ln>
          <a:effectLst>
            <a:outerShdw blurRad="292100" dist="139700" dir="2700000" algn="tl" rotWithShape="0">
              <a:srgbClr val="333333">
                <a:alpha val="65000"/>
              </a:srgbClr>
            </a:outerShdw>
          </a:effectLst>
        </p:spPr>
      </p:pic>
      <p:sp>
        <p:nvSpPr>
          <p:cNvPr id="10" name="Rectangle 2" descr="Stationery"/>
          <p:cNvSpPr>
            <a:spLocks noChangeArrowheads="1"/>
          </p:cNvSpPr>
          <p:nvPr/>
        </p:nvSpPr>
        <p:spPr bwMode="auto">
          <a:xfrm>
            <a:off x="6705600" y="2743200"/>
            <a:ext cx="990600" cy="609600"/>
          </a:xfrm>
          <a:prstGeom prst="rect">
            <a:avLst/>
          </a:prstGeom>
          <a:blipFill dpi="0" rotWithShape="1">
            <a:blip r:embed="rId4" cstate="print"/>
            <a:srcRect/>
            <a:tile tx="0" ty="0" sx="100000" sy="100000" flip="none" algn="tl"/>
          </a:blipFill>
          <a:ln w="9525">
            <a:miter lim="800000"/>
            <a:headEnd/>
            <a:tailEnd/>
          </a:ln>
          <a:effectLst>
            <a:outerShdw blurRad="76200" dir="18900000" sy="23000" kx="-1200000" algn="bl" rotWithShape="0">
              <a:prstClr val="black">
                <a:alpha val="20000"/>
              </a:prstClr>
            </a:outerShdw>
          </a:effectLst>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p>
        </p:txBody>
      </p:sp>
      <p:sp>
        <p:nvSpPr>
          <p:cNvPr id="8" name="Rectangle 2" descr="Stationery"/>
          <p:cNvSpPr>
            <a:spLocks noChangeArrowheads="1"/>
          </p:cNvSpPr>
          <p:nvPr/>
        </p:nvSpPr>
        <p:spPr bwMode="auto">
          <a:xfrm>
            <a:off x="6705600" y="2057400"/>
            <a:ext cx="990600" cy="609600"/>
          </a:xfrm>
          <a:prstGeom prst="rect">
            <a:avLst/>
          </a:prstGeom>
          <a:blipFill dpi="0" rotWithShape="1">
            <a:blip r:embed="rId4" cstate="print"/>
            <a:srcRect/>
            <a:tile tx="0" ty="0" sx="100000" sy="100000" flip="none" algn="tl"/>
          </a:blipFill>
          <a:ln w="9525">
            <a:miter lim="800000"/>
            <a:headEnd/>
            <a:tailEnd/>
          </a:ln>
          <a:effectLst>
            <a:outerShdw blurRad="76200" dir="18900000" sy="23000" kx="-1200000" algn="bl" rotWithShape="0">
              <a:prstClr val="black">
                <a:alpha val="20000"/>
              </a:prstClr>
            </a:outerShdw>
          </a:effectLst>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p>
        </p:txBody>
      </p:sp>
      <p:sp>
        <p:nvSpPr>
          <p:cNvPr id="19" name="Rectangle 2" descr="Stationery"/>
          <p:cNvSpPr>
            <a:spLocks noChangeArrowheads="1"/>
          </p:cNvSpPr>
          <p:nvPr/>
        </p:nvSpPr>
        <p:spPr bwMode="auto">
          <a:xfrm>
            <a:off x="4419600" y="4114800"/>
            <a:ext cx="990600" cy="609600"/>
          </a:xfrm>
          <a:prstGeom prst="rect">
            <a:avLst/>
          </a:prstGeom>
          <a:blipFill dpi="0" rotWithShape="1">
            <a:blip r:embed="rId4" cstate="print"/>
            <a:srcRect/>
            <a:tile tx="0" ty="0" sx="100000" sy="100000" flip="none" algn="tl"/>
          </a:blipFill>
          <a:ln w="9525">
            <a:miter lim="800000"/>
            <a:headEnd/>
            <a:tailEnd/>
          </a:ln>
          <a:effectLst>
            <a:outerShdw blurRad="76200" dir="18900000" sy="23000" kx="-1200000" algn="bl" rotWithShape="0">
              <a:prstClr val="black">
                <a:alpha val="20000"/>
              </a:prstClr>
            </a:outerShdw>
          </a:effectLst>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p>
        </p:txBody>
      </p:sp>
      <p:sp>
        <p:nvSpPr>
          <p:cNvPr id="20" name="Rectangle 2" descr="Stationery"/>
          <p:cNvSpPr>
            <a:spLocks noChangeArrowheads="1"/>
          </p:cNvSpPr>
          <p:nvPr/>
        </p:nvSpPr>
        <p:spPr bwMode="auto">
          <a:xfrm>
            <a:off x="4419600" y="3429000"/>
            <a:ext cx="990600" cy="609600"/>
          </a:xfrm>
          <a:prstGeom prst="rect">
            <a:avLst/>
          </a:prstGeom>
          <a:blipFill dpi="0" rotWithShape="1">
            <a:blip r:embed="rId4" cstate="print"/>
            <a:srcRect/>
            <a:tile tx="0" ty="0" sx="100000" sy="100000" flip="none" algn="tl"/>
          </a:blipFill>
          <a:ln w="9525">
            <a:miter lim="800000"/>
            <a:headEnd/>
            <a:tailEnd/>
          </a:ln>
          <a:effectLst>
            <a:outerShdw blurRad="76200" dir="18900000" sy="23000" kx="-1200000" algn="bl" rotWithShape="0">
              <a:prstClr val="black">
                <a:alpha val="20000"/>
              </a:prstClr>
            </a:outerShdw>
          </a:effectLst>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p>
        </p:txBody>
      </p:sp>
      <p:sp>
        <p:nvSpPr>
          <p:cNvPr id="21" name="Rectangle 2" descr="Stationery"/>
          <p:cNvSpPr>
            <a:spLocks noChangeArrowheads="1"/>
          </p:cNvSpPr>
          <p:nvPr/>
        </p:nvSpPr>
        <p:spPr bwMode="auto">
          <a:xfrm>
            <a:off x="4419600" y="2743200"/>
            <a:ext cx="990600" cy="609600"/>
          </a:xfrm>
          <a:prstGeom prst="rect">
            <a:avLst/>
          </a:prstGeom>
          <a:blipFill dpi="0" rotWithShape="1">
            <a:blip r:embed="rId4" cstate="print"/>
            <a:srcRect/>
            <a:tile tx="0" ty="0" sx="100000" sy="100000" flip="none" algn="tl"/>
          </a:blipFill>
          <a:ln w="9525">
            <a:miter lim="800000"/>
            <a:headEnd/>
            <a:tailEnd/>
          </a:ln>
          <a:effectLst>
            <a:outerShdw blurRad="76200" dir="18900000" sy="23000" kx="-1200000" algn="bl" rotWithShape="0">
              <a:prstClr val="black">
                <a:alpha val="20000"/>
              </a:prstClr>
            </a:outerShdw>
          </a:effectLst>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p>
        </p:txBody>
      </p:sp>
      <p:sp>
        <p:nvSpPr>
          <p:cNvPr id="22" name="Rectangle 2" descr="Stationery"/>
          <p:cNvSpPr>
            <a:spLocks noChangeArrowheads="1"/>
          </p:cNvSpPr>
          <p:nvPr/>
        </p:nvSpPr>
        <p:spPr bwMode="auto">
          <a:xfrm>
            <a:off x="4419600" y="2057400"/>
            <a:ext cx="990600" cy="609600"/>
          </a:xfrm>
          <a:prstGeom prst="rect">
            <a:avLst/>
          </a:prstGeom>
          <a:blipFill dpi="0" rotWithShape="1">
            <a:blip r:embed="rId4" cstate="print"/>
            <a:srcRect/>
            <a:tile tx="0" ty="0" sx="100000" sy="100000" flip="none" algn="tl"/>
          </a:blipFill>
          <a:ln w="9525">
            <a:miter lim="800000"/>
            <a:headEnd/>
            <a:tailEnd/>
          </a:ln>
          <a:effectLst>
            <a:outerShdw blurRad="76200" dir="18900000" sy="23000" kx="-1200000" algn="bl" rotWithShape="0">
              <a:prstClr val="black">
                <a:alpha val="20000"/>
              </a:prstClr>
            </a:outerShdw>
          </a:effectLst>
          <a:scene3d>
            <a:camera prst="legacyObliqueTopRight"/>
            <a:lightRig rig="legacyFlat3" dir="b"/>
          </a:scene3d>
          <a:sp3d extrusionH="430200" prstMaterial="legacyMatte">
            <a:bevelT w="13500" h="13500" prst="angle"/>
            <a:bevelB w="13500" h="13500" prst="angle"/>
            <a:extrusionClr>
              <a:srgbClr val="FFFFCC"/>
            </a:extrusionClr>
          </a:sp3d>
        </p:spPr>
        <p:txBody>
          <a:bodyPr wrap="none" anchor="ctr">
            <a:flatTx/>
          </a:bodyPr>
          <a:lstStyle/>
          <a:p>
            <a:pPr>
              <a:defRPr/>
            </a:pPr>
            <a:endParaRPr lang="en-US"/>
          </a:p>
        </p:txBody>
      </p:sp>
      <p:pic>
        <p:nvPicPr>
          <p:cNvPr id="40962" name="Picture 2" descr="http://ts1.mm.bing.net/images/thumbnail.aspx?q=249202029644&amp;id=69d545d23b0886e3a64a11d58f9ba72e&amp;url=http%3a%2f%2fwww.taleofmen.com%2fmyspace%2fsword.png"/>
          <p:cNvPicPr>
            <a:picLocks noChangeAspect="1" noChangeArrowheads="1"/>
          </p:cNvPicPr>
          <p:nvPr/>
        </p:nvPicPr>
        <p:blipFill>
          <a:blip r:embed="rId6" cstate="print"/>
          <a:srcRect/>
          <a:stretch>
            <a:fillRect/>
          </a:stretch>
        </p:blipFill>
        <p:spPr bwMode="auto">
          <a:xfrm>
            <a:off x="4800600" y="4724400"/>
            <a:ext cx="304800" cy="1524001"/>
          </a:xfrm>
          <a:prstGeom prst="rect">
            <a:avLst/>
          </a:prstGeom>
          <a:noFill/>
        </p:spPr>
      </p:pic>
      <p:pic>
        <p:nvPicPr>
          <p:cNvPr id="40964" name="Picture 4" descr="http://ts1.mm.bing.net/images/thumbnail.aspx?q=254264413824&amp;id=f012a4b88f0165b2a0378afeb0aab20b&amp;url=http%3a%2f%2fdclips.fundraw.com%2fpngmax%2fhand_dennis_rutjes_01.png"/>
          <p:cNvPicPr>
            <a:picLocks noChangeAspect="1" noChangeArrowheads="1"/>
          </p:cNvPicPr>
          <p:nvPr/>
        </p:nvPicPr>
        <p:blipFill>
          <a:blip r:embed="rId7" cstate="print"/>
          <a:srcRect/>
          <a:stretch>
            <a:fillRect/>
          </a:stretch>
        </p:blipFill>
        <p:spPr bwMode="auto">
          <a:xfrm>
            <a:off x="4114800" y="6248400"/>
            <a:ext cx="1524000" cy="523875"/>
          </a:xfrm>
          <a:prstGeom prst="rect">
            <a:avLst/>
          </a:prstGeom>
          <a:noFill/>
        </p:spPr>
      </p:pic>
      <p:pic>
        <p:nvPicPr>
          <p:cNvPr id="27" name="Picture 4" descr="http://ts1.mm.bing.net/images/thumbnail.aspx?q=254264413824&amp;id=f012a4b88f0165b2a0378afeb0aab20b&amp;url=http%3a%2f%2fdclips.fundraw.com%2fpngmax%2fhand_dennis_rutjes_01.png"/>
          <p:cNvPicPr>
            <a:picLocks noChangeAspect="1" noChangeArrowheads="1"/>
          </p:cNvPicPr>
          <p:nvPr/>
        </p:nvPicPr>
        <p:blipFill>
          <a:blip r:embed="rId7" cstate="print"/>
          <a:srcRect/>
          <a:stretch>
            <a:fillRect/>
          </a:stretch>
        </p:blipFill>
        <p:spPr bwMode="auto">
          <a:xfrm>
            <a:off x="6477000" y="6172200"/>
            <a:ext cx="1524000" cy="523875"/>
          </a:xfrm>
          <a:prstGeom prst="rect">
            <a:avLst/>
          </a:prstGeom>
          <a:noFill/>
        </p:spPr>
      </p:pic>
      <p:sp>
        <p:nvSpPr>
          <p:cNvPr id="29" name="Rectangle 28"/>
          <p:cNvSpPr/>
          <p:nvPr/>
        </p:nvSpPr>
        <p:spPr>
          <a:xfrm>
            <a:off x="88280" y="4191000"/>
            <a:ext cx="2557111" cy="646331"/>
          </a:xfrm>
          <a:prstGeom prst="rect">
            <a:avLst/>
          </a:prstGeom>
          <a:noFill/>
        </p:spPr>
        <p:txBody>
          <a:bodyPr wrap="none" lIns="91440" tIns="45720" rIns="91440" bIns="45720">
            <a:spAutoFit/>
          </a:bodyPr>
          <a:lstStyle/>
          <a:p>
            <a:pPr algn="ct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Pressure =</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0" name="Rectangle 29"/>
          <p:cNvSpPr/>
          <p:nvPr/>
        </p:nvSpPr>
        <p:spPr>
          <a:xfrm>
            <a:off x="2590800" y="3886200"/>
            <a:ext cx="1441420" cy="646331"/>
          </a:xfrm>
          <a:prstGeom prst="rect">
            <a:avLst/>
          </a:prstGeom>
          <a:noFill/>
        </p:spPr>
        <p:txBody>
          <a:bodyPr wrap="none" lIns="91440" tIns="45720" rIns="91440" bIns="45720">
            <a:spAutoFit/>
          </a:bodyPr>
          <a:lstStyle/>
          <a:p>
            <a:pPr algn="ct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Force</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1" name="Rectangle 30"/>
          <p:cNvSpPr/>
          <p:nvPr/>
        </p:nvSpPr>
        <p:spPr>
          <a:xfrm>
            <a:off x="2743200" y="4535269"/>
            <a:ext cx="1210589" cy="646331"/>
          </a:xfrm>
          <a:prstGeom prst="rect">
            <a:avLst/>
          </a:prstGeom>
          <a:noFill/>
        </p:spPr>
        <p:txBody>
          <a:bodyPr wrap="none" lIns="91440" tIns="45720" rIns="91440" bIns="45720">
            <a:spAutoFit/>
          </a:bodyPr>
          <a:lstStyle/>
          <a:p>
            <a:pPr algn="ct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Area</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3" name="Rectangle 32"/>
          <p:cNvSpPr/>
          <p:nvPr/>
        </p:nvSpPr>
        <p:spPr>
          <a:xfrm>
            <a:off x="2514600" y="3962400"/>
            <a:ext cx="1723549" cy="646331"/>
          </a:xfrm>
          <a:prstGeom prst="rect">
            <a:avLst/>
          </a:prstGeom>
          <a:noFill/>
        </p:spPr>
        <p:txBody>
          <a:bodyPr wrap="none" lIns="91440" tIns="45720" rIns="91440" bIns="45720">
            <a:spAutoFit/>
          </a:bodyPr>
          <a:lstStyle/>
          <a:p>
            <a:pPr algn="ct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______</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6" name="Up Arrow 35"/>
          <p:cNvSpPr/>
          <p:nvPr/>
        </p:nvSpPr>
        <p:spPr>
          <a:xfrm>
            <a:off x="5943600" y="3733800"/>
            <a:ext cx="228600"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Up Arrow 36"/>
          <p:cNvSpPr/>
          <p:nvPr/>
        </p:nvSpPr>
        <p:spPr>
          <a:xfrm rot="10800000">
            <a:off x="5943600" y="4800600"/>
            <a:ext cx="228600"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r>
              <a:rPr lang="en-US" sz="2800" smtClean="0"/>
              <a:t>The pressure of a fluid increases with depth.  How much it increases depends on the fluid density.</a:t>
            </a:r>
          </a:p>
        </p:txBody>
      </p:sp>
      <p:sp>
        <p:nvSpPr>
          <p:cNvPr id="3078" name="Rectangle 3"/>
          <p:cNvSpPr>
            <a:spLocks noGrp="1" noChangeArrowheads="1"/>
          </p:cNvSpPr>
          <p:nvPr>
            <p:ph type="body" idx="1"/>
          </p:nvPr>
        </p:nvSpPr>
        <p:spPr>
          <a:xfrm>
            <a:off x="381000" y="1447800"/>
            <a:ext cx="8382000" cy="1905000"/>
          </a:xfrm>
        </p:spPr>
        <p:txBody>
          <a:bodyPr/>
          <a:lstStyle/>
          <a:p>
            <a:pPr eaLnBrk="1" hangingPunct="1">
              <a:lnSpc>
                <a:spcPct val="80000"/>
              </a:lnSpc>
            </a:pPr>
            <a:r>
              <a:rPr lang="en-US" sz="2600" dirty="0" smtClean="0"/>
              <a:t>We live at the bottom of a fluid</a:t>
            </a:r>
          </a:p>
          <a:p>
            <a:pPr lvl="1" eaLnBrk="1" hangingPunct="1">
              <a:lnSpc>
                <a:spcPct val="80000"/>
              </a:lnSpc>
            </a:pPr>
            <a:r>
              <a:rPr lang="en-US" sz="2200" dirty="0" smtClean="0"/>
              <a:t>At sea level, air pressure is about 15 psi</a:t>
            </a:r>
          </a:p>
          <a:p>
            <a:pPr eaLnBrk="1" hangingPunct="1">
              <a:lnSpc>
                <a:spcPct val="80000"/>
              </a:lnSpc>
            </a:pPr>
            <a:r>
              <a:rPr lang="en-US" sz="2600" dirty="0" smtClean="0"/>
              <a:t>Deep end of the swimming pool</a:t>
            </a:r>
          </a:p>
          <a:p>
            <a:pPr lvl="1" eaLnBrk="1" hangingPunct="1">
              <a:lnSpc>
                <a:spcPct val="80000"/>
              </a:lnSpc>
            </a:pPr>
            <a:r>
              <a:rPr lang="en-US" sz="2200" dirty="0" smtClean="0"/>
              <a:t>Water pressure increases about 1 atmosphere every 11 meters</a:t>
            </a:r>
            <a:r>
              <a:rPr lang="en-US" dirty="0" smtClean="0"/>
              <a:t>.</a:t>
            </a:r>
            <a:endParaRPr lang="en-US" sz="2200" dirty="0" smtClean="0"/>
          </a:p>
          <a:p>
            <a:pPr eaLnBrk="1" hangingPunct="1">
              <a:lnSpc>
                <a:spcPct val="80000"/>
              </a:lnSpc>
            </a:pPr>
            <a:endParaRPr lang="en-US" sz="2600" dirty="0" smtClean="0"/>
          </a:p>
        </p:txBody>
      </p:sp>
      <p:graphicFrame>
        <p:nvGraphicFramePr>
          <p:cNvPr id="3074" name="Object 6"/>
          <p:cNvGraphicFramePr>
            <a:graphicFrameLocks noChangeAspect="1"/>
          </p:cNvGraphicFramePr>
          <p:nvPr/>
        </p:nvGraphicFramePr>
        <p:xfrm>
          <a:off x="4953000" y="3124200"/>
          <a:ext cx="3733800" cy="2141538"/>
        </p:xfrm>
        <a:graphic>
          <a:graphicData uri="http://schemas.openxmlformats.org/presentationml/2006/ole">
            <p:oleObj spid="_x0000_s72706" name="PHOTO-PAINT" r:id="rId4" imgW="4736508" imgH="2717460" progId="">
              <p:embed/>
            </p:oleObj>
          </a:graphicData>
        </a:graphic>
      </p:graphicFrame>
      <p:pic>
        <p:nvPicPr>
          <p:cNvPr id="9" name="Picture 4" descr="http://ts1.mm.bing.net/images/thumbnail.aspx?q=254264413824&amp;id=f012a4b88f0165b2a0378afeb0aab20b&amp;url=http%3a%2f%2fdclips.fundraw.com%2fpngmax%2fhand_dennis_rutjes_01.png"/>
          <p:cNvPicPr>
            <a:picLocks noChangeAspect="1" noChangeArrowheads="1"/>
          </p:cNvPicPr>
          <p:nvPr/>
        </p:nvPicPr>
        <p:blipFill>
          <a:blip r:embed="rId5" cstate="print"/>
          <a:srcRect/>
          <a:stretch>
            <a:fillRect/>
          </a:stretch>
        </p:blipFill>
        <p:spPr bwMode="auto">
          <a:xfrm>
            <a:off x="1295400" y="4419600"/>
            <a:ext cx="2286000" cy="785813"/>
          </a:xfrm>
          <a:prstGeom prst="rect">
            <a:avLst/>
          </a:prstGeom>
          <a:noFill/>
        </p:spPr>
      </p:pic>
      <p:sp>
        <p:nvSpPr>
          <p:cNvPr id="10" name="Down Arrow 9"/>
          <p:cNvSpPr/>
          <p:nvPr/>
        </p:nvSpPr>
        <p:spPr>
          <a:xfrm>
            <a:off x="2895600" y="3048000"/>
            <a:ext cx="457200" cy="16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05000" y="3581400"/>
            <a:ext cx="992579" cy="369332"/>
          </a:xfrm>
          <a:prstGeom prst="rect">
            <a:avLst/>
          </a:prstGeom>
          <a:noFill/>
        </p:spPr>
        <p:txBody>
          <a:bodyPr wrap="none" rtlCol="0">
            <a:spAutoFit/>
          </a:bodyPr>
          <a:lstStyle/>
          <a:p>
            <a:r>
              <a:rPr lang="en-US" dirty="0" smtClean="0"/>
              <a:t>300 lbs.</a:t>
            </a:r>
            <a:endParaRPr lang="en-US" dirty="0"/>
          </a:p>
        </p:txBody>
      </p:sp>
      <p:sp>
        <p:nvSpPr>
          <p:cNvPr id="12" name="Down Arrow 11"/>
          <p:cNvSpPr/>
          <p:nvPr/>
        </p:nvSpPr>
        <p:spPr>
          <a:xfrm rot="10800000">
            <a:off x="2895600" y="4876800"/>
            <a:ext cx="457200" cy="16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Archimedes Principle</a:t>
            </a:r>
          </a:p>
        </p:txBody>
      </p:sp>
      <p:sp>
        <p:nvSpPr>
          <p:cNvPr id="29699" name="Rectangle 3"/>
          <p:cNvSpPr>
            <a:spLocks noGrp="1" noChangeArrowheads="1"/>
          </p:cNvSpPr>
          <p:nvPr>
            <p:ph type="body" idx="1"/>
          </p:nvPr>
        </p:nvSpPr>
        <p:spPr>
          <a:xfrm>
            <a:off x="261938" y="1981200"/>
            <a:ext cx="8659812" cy="4114800"/>
          </a:xfrm>
        </p:spPr>
        <p:txBody>
          <a:bodyPr/>
          <a:lstStyle/>
          <a:p>
            <a:pPr eaLnBrk="1" hangingPunct="1"/>
            <a:r>
              <a:rPr lang="en-US" smtClean="0"/>
              <a:t>It is less dense than the surrounding fluid.</a:t>
            </a:r>
          </a:p>
          <a:p>
            <a:pPr eaLnBrk="1" hangingPunct="1"/>
            <a:r>
              <a:rPr lang="en-US" smtClean="0"/>
              <a:t>It weighs less than an equal volume of fluid.</a:t>
            </a:r>
          </a:p>
          <a:p>
            <a:pPr eaLnBrk="1" hangingPunct="1"/>
            <a:r>
              <a:rPr lang="en-US" smtClean="0"/>
              <a:t>The buoyant force is equal to its weight when it is only partially submerged.</a:t>
            </a:r>
          </a:p>
          <a:p>
            <a:pPr eaLnBrk="1" hangingPunct="1"/>
            <a:r>
              <a:rPr lang="en-US" smtClean="0"/>
              <a:t>It displaces a weight of fluid equal to its weight when it is only partially submerged.</a:t>
            </a:r>
          </a:p>
          <a:p>
            <a:pPr eaLnBrk="1" hangingPunct="1">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issyjupe.com/Images/web-room.gif"/>
          <p:cNvPicPr>
            <a:picLocks noChangeAspect="1" noChangeArrowheads="1"/>
          </p:cNvPicPr>
          <p:nvPr/>
        </p:nvPicPr>
        <p:blipFill>
          <a:blip r:embed="rId3" cstate="print"/>
          <a:srcRect/>
          <a:stretch>
            <a:fillRect/>
          </a:stretch>
        </p:blipFill>
        <p:spPr bwMode="auto">
          <a:xfrm>
            <a:off x="0" y="1344152"/>
            <a:ext cx="9144000" cy="5513848"/>
          </a:xfrm>
          <a:prstGeom prst="rect">
            <a:avLst/>
          </a:prstGeom>
          <a:noFill/>
        </p:spPr>
      </p:pic>
      <p:sp>
        <p:nvSpPr>
          <p:cNvPr id="76802" name="Rectangle 2"/>
          <p:cNvSpPr>
            <a:spLocks noGrp="1" noChangeArrowheads="1"/>
          </p:cNvSpPr>
          <p:nvPr>
            <p:ph type="title"/>
          </p:nvPr>
        </p:nvSpPr>
        <p:spPr/>
        <p:txBody>
          <a:bodyPr/>
          <a:lstStyle/>
          <a:p>
            <a:r>
              <a:rPr lang="en-US" dirty="0" smtClean="0"/>
              <a:t>All Motion is relative:</a:t>
            </a:r>
            <a:br>
              <a:rPr lang="en-US" dirty="0" smtClean="0"/>
            </a:br>
            <a:r>
              <a:rPr lang="en-US" dirty="0" smtClean="0"/>
              <a:t>There </a:t>
            </a:r>
            <a:r>
              <a:rPr lang="en-US" dirty="0"/>
              <a:t>are two types of reference frames</a:t>
            </a:r>
          </a:p>
        </p:txBody>
      </p:sp>
      <p:sp>
        <p:nvSpPr>
          <p:cNvPr id="76803" name="Rectangle 3"/>
          <p:cNvSpPr>
            <a:spLocks noGrp="1" noChangeArrowheads="1"/>
          </p:cNvSpPr>
          <p:nvPr>
            <p:ph type="body" idx="1"/>
          </p:nvPr>
        </p:nvSpPr>
        <p:spPr>
          <a:xfrm>
            <a:off x="3124200" y="2743200"/>
            <a:ext cx="5791200" cy="2514600"/>
          </a:xfrm>
        </p:spPr>
        <p:txBody>
          <a:bodyPr/>
          <a:lstStyle/>
          <a:p>
            <a:pPr>
              <a:lnSpc>
                <a:spcPct val="90000"/>
              </a:lnSpc>
            </a:pPr>
            <a:r>
              <a:rPr lang="en-US" sz="2100" dirty="0"/>
              <a:t>Inertial reference frames do not accelerate</a:t>
            </a:r>
          </a:p>
          <a:p>
            <a:pPr>
              <a:lnSpc>
                <a:spcPct val="90000"/>
              </a:lnSpc>
            </a:pPr>
            <a:r>
              <a:rPr lang="en-US" sz="2100" dirty="0"/>
              <a:t>Non-inertial reference frames accelerate</a:t>
            </a:r>
            <a:r>
              <a:rPr lang="en-US" sz="2100" dirty="0" smtClean="0"/>
              <a:t>.</a:t>
            </a:r>
            <a:endParaRPr lang="en-US" sz="2100" dirty="0"/>
          </a:p>
          <a:p>
            <a:pPr>
              <a:lnSpc>
                <a:spcPct val="90000"/>
              </a:lnSpc>
            </a:pPr>
            <a:r>
              <a:rPr lang="en-US" sz="2100" dirty="0"/>
              <a:t>Could you tell the difference between two inertial frames?</a:t>
            </a:r>
          </a:p>
          <a:p>
            <a:pPr>
              <a:lnSpc>
                <a:spcPct val="90000"/>
              </a:lnSpc>
            </a:pPr>
            <a:r>
              <a:rPr lang="en-US" sz="2100" dirty="0"/>
              <a:t>Could you tell the difference between an inertial frame and a non-inertial </a:t>
            </a:r>
            <a:r>
              <a:rPr lang="en-US" sz="2100" dirty="0" smtClean="0"/>
              <a:t>frame?</a:t>
            </a:r>
            <a:endParaRPr lang="en-US" sz="2100" dirty="0"/>
          </a:p>
          <a:p>
            <a:pPr>
              <a:lnSpc>
                <a:spcPct val="90000"/>
              </a:lnSpc>
            </a:pPr>
            <a:endParaRPr lang="en-US" sz="2100" dirty="0"/>
          </a:p>
          <a:p>
            <a:pPr>
              <a:lnSpc>
                <a:spcPct val="90000"/>
              </a:lnSpc>
              <a:buFont typeface="Wingdings" pitchFamily="2" charset="2"/>
              <a:buNone/>
            </a:pPr>
            <a:endParaRPr lang="en-US" sz="21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152400"/>
            <a:ext cx="7772400" cy="1143000"/>
          </a:xfrm>
          <a:noFill/>
          <a:ln/>
        </p:spPr>
        <p:txBody>
          <a:bodyPr lIns="90488" tIns="44450" rIns="90488" bIns="44450" anchor="ctr"/>
          <a:lstStyle/>
          <a:p>
            <a:r>
              <a:rPr lang="en-US" dirty="0"/>
              <a:t>Special Relativity Postulates</a:t>
            </a:r>
          </a:p>
        </p:txBody>
      </p:sp>
      <p:sp>
        <p:nvSpPr>
          <p:cNvPr id="10243" name="Rectangle 3"/>
          <p:cNvSpPr>
            <a:spLocks noGrp="1" noChangeArrowheads="1"/>
          </p:cNvSpPr>
          <p:nvPr>
            <p:ph type="body" idx="1"/>
          </p:nvPr>
        </p:nvSpPr>
        <p:spPr>
          <a:xfrm>
            <a:off x="3733800" y="1752600"/>
            <a:ext cx="5257800" cy="3048000"/>
          </a:xfrm>
          <a:noFill/>
          <a:ln/>
        </p:spPr>
        <p:txBody>
          <a:bodyPr lIns="90488" tIns="44450" rIns="90488" bIns="44450"/>
          <a:lstStyle/>
          <a:p>
            <a:pPr marL="571500" indent="-571500">
              <a:lnSpc>
                <a:spcPct val="80000"/>
              </a:lnSpc>
              <a:buFont typeface="Wingdings" pitchFamily="2" charset="2"/>
              <a:buAutoNum type="arabicPeriod"/>
            </a:pPr>
            <a:r>
              <a:rPr lang="en-US" sz="2600"/>
              <a:t>The laws of nature are the same for all observers who are in uniform motion.</a:t>
            </a:r>
            <a:br>
              <a:rPr lang="en-US" sz="2600"/>
            </a:br>
            <a:endParaRPr lang="en-US" sz="2600"/>
          </a:p>
          <a:p>
            <a:pPr marL="571500" indent="-571500">
              <a:lnSpc>
                <a:spcPct val="80000"/>
              </a:lnSpc>
              <a:buFont typeface="Wingdings" pitchFamily="2" charset="2"/>
              <a:buAutoNum type="arabicPeriod"/>
            </a:pPr>
            <a:r>
              <a:rPr lang="en-US" sz="2600"/>
              <a:t>The speed of light in empty space is the same for all observers regardless of their motion or the motion of the source of light.</a:t>
            </a:r>
          </a:p>
        </p:txBody>
      </p:sp>
      <p:graphicFrame>
        <p:nvGraphicFramePr>
          <p:cNvPr id="10244" name="Object 4"/>
          <p:cNvGraphicFramePr>
            <a:graphicFrameLocks noChangeAspect="1"/>
          </p:cNvGraphicFramePr>
          <p:nvPr/>
        </p:nvGraphicFramePr>
        <p:xfrm>
          <a:off x="685800" y="1600200"/>
          <a:ext cx="2870200" cy="3327400"/>
        </p:xfrm>
        <a:graphic>
          <a:graphicData uri="http://schemas.openxmlformats.org/presentationml/2006/ole">
            <p:oleObj spid="_x0000_s74754" name="PHOTO-PAINT" r:id="rId4" imgW="3593599" imgH="4166272" progId="">
              <p:embed/>
            </p:oleObj>
          </a:graphicData>
        </a:graphic>
      </p:graphicFrame>
      <p:sp>
        <p:nvSpPr>
          <p:cNvPr id="10245" name="Rectangle 5"/>
          <p:cNvSpPr>
            <a:spLocks noChangeArrowheads="1"/>
          </p:cNvSpPr>
          <p:nvPr/>
        </p:nvSpPr>
        <p:spPr bwMode="auto">
          <a:xfrm>
            <a:off x="381000" y="5410200"/>
            <a:ext cx="8382000" cy="1219200"/>
          </a:xfrm>
          <a:prstGeom prst="rect">
            <a:avLst/>
          </a:prstGeom>
          <a:noFill/>
          <a:ln w="9525">
            <a:noFill/>
            <a:miter lim="800000"/>
            <a:headEnd/>
            <a:tailEnd/>
          </a:ln>
          <a:effectLst/>
        </p:spPr>
        <p:txBody>
          <a:bodyPr/>
          <a:lstStyle/>
          <a:p>
            <a:pPr marL="342900" indent="-342900">
              <a:spcBef>
                <a:spcPct val="20000"/>
              </a:spcBef>
              <a:buClr>
                <a:srgbClr val="0066FF"/>
              </a:buClr>
              <a:buFont typeface="Wingdings" pitchFamily="2" charset="2"/>
              <a:buChar char="§"/>
            </a:pPr>
            <a:r>
              <a:rPr lang="en-US" sz="3000" dirty="0">
                <a:latin typeface="Comic Sans MS" pitchFamily="66" charset="0"/>
              </a:rPr>
              <a:t>"Everything should be made as simple as possible, but not simpler.“ ~Albert Einstein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2400" y="0"/>
            <a:ext cx="8991600" cy="533400"/>
          </a:xfrm>
        </p:spPr>
        <p:txBody>
          <a:bodyPr/>
          <a:lstStyle/>
          <a:p>
            <a:r>
              <a:rPr lang="en-US" sz="2800" dirty="0"/>
              <a:t>Simultaneity and Length Contraction</a:t>
            </a:r>
            <a:endParaRPr lang="en-US" dirty="0"/>
          </a:p>
        </p:txBody>
      </p:sp>
      <p:pic>
        <p:nvPicPr>
          <p:cNvPr id="67589" name="Picture 5"/>
          <p:cNvPicPr>
            <a:picLocks noGrp="1" noChangeAspect="1" noChangeArrowheads="1"/>
          </p:cNvPicPr>
          <p:nvPr>
            <p:ph sz="half" idx="2"/>
          </p:nvPr>
        </p:nvPicPr>
        <p:blipFill>
          <a:blip r:embed="rId3" cstate="print">
            <a:clrChange>
              <a:clrFrom>
                <a:srgbClr val="FFFFFF"/>
              </a:clrFrom>
              <a:clrTo>
                <a:srgbClr val="FFFFFF">
                  <a:alpha val="0"/>
                </a:srgbClr>
              </a:clrTo>
            </a:clrChange>
          </a:blip>
          <a:srcRect/>
          <a:stretch>
            <a:fillRect/>
          </a:stretch>
        </p:blipFill>
        <p:spPr>
          <a:xfrm>
            <a:off x="228600" y="1295400"/>
            <a:ext cx="3160713" cy="5410200"/>
          </a:xfrm>
        </p:spPr>
      </p:pic>
      <p:pic>
        <p:nvPicPr>
          <p:cNvPr id="67596" name="Picture 12"/>
          <p:cNvPicPr>
            <a:picLocks noChangeAspect="1" noChangeArrowheads="1"/>
          </p:cNvPicPr>
          <p:nvPr/>
        </p:nvPicPr>
        <p:blipFill>
          <a:blip r:embed="rId4" cstate="print"/>
          <a:srcRect/>
          <a:stretch>
            <a:fillRect/>
          </a:stretch>
        </p:blipFill>
        <p:spPr bwMode="auto">
          <a:xfrm>
            <a:off x="5562600" y="1447800"/>
            <a:ext cx="2632075" cy="5410200"/>
          </a:xfrm>
          <a:prstGeom prst="rect">
            <a:avLst/>
          </a:prstGeom>
          <a:noFill/>
          <a:ln w="9525">
            <a:noFill/>
            <a:miter lim="800000"/>
            <a:headEnd/>
            <a:tailEnd/>
          </a:ln>
          <a:effectLst/>
        </p:spPr>
      </p:pic>
      <p:sp>
        <p:nvSpPr>
          <p:cNvPr id="5" name="Rectangle 4"/>
          <p:cNvSpPr/>
          <p:nvPr/>
        </p:nvSpPr>
        <p:spPr>
          <a:xfrm>
            <a:off x="3429000" y="1905000"/>
            <a:ext cx="1905000" cy="2031325"/>
          </a:xfrm>
          <a:prstGeom prst="rect">
            <a:avLst/>
          </a:prstGeom>
        </p:spPr>
        <p:txBody>
          <a:bodyPr wrap="square">
            <a:spAutoFit/>
          </a:bodyPr>
          <a:lstStyle/>
          <a:p>
            <a:pPr algn="ctr"/>
            <a:r>
              <a:rPr lang="en-US" dirty="0" smtClean="0"/>
              <a:t>Length measurements of moving objects require simultaneous measurement of positions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a:ln/>
        </p:spPr>
        <p:txBody>
          <a:bodyPr lIns="90488" tIns="44450" rIns="90488" bIns="44450" anchor="ctr"/>
          <a:lstStyle/>
          <a:p>
            <a:r>
              <a:rPr lang="en-US"/>
              <a:t>Conservation Laws</a:t>
            </a:r>
          </a:p>
        </p:txBody>
      </p:sp>
      <p:sp>
        <p:nvSpPr>
          <p:cNvPr id="10243" name="Rectangle 3"/>
          <p:cNvSpPr>
            <a:spLocks noGrp="1" noChangeArrowheads="1"/>
          </p:cNvSpPr>
          <p:nvPr>
            <p:ph type="body" idx="1"/>
          </p:nvPr>
        </p:nvSpPr>
        <p:spPr>
          <a:noFill/>
          <a:ln/>
        </p:spPr>
        <p:txBody>
          <a:bodyPr lIns="90488" tIns="44450" rIns="90488" bIns="44450"/>
          <a:lstStyle/>
          <a:p>
            <a:r>
              <a:rPr lang="en-US" dirty="0"/>
              <a:t>What does it mean to conserve something?</a:t>
            </a:r>
          </a:p>
          <a:p>
            <a:r>
              <a:rPr lang="en-US" dirty="0"/>
              <a:t>A conserved quantity:</a:t>
            </a:r>
          </a:p>
          <a:p>
            <a:pPr>
              <a:buFont typeface="Wingdings" pitchFamily="2" charset="2"/>
              <a:buNone/>
            </a:pPr>
            <a:r>
              <a:rPr lang="en-US" dirty="0"/>
              <a:t>  _______ can neither be created or destroyed, but can be changed from one form to another or transferred from one object to another.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1143000"/>
          </a:xfrm>
        </p:spPr>
        <p:txBody>
          <a:bodyPr/>
          <a:lstStyle/>
          <a:p>
            <a:r>
              <a:rPr lang="en-US" dirty="0" smtClean="0"/>
              <a:t>Conservative with Momentum: </a:t>
            </a:r>
            <a:br>
              <a:rPr lang="en-US" dirty="0" smtClean="0"/>
            </a:br>
            <a:r>
              <a:rPr lang="en-US" dirty="0" smtClean="0"/>
              <a:t>Momentum transfer</a:t>
            </a:r>
            <a:endParaRPr lang="en-US" dirty="0"/>
          </a:p>
        </p:txBody>
      </p:sp>
      <p:sp>
        <p:nvSpPr>
          <p:cNvPr id="5" name="Rectangle 4"/>
          <p:cNvSpPr/>
          <p:nvPr/>
        </p:nvSpPr>
        <p:spPr>
          <a:xfrm>
            <a:off x="1371600" y="6172200"/>
            <a:ext cx="5257800" cy="369332"/>
          </a:xfrm>
          <a:prstGeom prst="rect">
            <a:avLst/>
          </a:prstGeom>
        </p:spPr>
        <p:txBody>
          <a:bodyPr wrap="square">
            <a:spAutoFit/>
          </a:bodyPr>
          <a:lstStyle/>
          <a:p>
            <a:r>
              <a:rPr lang="en-US" dirty="0" smtClean="0">
                <a:hlinkClick r:id="rId2"/>
              </a:rPr>
              <a:t>http://www.youtube.com/watch?v=4CfREbZ1V5o</a:t>
            </a:r>
            <a:endParaRPr lang="en-US" dirty="0"/>
          </a:p>
        </p:txBody>
      </p:sp>
      <p:pic>
        <p:nvPicPr>
          <p:cNvPr id="103426" name="Picture 2" descr="http://static.zoovy.com/img/zephyrsports/W640-H480-Bffffff/airsoft/echo1/echo_1_minigun_large_001.jpg"/>
          <p:cNvPicPr>
            <a:picLocks noChangeAspect="1" noChangeArrowheads="1"/>
          </p:cNvPicPr>
          <p:nvPr/>
        </p:nvPicPr>
        <p:blipFill>
          <a:blip r:embed="rId3" cstate="print"/>
          <a:srcRect/>
          <a:stretch>
            <a:fillRect/>
          </a:stretch>
        </p:blipFill>
        <p:spPr bwMode="auto">
          <a:xfrm rot="1343825">
            <a:off x="4238803" y="3134703"/>
            <a:ext cx="3352800" cy="2514600"/>
          </a:xfrm>
          <a:prstGeom prst="rect">
            <a:avLst/>
          </a:prstGeom>
          <a:noFill/>
        </p:spPr>
      </p:pic>
      <p:sp>
        <p:nvSpPr>
          <p:cNvPr id="8" name="Left Arrow 7"/>
          <p:cNvSpPr/>
          <p:nvPr/>
        </p:nvSpPr>
        <p:spPr>
          <a:xfrm>
            <a:off x="457200" y="2971800"/>
            <a:ext cx="3352800" cy="381000"/>
          </a:xfrm>
          <a:prstGeom prst="leftArrow">
            <a:avLst/>
          </a:prstGeom>
          <a:solidFill>
            <a:srgbClr val="FFFF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28" name="Picture 4" descr="http://ts2.mm.bing.net/images/thumbnail.aspx?q=232897053913&amp;id=dcc391bbc4ec836ab33d984e8e509480&amp;url=http%3a%2f%2fwww.creativeuncut.com%2fgallery-04%2fart%2fnsmb-bullet-bill.jpg"/>
          <p:cNvPicPr>
            <a:picLocks noChangeAspect="1" noChangeArrowheads="1"/>
          </p:cNvPicPr>
          <p:nvPr/>
        </p:nvPicPr>
        <p:blipFill>
          <a:blip r:embed="rId4" cstate="print"/>
          <a:srcRect/>
          <a:stretch>
            <a:fillRect/>
          </a:stretch>
        </p:blipFill>
        <p:spPr bwMode="auto">
          <a:xfrm>
            <a:off x="2590800" y="4191000"/>
            <a:ext cx="914400" cy="640081"/>
          </a:xfrm>
          <a:prstGeom prst="rect">
            <a:avLst/>
          </a:prstGeom>
          <a:noFill/>
        </p:spPr>
      </p:pic>
      <p:sp>
        <p:nvSpPr>
          <p:cNvPr id="10" name="Left Arrow 9"/>
          <p:cNvSpPr/>
          <p:nvPr/>
        </p:nvSpPr>
        <p:spPr>
          <a:xfrm flipH="1">
            <a:off x="5105400" y="2971800"/>
            <a:ext cx="381000" cy="3810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1" name="TextBox 10"/>
          <p:cNvSpPr txBox="1"/>
          <p:nvPr/>
        </p:nvSpPr>
        <p:spPr>
          <a:xfrm>
            <a:off x="1524000" y="2590800"/>
            <a:ext cx="1967270" cy="369332"/>
          </a:xfrm>
          <a:prstGeom prst="rect">
            <a:avLst/>
          </a:prstGeom>
          <a:noFill/>
        </p:spPr>
        <p:txBody>
          <a:bodyPr wrap="none" rtlCol="0">
            <a:spAutoFit/>
          </a:bodyPr>
          <a:lstStyle/>
          <a:p>
            <a:r>
              <a:rPr lang="en-US" dirty="0" smtClean="0"/>
              <a:t>velocity of bullets</a:t>
            </a:r>
            <a:endParaRPr lang="en-US" dirty="0"/>
          </a:p>
        </p:txBody>
      </p:sp>
      <p:sp>
        <p:nvSpPr>
          <p:cNvPr id="12" name="TextBox 11"/>
          <p:cNvSpPr txBox="1"/>
          <p:nvPr/>
        </p:nvSpPr>
        <p:spPr>
          <a:xfrm>
            <a:off x="4953000" y="2590800"/>
            <a:ext cx="1659429" cy="369332"/>
          </a:xfrm>
          <a:prstGeom prst="rect">
            <a:avLst/>
          </a:prstGeom>
          <a:noFill/>
        </p:spPr>
        <p:txBody>
          <a:bodyPr wrap="none" rtlCol="0">
            <a:spAutoFit/>
          </a:bodyPr>
          <a:lstStyle/>
          <a:p>
            <a:r>
              <a:rPr lang="en-US" dirty="0" smtClean="0"/>
              <a:t>velocity of gun</a:t>
            </a:r>
            <a:endParaRPr lang="en-US" dirty="0"/>
          </a:p>
        </p:txBody>
      </p:sp>
      <p:sp>
        <p:nvSpPr>
          <p:cNvPr id="13" name="TextBox 12"/>
          <p:cNvSpPr txBox="1"/>
          <p:nvPr/>
        </p:nvSpPr>
        <p:spPr>
          <a:xfrm>
            <a:off x="2590800" y="1524000"/>
            <a:ext cx="3111749" cy="1015663"/>
          </a:xfrm>
          <a:prstGeom prst="rect">
            <a:avLst/>
          </a:prstGeom>
          <a:noFill/>
        </p:spPr>
        <p:txBody>
          <a:bodyPr wrap="none" rtlCol="0">
            <a:spAutoFit/>
          </a:bodyPr>
          <a:lstStyle/>
          <a:p>
            <a:r>
              <a:rPr lang="en-US" sz="6000" dirty="0" err="1" smtClean="0">
                <a:solidFill>
                  <a:schemeClr val="tx2">
                    <a:lumMod val="60000"/>
                    <a:lumOff val="40000"/>
                  </a:schemeClr>
                </a:solidFill>
              </a:rPr>
              <a:t>mv</a:t>
            </a:r>
            <a:r>
              <a:rPr lang="en-US" sz="6000" dirty="0" smtClean="0">
                <a:solidFill>
                  <a:schemeClr val="tx2">
                    <a:lumMod val="60000"/>
                    <a:lumOff val="40000"/>
                  </a:schemeClr>
                </a:solidFill>
              </a:rPr>
              <a:t> </a:t>
            </a:r>
            <a:r>
              <a:rPr lang="en-US" sz="6000" dirty="0" smtClean="0"/>
              <a:t>= </a:t>
            </a:r>
            <a:r>
              <a:rPr lang="en-US" sz="6000" dirty="0" err="1" smtClean="0">
                <a:solidFill>
                  <a:srgbClr val="00B050"/>
                </a:solidFill>
              </a:rPr>
              <a:t>mv</a:t>
            </a:r>
            <a:endParaRPr lang="en-US" sz="6000" dirty="0">
              <a:solidFill>
                <a:srgbClr val="00B050"/>
              </a:solidFill>
            </a:endParaRPr>
          </a:p>
        </p:txBody>
      </p:sp>
      <p:sp>
        <p:nvSpPr>
          <p:cNvPr id="14" name="TextBox 13"/>
          <p:cNvSpPr txBox="1"/>
          <p:nvPr/>
        </p:nvSpPr>
        <p:spPr>
          <a:xfrm>
            <a:off x="2895600" y="4800600"/>
            <a:ext cx="609600" cy="369332"/>
          </a:xfrm>
          <a:prstGeom prst="rect">
            <a:avLst/>
          </a:prstGeom>
          <a:noFill/>
        </p:spPr>
        <p:txBody>
          <a:bodyPr wrap="square" rtlCol="0">
            <a:spAutoFit/>
          </a:bodyPr>
          <a:lstStyle/>
          <a:p>
            <a:r>
              <a:rPr lang="en-US" dirty="0" smtClean="0">
                <a:solidFill>
                  <a:schemeClr val="tx2">
                    <a:lumMod val="60000"/>
                    <a:lumOff val="40000"/>
                  </a:schemeClr>
                </a:solidFill>
              </a:rPr>
              <a:t>m</a:t>
            </a:r>
            <a:endParaRPr lang="en-US" dirty="0">
              <a:solidFill>
                <a:srgbClr val="00B050"/>
              </a:solidFill>
            </a:endParaRPr>
          </a:p>
        </p:txBody>
      </p:sp>
      <p:sp>
        <p:nvSpPr>
          <p:cNvPr id="15" name="TextBox 14"/>
          <p:cNvSpPr txBox="1"/>
          <p:nvPr/>
        </p:nvSpPr>
        <p:spPr>
          <a:xfrm>
            <a:off x="4724400" y="4267200"/>
            <a:ext cx="1295400" cy="1569660"/>
          </a:xfrm>
          <a:prstGeom prst="rect">
            <a:avLst/>
          </a:prstGeom>
          <a:noFill/>
        </p:spPr>
        <p:txBody>
          <a:bodyPr wrap="square" rtlCol="0">
            <a:spAutoFit/>
          </a:bodyPr>
          <a:lstStyle/>
          <a:p>
            <a:r>
              <a:rPr lang="en-US" sz="9600" dirty="0" smtClean="0">
                <a:solidFill>
                  <a:schemeClr val="tx2">
                    <a:lumMod val="60000"/>
                    <a:lumOff val="40000"/>
                  </a:schemeClr>
                </a:solidFill>
              </a:rPr>
              <a:t>m</a:t>
            </a:r>
            <a:endParaRPr lang="en-US" sz="9600" dirty="0">
              <a:solidFill>
                <a:srgbClr val="00B050"/>
              </a:solidFill>
            </a:endParaRPr>
          </a:p>
        </p:txBody>
      </p:sp>
      <p:sp>
        <p:nvSpPr>
          <p:cNvPr id="16" name="TextBox 15"/>
          <p:cNvSpPr txBox="1"/>
          <p:nvPr/>
        </p:nvSpPr>
        <p:spPr>
          <a:xfrm>
            <a:off x="2667000" y="2849940"/>
            <a:ext cx="800219" cy="1569660"/>
          </a:xfrm>
          <a:prstGeom prst="rect">
            <a:avLst/>
          </a:prstGeom>
          <a:noFill/>
        </p:spPr>
        <p:txBody>
          <a:bodyPr wrap="none" rtlCol="0">
            <a:spAutoFit/>
          </a:bodyPr>
          <a:lstStyle/>
          <a:p>
            <a:r>
              <a:rPr lang="en-US" sz="9600" dirty="0" smtClean="0">
                <a:solidFill>
                  <a:schemeClr val="tx2">
                    <a:lumMod val="60000"/>
                    <a:lumOff val="40000"/>
                  </a:schemeClr>
                </a:solidFill>
              </a:rPr>
              <a:t>v</a:t>
            </a:r>
            <a:endParaRPr lang="en-US" sz="9600" dirty="0">
              <a:solidFill>
                <a:srgbClr val="00B050"/>
              </a:solidFill>
            </a:endParaRPr>
          </a:p>
        </p:txBody>
      </p:sp>
      <p:sp>
        <p:nvSpPr>
          <p:cNvPr id="17" name="TextBox 16"/>
          <p:cNvSpPr txBox="1"/>
          <p:nvPr/>
        </p:nvSpPr>
        <p:spPr>
          <a:xfrm>
            <a:off x="5105400" y="3429000"/>
            <a:ext cx="300082" cy="369332"/>
          </a:xfrm>
          <a:prstGeom prst="rect">
            <a:avLst/>
          </a:prstGeom>
          <a:noFill/>
        </p:spPr>
        <p:txBody>
          <a:bodyPr wrap="none" rtlCol="0">
            <a:spAutoFit/>
          </a:bodyPr>
          <a:lstStyle/>
          <a:p>
            <a:r>
              <a:rPr lang="en-US" dirty="0" smtClean="0">
                <a:solidFill>
                  <a:srgbClr val="00B050"/>
                </a:solidFill>
              </a:rPr>
              <a:t>v</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smtClean="0"/>
              <a:t>Occam’s Razor</a:t>
            </a:r>
          </a:p>
        </p:txBody>
      </p:sp>
      <p:sp>
        <p:nvSpPr>
          <p:cNvPr id="11269" name="Rectangle 3"/>
          <p:cNvSpPr>
            <a:spLocks noGrp="1" noChangeArrowheads="1"/>
          </p:cNvSpPr>
          <p:nvPr>
            <p:ph type="body" sz="half" idx="1"/>
          </p:nvPr>
        </p:nvSpPr>
        <p:spPr>
          <a:xfrm>
            <a:off x="381000" y="1371600"/>
            <a:ext cx="4876800" cy="2438400"/>
          </a:xfrm>
        </p:spPr>
        <p:txBody>
          <a:bodyPr/>
          <a:lstStyle/>
          <a:p>
            <a:pPr eaLnBrk="1" hangingPunct="1"/>
            <a:r>
              <a:rPr lang="en-US" sz="2200" dirty="0" smtClean="0"/>
              <a:t>When two ideas explain the same result and do not contradict, we favor the </a:t>
            </a:r>
            <a:r>
              <a:rPr lang="en-US" sz="2200" i="1" dirty="0" smtClean="0"/>
              <a:t>simpler</a:t>
            </a:r>
            <a:r>
              <a:rPr lang="en-US" sz="2200" dirty="0" smtClean="0"/>
              <a:t> one.  i.e. Occam’s razor “slices away” the extraneous aspects leaving only the simple core.</a:t>
            </a:r>
          </a:p>
        </p:txBody>
      </p:sp>
      <p:sp>
        <p:nvSpPr>
          <p:cNvPr id="11270" name="Text Box 5"/>
          <p:cNvSpPr txBox="1">
            <a:spLocks noChangeArrowheads="1"/>
          </p:cNvSpPr>
          <p:nvPr/>
        </p:nvSpPr>
        <p:spPr bwMode="auto">
          <a:xfrm>
            <a:off x="5715000" y="4114800"/>
            <a:ext cx="2438400" cy="261610"/>
          </a:xfrm>
          <a:prstGeom prst="rect">
            <a:avLst/>
          </a:prstGeom>
          <a:noFill/>
          <a:ln w="9525">
            <a:noFill/>
            <a:miter lim="800000"/>
            <a:headEnd/>
            <a:tailEnd/>
          </a:ln>
        </p:spPr>
        <p:txBody>
          <a:bodyPr wrap="square">
            <a:spAutoFit/>
          </a:bodyPr>
          <a:lstStyle/>
          <a:p>
            <a:pPr algn="ctr" eaLnBrk="0" hangingPunct="0">
              <a:spcBef>
                <a:spcPct val="50000"/>
              </a:spcBef>
            </a:pPr>
            <a:r>
              <a:rPr lang="en-US" sz="1100" dirty="0"/>
              <a:t>William of Ockham 1288-1348</a:t>
            </a:r>
          </a:p>
        </p:txBody>
      </p:sp>
      <p:graphicFrame>
        <p:nvGraphicFramePr>
          <p:cNvPr id="11266" name="Object 6"/>
          <p:cNvGraphicFramePr>
            <a:graphicFrameLocks noChangeAspect="1"/>
          </p:cNvGraphicFramePr>
          <p:nvPr>
            <p:ph sz="half" idx="2"/>
          </p:nvPr>
        </p:nvGraphicFramePr>
        <p:xfrm>
          <a:off x="6019800" y="1752600"/>
          <a:ext cx="1952625" cy="2335365"/>
        </p:xfrm>
        <a:graphic>
          <a:graphicData uri="http://schemas.openxmlformats.org/presentationml/2006/ole">
            <p:oleObj spid="_x0000_s11266" name="PHOTO-PAINT" r:id="rId5" imgW="2653968" imgH="3174603" progId="">
              <p:embed/>
            </p:oleObj>
          </a:graphicData>
        </a:graphic>
      </p:graphicFrame>
      <p:graphicFrame>
        <p:nvGraphicFramePr>
          <p:cNvPr id="11267" name="Object 7"/>
          <p:cNvGraphicFramePr>
            <a:graphicFrameLocks noChangeAspect="1"/>
          </p:cNvGraphicFramePr>
          <p:nvPr/>
        </p:nvGraphicFramePr>
        <p:xfrm>
          <a:off x="914400" y="3733800"/>
          <a:ext cx="3657600" cy="2624138"/>
        </p:xfrm>
        <a:graphic>
          <a:graphicData uri="http://schemas.openxmlformats.org/presentationml/2006/ole">
            <p:oleObj spid="_x0000_s11267" name="PHOTO-PAINT" r:id="rId6" imgW="5714286" imgH="4101587" progId="">
              <p:embed/>
            </p:oleObj>
          </a:graphicData>
        </a:graphic>
      </p:graphicFrame>
    </p:spTree>
    <p:custDataLst>
      <p:tags r:id="rId2"/>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dirty="0"/>
              <a:t>Conservation of angular momentum</a:t>
            </a:r>
          </a:p>
        </p:txBody>
      </p:sp>
      <p:sp>
        <p:nvSpPr>
          <p:cNvPr id="90115" name="Rectangle 3"/>
          <p:cNvSpPr>
            <a:spLocks noGrp="1" noChangeArrowheads="1"/>
          </p:cNvSpPr>
          <p:nvPr>
            <p:ph type="body" sz="half" idx="1"/>
          </p:nvPr>
        </p:nvSpPr>
        <p:spPr>
          <a:xfrm>
            <a:off x="381000" y="1371600"/>
            <a:ext cx="4108450" cy="1600200"/>
          </a:xfrm>
        </p:spPr>
        <p:txBody>
          <a:bodyPr/>
          <a:lstStyle/>
          <a:p>
            <a:pPr>
              <a:lnSpc>
                <a:spcPct val="80000"/>
              </a:lnSpc>
            </a:pPr>
            <a:r>
              <a:rPr lang="en-US" sz="1600" dirty="0"/>
              <a:t>Angular momentum is mass x speed x radius</a:t>
            </a:r>
          </a:p>
          <a:p>
            <a:pPr>
              <a:lnSpc>
                <a:spcPct val="80000"/>
              </a:lnSpc>
            </a:pPr>
            <a:r>
              <a:rPr lang="en-US" sz="1600" dirty="0"/>
              <a:t>Examples:</a:t>
            </a:r>
          </a:p>
          <a:p>
            <a:pPr lvl="1">
              <a:lnSpc>
                <a:spcPct val="80000"/>
              </a:lnSpc>
            </a:pPr>
            <a:r>
              <a:rPr lang="en-US" sz="1600" dirty="0"/>
              <a:t>Diver</a:t>
            </a:r>
          </a:p>
          <a:p>
            <a:pPr lvl="1">
              <a:lnSpc>
                <a:spcPct val="80000"/>
              </a:lnSpc>
            </a:pPr>
            <a:r>
              <a:rPr lang="en-US" sz="1600" dirty="0"/>
              <a:t>Ice skater</a:t>
            </a:r>
          </a:p>
          <a:p>
            <a:pPr lvl="1">
              <a:lnSpc>
                <a:spcPct val="80000"/>
              </a:lnSpc>
            </a:pPr>
            <a:r>
              <a:rPr lang="en-US" sz="1600" dirty="0"/>
              <a:t>Riding a bike</a:t>
            </a:r>
          </a:p>
        </p:txBody>
      </p:sp>
      <p:pic>
        <p:nvPicPr>
          <p:cNvPr id="90116" name="Picture 4"/>
          <p:cNvPicPr>
            <a:picLocks noGrp="1" noChangeAspect="1" noChangeArrowheads="1"/>
          </p:cNvPicPr>
          <p:nvPr>
            <p:ph sz="half" idx="2"/>
          </p:nvPr>
        </p:nvPicPr>
        <p:blipFill>
          <a:blip r:embed="rId2" cstate="print"/>
          <a:srcRect/>
          <a:stretch>
            <a:fillRect/>
          </a:stretch>
        </p:blipFill>
        <p:spPr>
          <a:xfrm>
            <a:off x="5334000" y="1447800"/>
            <a:ext cx="2959100" cy="50292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219200" y="2971800"/>
            <a:ext cx="2435283" cy="923330"/>
          </a:xfrm>
          <a:prstGeom prst="rect">
            <a:avLst/>
          </a:prstGeom>
          <a:noFill/>
        </p:spPr>
        <p:txBody>
          <a:bodyPr wrap="none" lIns="91440" tIns="45720" rIns="91440" bIns="45720">
            <a:spAutoFit/>
          </a:bodyPr>
          <a:lstStyle/>
          <a:p>
            <a:pPr algn="ctr"/>
            <a:r>
              <a:rPr lang="en-US"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Iw</a:t>
            </a: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 </a:t>
            </a:r>
            <a:r>
              <a:rPr lang="en-US"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Iw</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9" name="Oval 8"/>
          <p:cNvSpPr/>
          <p:nvPr/>
        </p:nvSpPr>
        <p:spPr>
          <a:xfrm>
            <a:off x="381000" y="4648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4800600"/>
            <a:ext cx="9906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28800" y="4572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00400" y="4495800"/>
            <a:ext cx="838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ular Arrow 12"/>
          <p:cNvSpPr/>
          <p:nvPr/>
        </p:nvSpPr>
        <p:spPr>
          <a:xfrm>
            <a:off x="1143000" y="4648200"/>
            <a:ext cx="381000" cy="457200"/>
          </a:xfrm>
          <a:prstGeom prst="circular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ular Arrow 13"/>
          <p:cNvSpPr/>
          <p:nvPr/>
        </p:nvSpPr>
        <p:spPr>
          <a:xfrm>
            <a:off x="3429000" y="4724400"/>
            <a:ext cx="381000" cy="457200"/>
          </a:xfrm>
          <a:prstGeom prst="circular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62000" y="4038600"/>
            <a:ext cx="3719929" cy="369332"/>
          </a:xfrm>
          <a:prstGeom prst="rect">
            <a:avLst/>
          </a:prstGeom>
          <a:noFill/>
        </p:spPr>
        <p:txBody>
          <a:bodyPr wrap="none" rtlCol="0">
            <a:spAutoFit/>
          </a:bodyPr>
          <a:lstStyle/>
          <a:p>
            <a:r>
              <a:rPr lang="en-US" dirty="0" smtClean="0"/>
              <a:t>Equal masses but different shapes</a:t>
            </a:r>
            <a:endParaRPr lang="en-US" dirty="0"/>
          </a:p>
        </p:txBody>
      </p:sp>
      <p:sp>
        <p:nvSpPr>
          <p:cNvPr id="16" name="Rectangle 15"/>
          <p:cNvSpPr/>
          <p:nvPr/>
        </p:nvSpPr>
        <p:spPr>
          <a:xfrm>
            <a:off x="609600" y="5486400"/>
            <a:ext cx="3820277" cy="923330"/>
          </a:xfrm>
          <a:prstGeom prst="rect">
            <a:avLst/>
          </a:prstGeom>
          <a:noFill/>
        </p:spPr>
        <p:txBody>
          <a:bodyPr wrap="non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50</a:t>
            </a: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 = 4*25</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7" name="TextBox 16"/>
          <p:cNvSpPr txBox="1"/>
          <p:nvPr/>
        </p:nvSpPr>
        <p:spPr>
          <a:xfrm>
            <a:off x="1828800" y="6324600"/>
            <a:ext cx="1505540" cy="369332"/>
          </a:xfrm>
          <a:prstGeom prst="rect">
            <a:avLst/>
          </a:prstGeom>
          <a:noFill/>
        </p:spPr>
        <p:txBody>
          <a:bodyPr wrap="none" rtlCol="0">
            <a:spAutoFit/>
          </a:bodyPr>
          <a:lstStyle/>
          <a:p>
            <a:r>
              <a:rPr lang="en-US" dirty="0" smtClean="0"/>
              <a:t>It speeds up!</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3200" smtClean="0"/>
              <a:t>Sometimes it is hard to describe all of the motion in a system, and we want something simpler</a:t>
            </a:r>
          </a:p>
        </p:txBody>
      </p:sp>
      <p:sp>
        <p:nvSpPr>
          <p:cNvPr id="8195" name="Rectangle 73"/>
          <p:cNvSpPr>
            <a:spLocks noGrp="1" noChangeArrowheads="1"/>
          </p:cNvSpPr>
          <p:nvPr>
            <p:ph type="body" idx="1"/>
          </p:nvPr>
        </p:nvSpPr>
        <p:spPr>
          <a:xfrm>
            <a:off x="381000" y="1371600"/>
            <a:ext cx="8382000" cy="1066800"/>
          </a:xfrm>
        </p:spPr>
        <p:txBody>
          <a:bodyPr/>
          <a:lstStyle/>
          <a:p>
            <a:pPr eaLnBrk="1" hangingPunct="1"/>
            <a:r>
              <a:rPr lang="en-US" dirty="0" smtClean="0"/>
              <a:t>We must turn to energy and measure the system in larger divisions</a:t>
            </a:r>
          </a:p>
        </p:txBody>
      </p:sp>
      <p:pic>
        <p:nvPicPr>
          <p:cNvPr id="8196" name="Picture 74" descr="power_plant_diagr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0" y="2362200"/>
            <a:ext cx="7381875" cy="43290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t>Examples: Forms of energy</a:t>
            </a:r>
          </a:p>
        </p:txBody>
      </p:sp>
      <p:sp>
        <p:nvSpPr>
          <p:cNvPr id="19459" name="Rectangle 3"/>
          <p:cNvSpPr>
            <a:spLocks noGrp="1" noChangeArrowheads="1"/>
          </p:cNvSpPr>
          <p:nvPr>
            <p:ph type="body" idx="1"/>
          </p:nvPr>
        </p:nvSpPr>
        <p:spPr>
          <a:xfrm>
            <a:off x="1219200" y="1371600"/>
            <a:ext cx="7315200" cy="5029200"/>
          </a:xfrm>
        </p:spPr>
        <p:txBody>
          <a:bodyPr/>
          <a:lstStyle/>
          <a:p>
            <a:pPr eaLnBrk="1" hangingPunct="1"/>
            <a:r>
              <a:rPr lang="en-US" dirty="0" smtClean="0"/>
              <a:t>Kinetic Energy?</a:t>
            </a:r>
          </a:p>
          <a:p>
            <a:pPr eaLnBrk="1" hangingPunct="1"/>
            <a:r>
              <a:rPr lang="en-US" dirty="0" smtClean="0"/>
              <a:t>Gravitational Potential Energy?</a:t>
            </a:r>
          </a:p>
          <a:p>
            <a:pPr eaLnBrk="1" hangingPunct="1"/>
            <a:r>
              <a:rPr lang="en-US" dirty="0" smtClean="0"/>
              <a:t>Electrical Potential Energy?</a:t>
            </a:r>
          </a:p>
          <a:p>
            <a:pPr eaLnBrk="1" hangingPunct="1"/>
            <a:r>
              <a:rPr lang="en-US" dirty="0" smtClean="0"/>
              <a:t>Internal Energy</a:t>
            </a:r>
          </a:p>
          <a:p>
            <a:pPr lvl="1" eaLnBrk="1" hangingPunct="1"/>
            <a:r>
              <a:rPr lang="en-US" dirty="0" smtClean="0"/>
              <a:t>Thermal (internal kinetic)?</a:t>
            </a:r>
          </a:p>
          <a:p>
            <a:pPr lvl="1" eaLnBrk="1" hangingPunct="1"/>
            <a:r>
              <a:rPr lang="en-US" dirty="0" smtClean="0"/>
              <a:t>Elastic potential (internal electrical)?</a:t>
            </a:r>
          </a:p>
          <a:p>
            <a:pPr lvl="1" eaLnBrk="1" hangingPunct="1"/>
            <a:r>
              <a:rPr lang="en-US" dirty="0" smtClean="0"/>
              <a:t>Chemical Potential (internal electrical)?</a:t>
            </a:r>
          </a:p>
          <a:p>
            <a:pPr eaLnBrk="1" hangingPunct="1"/>
            <a:r>
              <a:rPr lang="en-US" dirty="0" smtClean="0"/>
              <a:t>Radiant Energy?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p:spPr>
        <p:txBody>
          <a:bodyPr lIns="90488" tIns="44450" rIns="90488" bIns="44450" anchor="ctr"/>
          <a:lstStyle/>
          <a:p>
            <a:pPr eaLnBrk="1" hangingPunct="1"/>
            <a:r>
              <a:rPr lang="en-US" smtClean="0"/>
              <a:t>Energy Transfer and Transformation</a:t>
            </a:r>
          </a:p>
        </p:txBody>
      </p:sp>
      <p:sp>
        <p:nvSpPr>
          <p:cNvPr id="21507" name="Rectangle 3"/>
          <p:cNvSpPr>
            <a:spLocks noGrp="1" noChangeArrowheads="1"/>
          </p:cNvSpPr>
          <p:nvPr>
            <p:ph type="body" idx="1"/>
          </p:nvPr>
        </p:nvSpPr>
        <p:spPr>
          <a:noFill/>
        </p:spPr>
        <p:txBody>
          <a:bodyPr lIns="90488" tIns="44450" rIns="90488" bIns="44450"/>
          <a:lstStyle/>
          <a:p>
            <a:pPr eaLnBrk="1" hangingPunct="1">
              <a:lnSpc>
                <a:spcPct val="90000"/>
              </a:lnSpc>
            </a:pPr>
            <a:r>
              <a:rPr lang="en-US" sz="2000" dirty="0" smtClean="0"/>
              <a:t>Radiation:  energy is transmitted by visible light, infrared radiation, ultraviolet radiation, X-rays, or radio waves. (sun, space heater)</a:t>
            </a:r>
          </a:p>
          <a:p>
            <a:pPr eaLnBrk="1" hangingPunct="1">
              <a:lnSpc>
                <a:spcPct val="90000"/>
              </a:lnSpc>
            </a:pPr>
            <a:r>
              <a:rPr lang="en-US" sz="2000" dirty="0" smtClean="0"/>
              <a:t>Conduction (Heat Flow ):  a process in which internal energy is transferred because of a difference in temperature. (electric stove, soldering iron)</a:t>
            </a:r>
          </a:p>
          <a:p>
            <a:pPr eaLnBrk="1" hangingPunct="1">
              <a:lnSpc>
                <a:spcPct val="90000"/>
              </a:lnSpc>
            </a:pPr>
            <a:r>
              <a:rPr lang="en-US" sz="2000" dirty="0" smtClean="0"/>
              <a:t>Convection:  internal energy is transferred because matter moves from one place to another. (hot air furnace)</a:t>
            </a:r>
          </a:p>
          <a:p>
            <a:pPr eaLnBrk="1" hangingPunct="1">
              <a:lnSpc>
                <a:spcPct val="90000"/>
              </a:lnSpc>
            </a:pPr>
            <a:r>
              <a:rPr lang="en-US" sz="2000" dirty="0" smtClean="0"/>
              <a:t>Work:  energy is transferred or transformed by forces acting on an object.  (friction, muscles, electric motor)</a:t>
            </a:r>
          </a:p>
          <a:p>
            <a:pPr eaLnBrk="1" hangingPunct="1">
              <a:lnSpc>
                <a:spcPct val="90000"/>
              </a:lnSpc>
            </a:pPr>
            <a:r>
              <a:rPr lang="en-US" sz="2000" dirty="0" smtClean="0"/>
              <a:t>Combustion:  chemical potential energy is transformed into another form (gasoline engine, dynamite, light stick)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498286" y="3886200"/>
            <a:ext cx="3647152" cy="123110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WR 6.15m</a:t>
            </a:r>
          </a:p>
          <a:p>
            <a:pPr algn="ctr"/>
            <a:r>
              <a:rPr lang="en-US" sz="2000" b="1" cap="none" spc="150" dirty="0" smtClean="0">
                <a:ln w="11430"/>
                <a:solidFill>
                  <a:srgbClr val="F8F8F8"/>
                </a:solidFill>
                <a:effectLst>
                  <a:outerShdw blurRad="25400" algn="tl" rotWithShape="0">
                    <a:srgbClr val="000000">
                      <a:alpha val="43000"/>
                    </a:srgbClr>
                  </a:outerShdw>
                </a:effectLst>
              </a:rPr>
              <a:t>Sergei </a:t>
            </a:r>
            <a:r>
              <a:rPr lang="en-US" sz="2000" b="1" cap="none" spc="150" dirty="0" err="1" smtClean="0">
                <a:ln w="11430"/>
                <a:solidFill>
                  <a:srgbClr val="F8F8F8"/>
                </a:solidFill>
                <a:effectLst>
                  <a:outerShdw blurRad="25400" algn="tl" rotWithShape="0">
                    <a:srgbClr val="000000">
                      <a:alpha val="43000"/>
                    </a:srgbClr>
                  </a:outerShdw>
                </a:effectLst>
              </a:rPr>
              <a:t>Bubka</a:t>
            </a:r>
            <a:endParaRPr lang="en-US" sz="2000" b="1" cap="none" spc="150" dirty="0">
              <a:ln w="11430"/>
              <a:solidFill>
                <a:srgbClr val="F8F8F8"/>
              </a:solidFill>
              <a:effectLst>
                <a:outerShdw blurRad="25400" algn="tl" rotWithShape="0">
                  <a:srgbClr val="000000">
                    <a:alpha val="43000"/>
                  </a:srgbClr>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3352800" y="381000"/>
            <a:ext cx="2117490" cy="252888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990601" y="381000"/>
            <a:ext cx="1905000" cy="257643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019800" y="381000"/>
            <a:ext cx="1690687" cy="2545976"/>
          </a:xfrm>
          <a:prstGeom prst="rect">
            <a:avLst/>
          </a:prstGeom>
          <a:noFill/>
          <a:ln w="9525">
            <a:noFill/>
            <a:miter lim="800000"/>
            <a:headEnd/>
            <a:tailEnd/>
          </a:ln>
        </p:spPr>
      </p:pic>
      <p:sp>
        <p:nvSpPr>
          <p:cNvPr id="8" name="TextBox 7"/>
          <p:cNvSpPr txBox="1"/>
          <p:nvPr/>
        </p:nvSpPr>
        <p:spPr>
          <a:xfrm>
            <a:off x="1447800" y="3124200"/>
            <a:ext cx="877163" cy="369332"/>
          </a:xfrm>
          <a:prstGeom prst="rect">
            <a:avLst/>
          </a:prstGeom>
          <a:noFill/>
        </p:spPr>
        <p:txBody>
          <a:bodyPr wrap="none" rtlCol="0">
            <a:spAutoFit/>
          </a:bodyPr>
          <a:lstStyle/>
          <a:p>
            <a:r>
              <a:rPr lang="en-US" dirty="0" smtClean="0">
                <a:solidFill>
                  <a:srgbClr val="FFFF00"/>
                </a:solidFill>
              </a:rPr>
              <a:t>Kinetic</a:t>
            </a:r>
            <a:endParaRPr lang="en-US" dirty="0">
              <a:solidFill>
                <a:srgbClr val="FFFF00"/>
              </a:solidFill>
            </a:endParaRPr>
          </a:p>
        </p:txBody>
      </p:sp>
      <p:sp>
        <p:nvSpPr>
          <p:cNvPr id="9" name="TextBox 8"/>
          <p:cNvSpPr txBox="1"/>
          <p:nvPr/>
        </p:nvSpPr>
        <p:spPr>
          <a:xfrm>
            <a:off x="3962400" y="3124200"/>
            <a:ext cx="864339" cy="369332"/>
          </a:xfrm>
          <a:prstGeom prst="rect">
            <a:avLst/>
          </a:prstGeom>
          <a:noFill/>
        </p:spPr>
        <p:txBody>
          <a:bodyPr wrap="none" rtlCol="0">
            <a:spAutoFit/>
          </a:bodyPr>
          <a:lstStyle/>
          <a:p>
            <a:r>
              <a:rPr lang="en-US" dirty="0" smtClean="0">
                <a:solidFill>
                  <a:srgbClr val="FFFF00"/>
                </a:solidFill>
              </a:rPr>
              <a:t>Elastic</a:t>
            </a:r>
            <a:endParaRPr lang="en-US" dirty="0">
              <a:solidFill>
                <a:srgbClr val="FFFF00"/>
              </a:solidFill>
            </a:endParaRPr>
          </a:p>
        </p:txBody>
      </p:sp>
      <p:sp>
        <p:nvSpPr>
          <p:cNvPr id="10" name="TextBox 9"/>
          <p:cNvSpPr txBox="1"/>
          <p:nvPr/>
        </p:nvSpPr>
        <p:spPr>
          <a:xfrm>
            <a:off x="6400800" y="3048000"/>
            <a:ext cx="1082348" cy="369332"/>
          </a:xfrm>
          <a:prstGeom prst="rect">
            <a:avLst/>
          </a:prstGeom>
          <a:noFill/>
        </p:spPr>
        <p:txBody>
          <a:bodyPr wrap="none" rtlCol="0">
            <a:spAutoFit/>
          </a:bodyPr>
          <a:lstStyle/>
          <a:p>
            <a:r>
              <a:rPr lang="en-US" dirty="0" smtClean="0">
                <a:solidFill>
                  <a:srgbClr val="FFFF00"/>
                </a:solidFill>
              </a:rPr>
              <a:t>Potential</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8991600" cy="609600"/>
          </a:xfrm>
        </p:spPr>
        <p:txBody>
          <a:bodyPr/>
          <a:lstStyle/>
          <a:p>
            <a:r>
              <a:rPr lang="en-US" dirty="0"/>
              <a:t>Types of </a:t>
            </a:r>
            <a:r>
              <a:rPr lang="en-US" dirty="0" smtClean="0"/>
              <a:t>Waves</a:t>
            </a:r>
            <a:endParaRPr lang="en-US" dirty="0"/>
          </a:p>
        </p:txBody>
      </p:sp>
      <p:pic>
        <p:nvPicPr>
          <p:cNvPr id="28678" name="Picture 6" descr="Wavewat">
            <a:hlinkClick r:id="rId5"/>
          </p:cNvPr>
          <p:cNvPicPr>
            <a:picLocks noChangeAspect="1" noChangeArrowheads="1" noCrop="1"/>
          </p:cNvPicPr>
          <p:nvPr/>
        </p:nvPicPr>
        <p:blipFill>
          <a:blip r:embed="rId6" cstate="print"/>
          <a:srcRect/>
          <a:stretch>
            <a:fillRect/>
          </a:stretch>
        </p:blipFill>
        <p:spPr bwMode="auto">
          <a:xfrm>
            <a:off x="838200" y="5257800"/>
            <a:ext cx="1828800" cy="1371600"/>
          </a:xfrm>
          <a:prstGeom prst="rect">
            <a:avLst/>
          </a:prstGeom>
          <a:noFill/>
        </p:spPr>
      </p:pic>
      <p:pic>
        <p:nvPicPr>
          <p:cNvPr id="6" name="Picture 7" descr="Wavelong">
            <a:hlinkClick r:id="rId7"/>
          </p:cNvPr>
          <p:cNvPicPr>
            <a:picLocks noChangeAspect="1" noChangeArrowheads="1" noCrop="1"/>
          </p:cNvPicPr>
          <p:nvPr/>
        </p:nvPicPr>
        <p:blipFill>
          <a:blip r:embed="rId8" cstate="print"/>
          <a:srcRect/>
          <a:stretch>
            <a:fillRect/>
          </a:stretch>
        </p:blipFill>
        <p:spPr bwMode="auto">
          <a:xfrm rot="-10800000">
            <a:off x="3505200" y="5257800"/>
            <a:ext cx="2133600" cy="1600200"/>
          </a:xfrm>
          <a:prstGeom prst="rect">
            <a:avLst/>
          </a:prstGeom>
          <a:noFill/>
        </p:spPr>
      </p:pic>
      <p:pic>
        <p:nvPicPr>
          <p:cNvPr id="8" name="Picture 55" descr="Wavetr">
            <a:hlinkClick r:id="rId9"/>
          </p:cNvPr>
          <p:cNvPicPr>
            <a:picLocks noChangeAspect="1" noChangeArrowheads="1" noCrop="1"/>
          </p:cNvPicPr>
          <p:nvPr/>
        </p:nvPicPr>
        <p:blipFill>
          <a:blip r:embed="rId10" cstate="print"/>
          <a:srcRect/>
          <a:stretch>
            <a:fillRect/>
          </a:stretch>
        </p:blipFill>
        <p:spPr bwMode="auto">
          <a:xfrm>
            <a:off x="6400800" y="5181600"/>
            <a:ext cx="2235200" cy="1676400"/>
          </a:xfrm>
          <a:prstGeom prst="rect">
            <a:avLst/>
          </a:prstGeom>
          <a:noFill/>
        </p:spPr>
      </p:pic>
      <p:pic>
        <p:nvPicPr>
          <p:cNvPr id="9" name="Picture 57"/>
          <p:cNvPicPr>
            <a:picLocks noChangeAspect="1" noChangeArrowheads="1"/>
          </p:cNvPicPr>
          <p:nvPr/>
        </p:nvPicPr>
        <p:blipFill>
          <a:blip r:embed="rId11" cstate="print"/>
          <a:srcRect/>
          <a:stretch>
            <a:fillRect/>
          </a:stretch>
        </p:blipFill>
        <p:spPr bwMode="auto">
          <a:xfrm>
            <a:off x="3581400" y="1447800"/>
            <a:ext cx="1849741" cy="3733800"/>
          </a:xfrm>
          <a:prstGeom prst="rect">
            <a:avLst/>
          </a:prstGeom>
          <a:noFill/>
          <a:ln w="9525">
            <a:noFill/>
            <a:miter lim="800000"/>
            <a:headEnd/>
            <a:tailEnd/>
          </a:ln>
          <a:effectLst>
            <a:outerShdw dist="25399" dir="16200000" algn="ctr" rotWithShape="0">
              <a:srgbClr val="FFFFFF">
                <a:alpha val="75000"/>
              </a:srgbClr>
            </a:outerShdw>
          </a:effectLst>
        </p:spPr>
      </p:pic>
      <p:graphicFrame>
        <p:nvGraphicFramePr>
          <p:cNvPr id="93186" name="Object 2"/>
          <p:cNvGraphicFramePr>
            <a:graphicFrameLocks noChangeAspect="1"/>
          </p:cNvGraphicFramePr>
          <p:nvPr/>
        </p:nvGraphicFramePr>
        <p:xfrm>
          <a:off x="6248400" y="1905000"/>
          <a:ext cx="2540397" cy="2819400"/>
        </p:xfrm>
        <a:graphic>
          <a:graphicData uri="http://schemas.openxmlformats.org/presentationml/2006/ole">
            <p:oleObj spid="_x0000_s93186" name="PHOTO-PAINT" r:id="rId12" imgW="7504762" imgH="8330159" progId="">
              <p:embed/>
            </p:oleObj>
          </a:graphicData>
        </a:graphic>
      </p:graphicFrame>
      <p:pic>
        <p:nvPicPr>
          <p:cNvPr id="93187" name="Picture 3"/>
          <p:cNvPicPr>
            <a:picLocks noChangeAspect="1" noChangeArrowheads="1"/>
          </p:cNvPicPr>
          <p:nvPr/>
        </p:nvPicPr>
        <p:blipFill>
          <a:blip r:embed="rId13" cstate="print"/>
          <a:srcRect/>
          <a:stretch>
            <a:fillRect/>
          </a:stretch>
        </p:blipFill>
        <p:spPr bwMode="auto">
          <a:xfrm>
            <a:off x="914400" y="1524000"/>
            <a:ext cx="1657350" cy="3619500"/>
          </a:xfrm>
          <a:prstGeom prst="rect">
            <a:avLst/>
          </a:prstGeom>
          <a:noFill/>
          <a:ln w="9525">
            <a:noFill/>
            <a:miter lim="800000"/>
            <a:headEnd/>
            <a:tailEnd/>
          </a:ln>
        </p:spPr>
      </p:pic>
      <p:sp>
        <p:nvSpPr>
          <p:cNvPr id="12" name="TextBox 11"/>
          <p:cNvSpPr txBox="1"/>
          <p:nvPr/>
        </p:nvSpPr>
        <p:spPr>
          <a:xfrm>
            <a:off x="1219200" y="838200"/>
            <a:ext cx="979755" cy="369332"/>
          </a:xfrm>
          <a:prstGeom prst="rect">
            <a:avLst/>
          </a:prstGeom>
          <a:noFill/>
        </p:spPr>
        <p:txBody>
          <a:bodyPr wrap="none" rtlCol="0">
            <a:spAutoFit/>
          </a:bodyPr>
          <a:lstStyle/>
          <a:p>
            <a:r>
              <a:rPr lang="en-US" dirty="0" smtClean="0"/>
              <a:t>Surface</a:t>
            </a:r>
            <a:endParaRPr lang="en-US" dirty="0"/>
          </a:p>
        </p:txBody>
      </p:sp>
      <p:sp>
        <p:nvSpPr>
          <p:cNvPr id="13" name="TextBox 12"/>
          <p:cNvSpPr txBox="1"/>
          <p:nvPr/>
        </p:nvSpPr>
        <p:spPr>
          <a:xfrm>
            <a:off x="4114800" y="838200"/>
            <a:ext cx="1544012" cy="369332"/>
          </a:xfrm>
          <a:prstGeom prst="rect">
            <a:avLst/>
          </a:prstGeom>
          <a:noFill/>
        </p:spPr>
        <p:txBody>
          <a:bodyPr wrap="none" rtlCol="0">
            <a:spAutoFit/>
          </a:bodyPr>
          <a:lstStyle/>
          <a:p>
            <a:r>
              <a:rPr lang="en-US" dirty="0" smtClean="0"/>
              <a:t>Compression</a:t>
            </a:r>
            <a:endParaRPr lang="en-US" dirty="0"/>
          </a:p>
        </p:txBody>
      </p:sp>
      <p:sp>
        <p:nvSpPr>
          <p:cNvPr id="14" name="TextBox 13"/>
          <p:cNvSpPr txBox="1"/>
          <p:nvPr/>
        </p:nvSpPr>
        <p:spPr>
          <a:xfrm>
            <a:off x="7086600" y="838200"/>
            <a:ext cx="1330236" cy="369332"/>
          </a:xfrm>
          <a:prstGeom prst="rect">
            <a:avLst/>
          </a:prstGeom>
          <a:noFill/>
        </p:spPr>
        <p:txBody>
          <a:bodyPr wrap="none" rtlCol="0">
            <a:spAutoFit/>
          </a:bodyPr>
          <a:lstStyle/>
          <a:p>
            <a:r>
              <a:rPr lang="en-US" dirty="0" smtClean="0"/>
              <a:t>Transverse</a:t>
            </a:r>
            <a:endParaRPr lang="en-US"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a:ln/>
        </p:spPr>
        <p:txBody>
          <a:bodyPr lIns="92075" tIns="46037" rIns="92075" bIns="46037"/>
          <a:lstStyle/>
          <a:p>
            <a:r>
              <a:rPr lang="en-US" dirty="0"/>
              <a:t>Wave </a:t>
            </a:r>
            <a:r>
              <a:rPr lang="en-US" dirty="0" smtClean="0"/>
              <a:t>Properties</a:t>
            </a:r>
            <a:endParaRPr lang="en-US" dirty="0"/>
          </a:p>
        </p:txBody>
      </p:sp>
      <p:graphicFrame>
        <p:nvGraphicFramePr>
          <p:cNvPr id="11288" name="Object 24"/>
          <p:cNvGraphicFramePr>
            <a:graphicFrameLocks noChangeAspect="1"/>
          </p:cNvGraphicFramePr>
          <p:nvPr/>
        </p:nvGraphicFramePr>
        <p:xfrm>
          <a:off x="5867400" y="5410200"/>
          <a:ext cx="3090863" cy="1050925"/>
        </p:xfrm>
        <a:graphic>
          <a:graphicData uri="http://schemas.openxmlformats.org/presentationml/2006/ole">
            <p:oleObj spid="_x0000_s76802" name="PHOTO-PAINT" r:id="rId5" imgW="2633254" imgH="896038" progId="">
              <p:embed/>
            </p:oleObj>
          </a:graphicData>
        </a:graphic>
      </p:graphicFrame>
      <p:sp>
        <p:nvSpPr>
          <p:cNvPr id="11293" name="Text Box 29"/>
          <p:cNvSpPr txBox="1">
            <a:spLocks noChangeArrowheads="1"/>
          </p:cNvSpPr>
          <p:nvPr/>
        </p:nvSpPr>
        <p:spPr bwMode="auto">
          <a:xfrm>
            <a:off x="5715000" y="3352800"/>
            <a:ext cx="1974850" cy="366713"/>
          </a:xfrm>
          <a:prstGeom prst="rect">
            <a:avLst/>
          </a:prstGeom>
          <a:noFill/>
          <a:ln w="9525">
            <a:noFill/>
            <a:miter lim="800000"/>
            <a:headEnd/>
            <a:tailEnd/>
          </a:ln>
          <a:effectLst/>
        </p:spPr>
        <p:txBody>
          <a:bodyPr wrap="none">
            <a:spAutoFit/>
          </a:bodyPr>
          <a:lstStyle/>
          <a:p>
            <a:r>
              <a:rPr lang="en-US"/>
              <a:t>Transverse Wave</a:t>
            </a:r>
          </a:p>
        </p:txBody>
      </p:sp>
      <p:sp>
        <p:nvSpPr>
          <p:cNvPr id="11294" name="Text Box 30"/>
          <p:cNvSpPr txBox="1">
            <a:spLocks noChangeArrowheads="1"/>
          </p:cNvSpPr>
          <p:nvPr/>
        </p:nvSpPr>
        <p:spPr bwMode="auto">
          <a:xfrm>
            <a:off x="6477000" y="5181600"/>
            <a:ext cx="2178050" cy="366713"/>
          </a:xfrm>
          <a:prstGeom prst="rect">
            <a:avLst/>
          </a:prstGeom>
          <a:noFill/>
          <a:ln w="9525">
            <a:noFill/>
            <a:miter lim="800000"/>
            <a:headEnd/>
            <a:tailEnd/>
          </a:ln>
          <a:effectLst/>
        </p:spPr>
        <p:txBody>
          <a:bodyPr wrap="none">
            <a:spAutoFit/>
          </a:bodyPr>
          <a:lstStyle/>
          <a:p>
            <a:r>
              <a:rPr lang="en-US" dirty="0"/>
              <a:t>Compression Wave</a:t>
            </a:r>
          </a:p>
        </p:txBody>
      </p:sp>
      <p:sp>
        <p:nvSpPr>
          <p:cNvPr id="11296" name="Rectangle 32"/>
          <p:cNvSpPr>
            <a:spLocks noGrp="1" noChangeArrowheads="1"/>
          </p:cNvSpPr>
          <p:nvPr>
            <p:ph type="body" idx="1"/>
          </p:nvPr>
        </p:nvSpPr>
        <p:spPr>
          <a:xfrm>
            <a:off x="381000" y="1371600"/>
            <a:ext cx="5257800" cy="4724400"/>
          </a:xfrm>
        </p:spPr>
        <p:txBody>
          <a:bodyPr/>
          <a:lstStyle/>
          <a:p>
            <a:r>
              <a:rPr lang="en-US" sz="1400" b="1" dirty="0"/>
              <a:t>Wavelength</a:t>
            </a:r>
            <a:r>
              <a:rPr lang="en-US" sz="1400" dirty="0"/>
              <a:t> is the distance between two similar parts of the </a:t>
            </a:r>
            <a:r>
              <a:rPr lang="en-US" sz="1400" dirty="0" smtClean="0"/>
              <a:t>wave</a:t>
            </a:r>
          </a:p>
          <a:p>
            <a:r>
              <a:rPr lang="en-US" sz="1400" b="1" dirty="0" smtClean="0"/>
              <a:t>Amplitude</a:t>
            </a:r>
            <a:r>
              <a:rPr lang="en-US" sz="1400" dirty="0" smtClean="0"/>
              <a:t> is the amount of displacement from the rest position</a:t>
            </a:r>
          </a:p>
          <a:p>
            <a:r>
              <a:rPr lang="en-US" sz="1400" b="1" dirty="0" smtClean="0"/>
              <a:t>Frequency</a:t>
            </a:r>
            <a:r>
              <a:rPr lang="en-US" sz="1400" dirty="0" smtClean="0"/>
              <a:t> is the number of wave crests which pass a point per second.</a:t>
            </a:r>
          </a:p>
          <a:p>
            <a:r>
              <a:rPr lang="en-US" sz="1400" b="1" dirty="0" smtClean="0"/>
              <a:t>Speed</a:t>
            </a:r>
            <a:r>
              <a:rPr lang="en-US" sz="1400" dirty="0" smtClean="0"/>
              <a:t> = frequency </a:t>
            </a:r>
            <a:r>
              <a:rPr lang="en-US" sz="1400" b="1" dirty="0" smtClean="0">
                <a:cs typeface="Times New Roman" pitchFamily="18" charset="0"/>
              </a:rPr>
              <a:t>×</a:t>
            </a:r>
            <a:r>
              <a:rPr lang="en-US" sz="1400" dirty="0" smtClean="0">
                <a:cs typeface="Times New Roman" pitchFamily="18" charset="0"/>
              </a:rPr>
              <a:t> wavelength</a:t>
            </a:r>
          </a:p>
          <a:p>
            <a:endParaRPr lang="en-US" sz="1400" dirty="0" smtClean="0"/>
          </a:p>
          <a:p>
            <a:endParaRPr lang="en-US" sz="1400" dirty="0"/>
          </a:p>
        </p:txBody>
      </p:sp>
      <p:graphicFrame>
        <p:nvGraphicFramePr>
          <p:cNvPr id="76804" name="Object 4"/>
          <p:cNvGraphicFramePr>
            <a:graphicFrameLocks noChangeAspect="1"/>
          </p:cNvGraphicFramePr>
          <p:nvPr/>
        </p:nvGraphicFramePr>
        <p:xfrm>
          <a:off x="5943600" y="1524000"/>
          <a:ext cx="3043238" cy="3586163"/>
        </p:xfrm>
        <a:graphic>
          <a:graphicData uri="http://schemas.openxmlformats.org/presentationml/2006/ole">
            <p:oleObj spid="_x0000_s76804" name="PHOTO-PAINT" r:id="rId6" imgW="7250794" imgH="8546032" progId="">
              <p:embed/>
            </p:oleObj>
          </a:graphicData>
        </a:graphic>
      </p:graphicFrame>
      <p:graphicFrame>
        <p:nvGraphicFramePr>
          <p:cNvPr id="76805" name="Object 5"/>
          <p:cNvGraphicFramePr>
            <a:graphicFrameLocks noChangeAspect="1"/>
          </p:cNvGraphicFramePr>
          <p:nvPr/>
        </p:nvGraphicFramePr>
        <p:xfrm>
          <a:off x="1447800" y="3200400"/>
          <a:ext cx="3382963" cy="1223963"/>
        </p:xfrm>
        <a:graphic>
          <a:graphicData uri="http://schemas.openxmlformats.org/presentationml/2006/ole">
            <p:oleObj spid="_x0000_s76805" name="PHOTO-PAINT" r:id="rId7" imgW="7834921" imgH="2831746" progId="">
              <p:embed/>
            </p:oleObj>
          </a:graphicData>
        </a:graphic>
      </p:graphicFrame>
      <p:pic>
        <p:nvPicPr>
          <p:cNvPr id="10" name="Picture 395" descr="Plane Wave"/>
          <p:cNvPicPr>
            <a:picLocks noChangeAspect="1" noChangeArrowheads="1" noCrop="1"/>
          </p:cNvPicPr>
          <p:nvPr/>
        </p:nvPicPr>
        <p:blipFill>
          <a:blip r:embed="rId8" cstate="print"/>
          <a:srcRect/>
          <a:stretch>
            <a:fillRect/>
          </a:stretch>
        </p:blipFill>
        <p:spPr bwMode="auto">
          <a:xfrm>
            <a:off x="381000" y="4876800"/>
            <a:ext cx="5334000" cy="1157288"/>
          </a:xfrm>
          <a:prstGeom prst="rect">
            <a:avLst/>
          </a:prstGeom>
          <a:noFill/>
        </p:spPr>
      </p:pic>
      <p:grpSp>
        <p:nvGrpSpPr>
          <p:cNvPr id="11" name="Group 385"/>
          <p:cNvGrpSpPr>
            <a:grpSpLocks/>
          </p:cNvGrpSpPr>
          <p:nvPr/>
        </p:nvGrpSpPr>
        <p:grpSpPr bwMode="auto">
          <a:xfrm>
            <a:off x="2590800" y="5791200"/>
            <a:ext cx="304800" cy="838200"/>
            <a:chOff x="2112" y="1392"/>
            <a:chExt cx="192" cy="528"/>
          </a:xfrm>
          <a:solidFill>
            <a:schemeClr val="bg1"/>
          </a:solidFill>
          <a:effectLst>
            <a:outerShdw blurRad="50800" dist="38100" dir="2700000" algn="tl" rotWithShape="0">
              <a:prstClr val="black">
                <a:alpha val="40000"/>
              </a:prstClr>
            </a:outerShdw>
          </a:effectLst>
        </p:grpSpPr>
        <p:sp>
          <p:nvSpPr>
            <p:cNvPr id="12" name="Oval 386"/>
            <p:cNvSpPr>
              <a:spLocks noChangeArrowheads="1"/>
            </p:cNvSpPr>
            <p:nvPr/>
          </p:nvSpPr>
          <p:spPr bwMode="auto">
            <a:xfrm>
              <a:off x="2112" y="1392"/>
              <a:ext cx="192" cy="192"/>
            </a:xfrm>
            <a:prstGeom prst="ellipse">
              <a:avLst/>
            </a:prstGeom>
            <a:grpFill/>
            <a:ln w="19050">
              <a:solidFill>
                <a:schemeClr val="tx1"/>
              </a:solidFill>
              <a:round/>
              <a:headEnd type="none" w="sm" len="sm"/>
              <a:tailEnd type="none" w="sm" len="sm"/>
            </a:ln>
            <a:effectLst/>
          </p:spPr>
          <p:txBody>
            <a:bodyPr wrap="none" anchor="ctr"/>
            <a:lstStyle/>
            <a:p>
              <a:endParaRPr lang="en-US"/>
            </a:p>
          </p:txBody>
        </p:sp>
        <p:sp>
          <p:nvSpPr>
            <p:cNvPr id="13" name="Line 387"/>
            <p:cNvSpPr>
              <a:spLocks noChangeShapeType="1"/>
            </p:cNvSpPr>
            <p:nvPr/>
          </p:nvSpPr>
          <p:spPr bwMode="auto">
            <a:xfrm>
              <a:off x="2208" y="1584"/>
              <a:ext cx="0" cy="240"/>
            </a:xfrm>
            <a:prstGeom prst="line">
              <a:avLst/>
            </a:prstGeom>
            <a:grpFill/>
            <a:ln w="19050">
              <a:solidFill>
                <a:schemeClr val="tx1"/>
              </a:solidFill>
              <a:round/>
              <a:headEnd type="none" w="sm" len="sm"/>
              <a:tailEnd type="none" w="sm" len="sm"/>
            </a:ln>
            <a:effectLst/>
          </p:spPr>
          <p:txBody>
            <a:bodyPr wrap="none"/>
            <a:lstStyle/>
            <a:p>
              <a:endParaRPr lang="en-US"/>
            </a:p>
          </p:txBody>
        </p:sp>
        <p:sp>
          <p:nvSpPr>
            <p:cNvPr id="14" name="Line 388"/>
            <p:cNvSpPr>
              <a:spLocks noChangeShapeType="1"/>
            </p:cNvSpPr>
            <p:nvPr/>
          </p:nvSpPr>
          <p:spPr bwMode="auto">
            <a:xfrm>
              <a:off x="2112" y="1632"/>
              <a:ext cx="192" cy="0"/>
            </a:xfrm>
            <a:prstGeom prst="line">
              <a:avLst/>
            </a:prstGeom>
            <a:grpFill/>
            <a:ln w="19050">
              <a:solidFill>
                <a:schemeClr val="tx1"/>
              </a:solidFill>
              <a:round/>
              <a:headEnd type="none" w="sm" len="sm"/>
              <a:tailEnd type="none" w="sm" len="sm"/>
            </a:ln>
            <a:effectLst/>
          </p:spPr>
          <p:txBody>
            <a:bodyPr wrap="none"/>
            <a:lstStyle/>
            <a:p>
              <a:endParaRPr lang="en-US"/>
            </a:p>
          </p:txBody>
        </p:sp>
        <p:sp>
          <p:nvSpPr>
            <p:cNvPr id="15" name="Line 389"/>
            <p:cNvSpPr>
              <a:spLocks noChangeShapeType="1"/>
            </p:cNvSpPr>
            <p:nvPr/>
          </p:nvSpPr>
          <p:spPr bwMode="auto">
            <a:xfrm flipH="1">
              <a:off x="2112" y="1824"/>
              <a:ext cx="96" cy="96"/>
            </a:xfrm>
            <a:prstGeom prst="line">
              <a:avLst/>
            </a:prstGeom>
            <a:grpFill/>
            <a:ln w="19050">
              <a:solidFill>
                <a:schemeClr val="tx1"/>
              </a:solidFill>
              <a:round/>
              <a:headEnd type="none" w="sm" len="sm"/>
              <a:tailEnd type="none" w="sm" len="sm"/>
            </a:ln>
            <a:effectLst/>
          </p:spPr>
          <p:txBody>
            <a:bodyPr wrap="none"/>
            <a:lstStyle/>
            <a:p>
              <a:endParaRPr lang="en-US"/>
            </a:p>
          </p:txBody>
        </p:sp>
        <p:sp>
          <p:nvSpPr>
            <p:cNvPr id="16" name="Line 390"/>
            <p:cNvSpPr>
              <a:spLocks noChangeShapeType="1"/>
            </p:cNvSpPr>
            <p:nvPr/>
          </p:nvSpPr>
          <p:spPr bwMode="auto">
            <a:xfrm>
              <a:off x="2208" y="1824"/>
              <a:ext cx="96" cy="96"/>
            </a:xfrm>
            <a:prstGeom prst="line">
              <a:avLst/>
            </a:prstGeom>
            <a:grpFill/>
            <a:ln w="19050">
              <a:solidFill>
                <a:schemeClr val="tx1"/>
              </a:solidFill>
              <a:round/>
              <a:headEnd type="none" w="sm" len="sm"/>
              <a:tailEnd type="none" w="sm" len="sm"/>
            </a:ln>
            <a:effectLst/>
          </p:spPr>
          <p:txBody>
            <a:bodyPr wrap="none"/>
            <a:lstStyle/>
            <a:p>
              <a:endParaRPr lang="en-US"/>
            </a:p>
          </p:txBody>
        </p:sp>
      </p:grpSp>
    </p:spTree>
    <p:custDataLst>
      <p:tags r:id="rId2"/>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3200" dirty="0" smtClean="0"/>
              <a:t>Wave behavior: Diffraction and Interference</a:t>
            </a:r>
            <a:endParaRPr lang="en-US" sz="3200" dirty="0"/>
          </a:p>
        </p:txBody>
      </p:sp>
      <p:sp>
        <p:nvSpPr>
          <p:cNvPr id="59395" name="Rectangle 3"/>
          <p:cNvSpPr>
            <a:spLocks noGrp="1" noChangeArrowheads="1"/>
          </p:cNvSpPr>
          <p:nvPr>
            <p:ph type="body" idx="1"/>
          </p:nvPr>
        </p:nvSpPr>
        <p:spPr>
          <a:xfrm>
            <a:off x="304800" y="1371600"/>
            <a:ext cx="5105400" cy="3048000"/>
          </a:xfrm>
        </p:spPr>
        <p:txBody>
          <a:bodyPr/>
          <a:lstStyle/>
          <a:p>
            <a:pPr>
              <a:lnSpc>
                <a:spcPct val="90000"/>
              </a:lnSpc>
            </a:pPr>
            <a:r>
              <a:rPr lang="en-US" sz="1600" dirty="0"/>
              <a:t>The wave fans out when it encounters an obstacle or opening.</a:t>
            </a:r>
          </a:p>
          <a:p>
            <a:pPr>
              <a:lnSpc>
                <a:spcPct val="90000"/>
              </a:lnSpc>
            </a:pPr>
            <a:r>
              <a:rPr lang="en-US" sz="1600" dirty="0"/>
              <a:t>The amount of </a:t>
            </a:r>
            <a:r>
              <a:rPr lang="en-US" sz="1600" dirty="0" smtClean="0"/>
              <a:t>diffraction </a:t>
            </a:r>
            <a:r>
              <a:rPr lang="en-US" sz="1600" dirty="0"/>
              <a:t>depends on relationship between wavelength and size of opening:</a:t>
            </a:r>
          </a:p>
          <a:p>
            <a:pPr lvl="1">
              <a:lnSpc>
                <a:spcPct val="90000"/>
              </a:lnSpc>
            </a:pPr>
            <a:r>
              <a:rPr lang="en-US" sz="1600" dirty="0"/>
              <a:t>most when wavelength is similar to opening</a:t>
            </a:r>
          </a:p>
          <a:p>
            <a:pPr lvl="1">
              <a:lnSpc>
                <a:spcPct val="90000"/>
              </a:lnSpc>
            </a:pPr>
            <a:r>
              <a:rPr lang="en-US" sz="1600" dirty="0"/>
              <a:t>small when wavelength is much smaller  than opening.</a:t>
            </a:r>
            <a:endParaRPr lang="en-US" sz="1600" i="1" dirty="0"/>
          </a:p>
          <a:p>
            <a:pPr>
              <a:lnSpc>
                <a:spcPct val="90000"/>
              </a:lnSpc>
            </a:pPr>
            <a:endParaRPr lang="en-US" sz="1600" dirty="0"/>
          </a:p>
          <a:p>
            <a:pPr>
              <a:lnSpc>
                <a:spcPct val="90000"/>
              </a:lnSpc>
            </a:pPr>
            <a:endParaRPr lang="en-US" sz="1600" dirty="0"/>
          </a:p>
        </p:txBody>
      </p:sp>
      <p:pic>
        <p:nvPicPr>
          <p:cNvPr id="59404" name="Single Slit Diffraction 1.wmv">
            <a:hlinkClick r:id="" action="ppaction://media"/>
          </p:cNvPr>
          <p:cNvPicPr>
            <a:picLocks noRot="1" noChangeAspect="1" noChangeArrowheads="1"/>
          </p:cNvPicPr>
          <p:nvPr>
            <a:videoFile r:link="rId1"/>
          </p:nvPr>
        </p:nvPicPr>
        <p:blipFill>
          <a:blip r:embed="rId6" cstate="print"/>
          <a:srcRect/>
          <a:stretch>
            <a:fillRect/>
          </a:stretch>
        </p:blipFill>
        <p:spPr bwMode="auto">
          <a:xfrm>
            <a:off x="152400" y="3581400"/>
            <a:ext cx="2209800" cy="1657350"/>
          </a:xfrm>
          <a:prstGeom prst="rect">
            <a:avLst/>
          </a:prstGeom>
          <a:noFill/>
        </p:spPr>
      </p:pic>
      <p:pic>
        <p:nvPicPr>
          <p:cNvPr id="59407" name="Single Slit Diffraction 4.wmv">
            <a:hlinkClick r:id="" action="ppaction://media"/>
          </p:cNvPr>
          <p:cNvPicPr>
            <a:picLocks noRot="1" noChangeAspect="1" noChangeArrowheads="1"/>
          </p:cNvPicPr>
          <p:nvPr>
            <a:videoFile r:link="rId2"/>
          </p:nvPr>
        </p:nvPicPr>
        <p:blipFill>
          <a:blip r:embed="rId7" cstate="print"/>
          <a:srcRect/>
          <a:stretch>
            <a:fillRect/>
          </a:stretch>
        </p:blipFill>
        <p:spPr bwMode="auto">
          <a:xfrm>
            <a:off x="1447800" y="4953000"/>
            <a:ext cx="2209800" cy="1657350"/>
          </a:xfrm>
          <a:prstGeom prst="rect">
            <a:avLst/>
          </a:prstGeom>
          <a:noFill/>
        </p:spPr>
      </p:pic>
      <p:pic>
        <p:nvPicPr>
          <p:cNvPr id="9" name="Double Slit Diffraction 1.wmv">
            <a:hlinkClick r:id="" action="ppaction://media"/>
          </p:cNvPr>
          <p:cNvPicPr>
            <a:picLocks noRot="1" noChangeAspect="1" noChangeArrowheads="1"/>
          </p:cNvPicPr>
          <p:nvPr>
            <a:videoFile r:link="rId3"/>
          </p:nvPr>
        </p:nvPicPr>
        <p:blipFill>
          <a:blip r:embed="rId8" cstate="print"/>
          <a:srcRect/>
          <a:stretch>
            <a:fillRect/>
          </a:stretch>
        </p:blipFill>
        <p:spPr bwMode="auto">
          <a:xfrm>
            <a:off x="4800600" y="3733800"/>
            <a:ext cx="3810000" cy="2857500"/>
          </a:xfrm>
          <a:prstGeom prst="rect">
            <a:avLst/>
          </a:prstGeom>
          <a:noFill/>
        </p:spPr>
      </p:pic>
      <p:sp>
        <p:nvSpPr>
          <p:cNvPr id="10" name="Rectangle 3"/>
          <p:cNvSpPr txBox="1">
            <a:spLocks noChangeArrowheads="1"/>
          </p:cNvSpPr>
          <p:nvPr/>
        </p:nvSpPr>
        <p:spPr bwMode="auto">
          <a:xfrm>
            <a:off x="5257800" y="1600200"/>
            <a:ext cx="3657600" cy="251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66FF"/>
              </a:buClr>
              <a:buSzTx/>
              <a:buFont typeface="Wingdings" pitchFamily="2" charset="2"/>
              <a:buChar char="§"/>
              <a:tabLst/>
              <a:defRPr/>
            </a:pPr>
            <a:r>
              <a:rPr kumimoji="0" lang="en-US" sz="1600" b="0" i="0" u="none" strike="noStrike" kern="0" cap="none" spc="0" normalizeH="0" baseline="0" noProof="0" smtClean="0">
                <a:ln>
                  <a:noFill/>
                </a:ln>
                <a:solidFill>
                  <a:schemeClr val="tx1"/>
                </a:solidFill>
                <a:effectLst/>
                <a:uLnTx/>
                <a:uFillTx/>
                <a:latin typeface="+mn-lt"/>
                <a:ea typeface="+mn-ea"/>
                <a:cs typeface="+mn-cs"/>
              </a:rPr>
              <a:t>When two or more waves meet.</a:t>
            </a:r>
          </a:p>
          <a:p>
            <a:pPr marL="669925" marR="0" lvl="1" indent="-325438" algn="l" defTabSz="914400" rtl="0" eaLnBrk="0" fontAlgn="base" latinLnBrk="0" hangingPunct="0">
              <a:lnSpc>
                <a:spcPct val="100000"/>
              </a:lnSpc>
              <a:spcBef>
                <a:spcPct val="20000"/>
              </a:spcBef>
              <a:spcAft>
                <a:spcPct val="0"/>
              </a:spcAft>
              <a:buClr>
                <a:srgbClr val="A98C4B"/>
              </a:buClr>
              <a:buSzTx/>
              <a:buFontTx/>
              <a:buChar char="•"/>
              <a:tabLst/>
              <a:defRPr/>
            </a:pPr>
            <a:r>
              <a:rPr kumimoji="0" lang="en-US" sz="1600" b="0" i="0" u="none" strike="noStrike" kern="0" cap="none" spc="0" normalizeH="0" baseline="0" noProof="0" smtClean="0">
                <a:ln>
                  <a:noFill/>
                </a:ln>
                <a:solidFill>
                  <a:schemeClr val="tx1"/>
                </a:solidFill>
                <a:effectLst/>
                <a:uLnTx/>
                <a:uFillTx/>
                <a:latin typeface="+mn-lt"/>
              </a:rPr>
              <a:t>constructive interference:  two crests add together</a:t>
            </a:r>
          </a:p>
          <a:p>
            <a:pPr marL="669925" marR="0" lvl="1" indent="-325438" algn="l" defTabSz="914400" rtl="0" eaLnBrk="0" fontAlgn="base" latinLnBrk="0" hangingPunct="0">
              <a:lnSpc>
                <a:spcPct val="100000"/>
              </a:lnSpc>
              <a:spcBef>
                <a:spcPct val="20000"/>
              </a:spcBef>
              <a:spcAft>
                <a:spcPct val="0"/>
              </a:spcAft>
              <a:buClr>
                <a:srgbClr val="A98C4B"/>
              </a:buClr>
              <a:buSzTx/>
              <a:buFontTx/>
              <a:buChar char="•"/>
              <a:tabLst/>
              <a:defRPr/>
            </a:pPr>
            <a:r>
              <a:rPr kumimoji="0" lang="en-US" sz="1600" b="0" i="0" u="none" strike="noStrike" kern="0" cap="none" spc="0" normalizeH="0" baseline="0" noProof="0" smtClean="0">
                <a:ln>
                  <a:noFill/>
                </a:ln>
                <a:solidFill>
                  <a:schemeClr val="tx1"/>
                </a:solidFill>
                <a:effectLst/>
                <a:uLnTx/>
                <a:uFillTx/>
                <a:latin typeface="+mn-lt"/>
              </a:rPr>
              <a:t>destructive interference:   crest and trough cancel</a:t>
            </a:r>
          </a:p>
          <a:p>
            <a:pPr marL="342900" marR="0" lvl="0" indent="-342900" algn="l" defTabSz="914400" rtl="0" eaLnBrk="0" fontAlgn="base" latinLnBrk="0" hangingPunct="0">
              <a:lnSpc>
                <a:spcPct val="100000"/>
              </a:lnSpc>
              <a:spcBef>
                <a:spcPct val="20000"/>
              </a:spcBef>
              <a:spcAft>
                <a:spcPct val="0"/>
              </a:spcAft>
              <a:buClr>
                <a:srgbClr val="0066FF"/>
              </a:buClr>
              <a:buSzTx/>
              <a:buFont typeface="Wingdings" pitchFamily="2" charset="2"/>
              <a:buChar char="§"/>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9404"/>
                </p:tgtEl>
              </p:cMediaNode>
            </p:video>
            <p:video>
              <p:cMediaNode>
                <p:cTn id="3" fill="hold" display="0">
                  <p:stCondLst>
                    <p:cond delay="indefinite"/>
                  </p:stCondLst>
                  <p:endCondLst>
                    <p:cond evt="onNext" delay="0">
                      <p:tgtEl>
                        <p:sldTgt/>
                      </p:tgtEl>
                    </p:cond>
                    <p:cond evt="onPrev" delay="0">
                      <p:tgtEl>
                        <p:sldTgt/>
                      </p:tgtEl>
                    </p:cond>
                  </p:endCondLst>
                </p:cTn>
                <p:tgtEl>
                  <p:spTgt spid="59407"/>
                </p:tgtEl>
              </p:cMediaNode>
            </p:video>
            <p:seq concurrent="1" nextAc="seek">
              <p:cTn id="4" restart="whenNotActive" fill="hold" evtFilter="cancelBubble" nodeType="interactiveSeq">
                <p:stCondLst>
                  <p:cond evt="onClick" delay="0">
                    <p:tgtEl>
                      <p:spTgt spid="9"/>
                    </p:tgtEl>
                  </p:cond>
                </p:stCondLst>
                <p:endSync evt="end" delay="0">
                  <p:rtn val="all"/>
                </p:endSync>
                <p:childTnLst>
                  <p:par>
                    <p:cTn id="5" fill="hold">
                      <p:stCondLst>
                        <p:cond delay="0"/>
                      </p:stCondLst>
                      <p:childTnLst>
                        <p:par>
                          <p:cTn id="6" fill="hold">
                            <p:stCondLst>
                              <p:cond delay="0"/>
                            </p:stCondLst>
                            <p:childTnLst>
                              <p:par>
                                <p:cTn id="7" presetID="2" presetClass="mediacall" presetSubtype="0" fill="hold" nodeType="clickEffect">
                                  <p:stCondLst>
                                    <p:cond delay="0"/>
                                  </p:stCondLst>
                                  <p:childTnLst>
                                    <p:cmd type="call" cmd="togglePause">
                                      <p:cBhvr>
                                        <p:cTn id="8" dur="1" fill="hold"/>
                                        <p:tgtEl>
                                          <p:spTgt spid="9"/>
                                        </p:tgtEl>
                                      </p:cBhvr>
                                    </p:cmd>
                                  </p:childTnLst>
                                </p:cTn>
                              </p:par>
                            </p:childTnLst>
                          </p:cTn>
                        </p:par>
                      </p:childTnLst>
                    </p:cTn>
                  </p:par>
                </p:childTnLst>
              </p:cTn>
              <p:nextCondLst>
                <p:cond evt="onClick" delay="0">
                  <p:tgtEl>
                    <p:spTgt spid="9"/>
                  </p:tgtEl>
                </p:cond>
              </p:nextCondLst>
            </p:seq>
            <p:video>
              <p:cMediaNode>
                <p:cTn id="9"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Standing waves</a:t>
            </a:r>
          </a:p>
        </p:txBody>
      </p:sp>
      <p:sp>
        <p:nvSpPr>
          <p:cNvPr id="40963" name="Rectangle 3"/>
          <p:cNvSpPr>
            <a:spLocks noGrp="1" noChangeArrowheads="1"/>
          </p:cNvSpPr>
          <p:nvPr>
            <p:ph type="body" idx="1"/>
          </p:nvPr>
        </p:nvSpPr>
        <p:spPr>
          <a:xfrm>
            <a:off x="381000" y="1371600"/>
            <a:ext cx="8382000" cy="2895600"/>
          </a:xfrm>
        </p:spPr>
        <p:txBody>
          <a:bodyPr/>
          <a:lstStyle/>
          <a:p>
            <a:pPr>
              <a:lnSpc>
                <a:spcPct val="90000"/>
              </a:lnSpc>
            </a:pPr>
            <a:r>
              <a:rPr lang="en-US" sz="2100" dirty="0"/>
              <a:t>Points of the medium that are permanently at rest are called Nodes</a:t>
            </a:r>
          </a:p>
          <a:p>
            <a:pPr>
              <a:lnSpc>
                <a:spcPct val="90000"/>
              </a:lnSpc>
            </a:pPr>
            <a:r>
              <a:rPr lang="en-US" sz="2100" dirty="0"/>
              <a:t>Points of the medium that have maximum oscillation are called Anti-Nodes</a:t>
            </a:r>
          </a:p>
          <a:p>
            <a:pPr>
              <a:lnSpc>
                <a:spcPct val="90000"/>
              </a:lnSpc>
            </a:pPr>
            <a:r>
              <a:rPr lang="en-US" sz="2100" dirty="0"/>
              <a:t>Only certain frequencies produce standing </a:t>
            </a:r>
            <a:r>
              <a:rPr lang="en-US" sz="2100" dirty="0" smtClean="0"/>
              <a:t>waves in a given system.  </a:t>
            </a:r>
            <a:r>
              <a:rPr lang="en-US" sz="2100" dirty="0"/>
              <a:t>These are called resonance frequencies.</a:t>
            </a:r>
          </a:p>
          <a:p>
            <a:pPr>
              <a:lnSpc>
                <a:spcPct val="90000"/>
              </a:lnSpc>
            </a:pPr>
            <a:r>
              <a:rPr lang="en-US" sz="2100" dirty="0"/>
              <a:t>The energy of a wave is associated with its frequency.</a:t>
            </a:r>
          </a:p>
          <a:p>
            <a:pPr>
              <a:lnSpc>
                <a:spcPct val="90000"/>
              </a:lnSpc>
            </a:pPr>
            <a:r>
              <a:rPr lang="en-US" sz="2100" dirty="0"/>
              <a:t>We can create one dimensional standing waves using a rope:</a:t>
            </a:r>
          </a:p>
          <a:p>
            <a:pPr>
              <a:lnSpc>
                <a:spcPct val="90000"/>
              </a:lnSpc>
            </a:pPr>
            <a:endParaRPr lang="en-US" sz="2100" dirty="0"/>
          </a:p>
        </p:txBody>
      </p:sp>
      <p:sp>
        <p:nvSpPr>
          <p:cNvPr id="40964" name="Line 4"/>
          <p:cNvSpPr>
            <a:spLocks noChangeShapeType="1"/>
          </p:cNvSpPr>
          <p:nvPr/>
        </p:nvSpPr>
        <p:spPr bwMode="auto">
          <a:xfrm>
            <a:off x="304800" y="4951413"/>
            <a:ext cx="0" cy="990600"/>
          </a:xfrm>
          <a:prstGeom prst="line">
            <a:avLst/>
          </a:prstGeom>
          <a:noFill/>
          <a:ln w="76200">
            <a:solidFill>
              <a:schemeClr val="tx1"/>
            </a:solidFill>
            <a:round/>
            <a:headEnd/>
            <a:tailEnd/>
          </a:ln>
          <a:effectLst/>
        </p:spPr>
        <p:txBody>
          <a:bodyPr/>
          <a:lstStyle/>
          <a:p>
            <a:endParaRPr lang="en-US"/>
          </a:p>
        </p:txBody>
      </p:sp>
      <p:sp>
        <p:nvSpPr>
          <p:cNvPr id="40965" name="Line 5"/>
          <p:cNvSpPr>
            <a:spLocks noChangeShapeType="1"/>
          </p:cNvSpPr>
          <p:nvPr/>
        </p:nvSpPr>
        <p:spPr bwMode="auto">
          <a:xfrm>
            <a:off x="1295400" y="4951413"/>
            <a:ext cx="0" cy="914400"/>
          </a:xfrm>
          <a:prstGeom prst="line">
            <a:avLst/>
          </a:prstGeom>
          <a:noFill/>
          <a:ln w="76200">
            <a:solidFill>
              <a:schemeClr val="tx1"/>
            </a:solidFill>
            <a:round/>
            <a:headEnd/>
            <a:tailEnd/>
          </a:ln>
          <a:effectLst/>
        </p:spPr>
        <p:txBody>
          <a:bodyPr/>
          <a:lstStyle/>
          <a:p>
            <a:endParaRPr lang="en-US"/>
          </a:p>
        </p:txBody>
      </p:sp>
      <p:grpSp>
        <p:nvGrpSpPr>
          <p:cNvPr id="2" name="Group 6"/>
          <p:cNvGrpSpPr>
            <a:grpSpLocks/>
          </p:cNvGrpSpPr>
          <p:nvPr/>
        </p:nvGrpSpPr>
        <p:grpSpPr bwMode="auto">
          <a:xfrm>
            <a:off x="304800" y="5103813"/>
            <a:ext cx="990600" cy="588962"/>
            <a:chOff x="1008" y="2640"/>
            <a:chExt cx="1200" cy="371"/>
          </a:xfrm>
        </p:grpSpPr>
        <p:grpSp>
          <p:nvGrpSpPr>
            <p:cNvPr id="3" name="Group 7"/>
            <p:cNvGrpSpPr>
              <a:grpSpLocks/>
            </p:cNvGrpSpPr>
            <p:nvPr/>
          </p:nvGrpSpPr>
          <p:grpSpPr bwMode="auto">
            <a:xfrm>
              <a:off x="1008" y="2640"/>
              <a:ext cx="1200" cy="180"/>
              <a:chOff x="1008" y="2640"/>
              <a:chExt cx="1200" cy="180"/>
            </a:xfrm>
          </p:grpSpPr>
          <p:grpSp>
            <p:nvGrpSpPr>
              <p:cNvPr id="4" name="Group 8"/>
              <p:cNvGrpSpPr>
                <a:grpSpLocks/>
              </p:cNvGrpSpPr>
              <p:nvPr/>
            </p:nvGrpSpPr>
            <p:grpSpPr bwMode="auto">
              <a:xfrm>
                <a:off x="1008" y="2640"/>
                <a:ext cx="1200" cy="180"/>
                <a:chOff x="1008" y="2640"/>
                <a:chExt cx="1200" cy="180"/>
              </a:xfrm>
            </p:grpSpPr>
            <p:grpSp>
              <p:nvGrpSpPr>
                <p:cNvPr id="5" name="Group 9"/>
                <p:cNvGrpSpPr>
                  <a:grpSpLocks/>
                </p:cNvGrpSpPr>
                <p:nvPr/>
              </p:nvGrpSpPr>
              <p:grpSpPr bwMode="auto">
                <a:xfrm>
                  <a:off x="1008" y="2640"/>
                  <a:ext cx="1200" cy="180"/>
                  <a:chOff x="1008" y="2640"/>
                  <a:chExt cx="1200" cy="180"/>
                </a:xfrm>
              </p:grpSpPr>
              <p:sp>
                <p:nvSpPr>
                  <p:cNvPr id="40970" name="Line 10"/>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0971" name="Line 11"/>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0972" name="Line 12"/>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0973" name="Line 13"/>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0974" name="Line 14"/>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0975" name="Line 15"/>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0976" name="Line 16"/>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0977" name="Line 17"/>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0978" name="Line 18"/>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0979" name="Line 19"/>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0980" name="Line 20"/>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0981" name="Line 21"/>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0982" name="Line 22"/>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0983" name="Line 23"/>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0984" name="Line 24"/>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0985" name="Line 25"/>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0986" name="Line 26"/>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0987" name="Line 27"/>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0988" name="Line 28"/>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0989" name="Line 29"/>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0990" name="Line 30"/>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0991" name="Line 31"/>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0992" name="Line 32"/>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0993" name="Line 33"/>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0994" name="Line 34"/>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0995" name="Freeform 35"/>
            <p:cNvSpPr>
              <a:spLocks/>
            </p:cNvSpPr>
            <p:nvPr/>
          </p:nvSpPr>
          <p:spPr bwMode="auto">
            <a:xfrm>
              <a:off x="1008" y="2832"/>
              <a:ext cx="1200" cy="179"/>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sp>
        <p:nvSpPr>
          <p:cNvPr id="40996" name="Line 36"/>
          <p:cNvSpPr>
            <a:spLocks noChangeShapeType="1"/>
          </p:cNvSpPr>
          <p:nvPr/>
        </p:nvSpPr>
        <p:spPr bwMode="auto">
          <a:xfrm>
            <a:off x="533400" y="4951413"/>
            <a:ext cx="457200" cy="0"/>
          </a:xfrm>
          <a:prstGeom prst="line">
            <a:avLst/>
          </a:prstGeom>
          <a:noFill/>
          <a:ln w="9525">
            <a:solidFill>
              <a:schemeClr val="tx1"/>
            </a:solidFill>
            <a:round/>
            <a:headEnd/>
            <a:tailEnd type="triangle" w="med" len="med"/>
          </a:ln>
          <a:effectLst/>
        </p:spPr>
        <p:txBody>
          <a:bodyPr/>
          <a:lstStyle/>
          <a:p>
            <a:endParaRPr lang="en-US"/>
          </a:p>
        </p:txBody>
      </p:sp>
      <p:sp>
        <p:nvSpPr>
          <p:cNvPr id="40997" name="Line 37"/>
          <p:cNvSpPr>
            <a:spLocks noChangeShapeType="1"/>
          </p:cNvSpPr>
          <p:nvPr/>
        </p:nvSpPr>
        <p:spPr bwMode="auto">
          <a:xfrm flipH="1">
            <a:off x="533400" y="5789613"/>
            <a:ext cx="457200" cy="0"/>
          </a:xfrm>
          <a:prstGeom prst="line">
            <a:avLst/>
          </a:prstGeom>
          <a:noFill/>
          <a:ln w="9525">
            <a:solidFill>
              <a:schemeClr val="tx1"/>
            </a:solidFill>
            <a:round/>
            <a:headEnd/>
            <a:tailEnd type="triangle" w="med" len="med"/>
          </a:ln>
          <a:effectLst/>
        </p:spPr>
        <p:txBody>
          <a:bodyPr/>
          <a:lstStyle/>
          <a:p>
            <a:endParaRPr lang="en-US"/>
          </a:p>
        </p:txBody>
      </p:sp>
      <p:grpSp>
        <p:nvGrpSpPr>
          <p:cNvPr id="6" name="Group 40"/>
          <p:cNvGrpSpPr>
            <a:grpSpLocks/>
          </p:cNvGrpSpPr>
          <p:nvPr/>
        </p:nvGrpSpPr>
        <p:grpSpPr bwMode="auto">
          <a:xfrm>
            <a:off x="2286000" y="5103813"/>
            <a:ext cx="990600" cy="588962"/>
            <a:chOff x="2496" y="2640"/>
            <a:chExt cx="1200" cy="371"/>
          </a:xfrm>
        </p:grpSpPr>
        <p:grpSp>
          <p:nvGrpSpPr>
            <p:cNvPr id="7" name="Group 41"/>
            <p:cNvGrpSpPr>
              <a:grpSpLocks/>
            </p:cNvGrpSpPr>
            <p:nvPr/>
          </p:nvGrpSpPr>
          <p:grpSpPr bwMode="auto">
            <a:xfrm>
              <a:off x="2496" y="2640"/>
              <a:ext cx="1200" cy="180"/>
              <a:chOff x="1008" y="2640"/>
              <a:chExt cx="1200" cy="180"/>
            </a:xfrm>
          </p:grpSpPr>
          <p:grpSp>
            <p:nvGrpSpPr>
              <p:cNvPr id="8" name="Group 42"/>
              <p:cNvGrpSpPr>
                <a:grpSpLocks/>
              </p:cNvGrpSpPr>
              <p:nvPr/>
            </p:nvGrpSpPr>
            <p:grpSpPr bwMode="auto">
              <a:xfrm>
                <a:off x="1008" y="2640"/>
                <a:ext cx="1200" cy="180"/>
                <a:chOff x="1008" y="2640"/>
                <a:chExt cx="1200" cy="180"/>
              </a:xfrm>
            </p:grpSpPr>
            <p:grpSp>
              <p:nvGrpSpPr>
                <p:cNvPr id="9" name="Group 43"/>
                <p:cNvGrpSpPr>
                  <a:grpSpLocks/>
                </p:cNvGrpSpPr>
                <p:nvPr/>
              </p:nvGrpSpPr>
              <p:grpSpPr bwMode="auto">
                <a:xfrm>
                  <a:off x="1008" y="2640"/>
                  <a:ext cx="1200" cy="180"/>
                  <a:chOff x="1008" y="2640"/>
                  <a:chExt cx="1200" cy="180"/>
                </a:xfrm>
              </p:grpSpPr>
              <p:sp>
                <p:nvSpPr>
                  <p:cNvPr id="41004" name="Line 44"/>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005" name="Line 45"/>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006" name="Line 46"/>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007" name="Line 47"/>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008" name="Line 48"/>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009" name="Line 49"/>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010" name="Line 50"/>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011" name="Line 51"/>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012" name="Line 52"/>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013" name="Line 53"/>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014" name="Line 54"/>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015" name="Line 55"/>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016" name="Line 56"/>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017" name="Line 57"/>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018" name="Line 58"/>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019" name="Line 59"/>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020" name="Line 60"/>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021" name="Line 61"/>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022" name="Line 62"/>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023" name="Line 63"/>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024" name="Line 64"/>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025" name="Line 65"/>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026" name="Line 66"/>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027" name="Line 67"/>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028" name="Line 68"/>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029" name="Freeform 69"/>
            <p:cNvSpPr>
              <a:spLocks/>
            </p:cNvSpPr>
            <p:nvPr/>
          </p:nvSpPr>
          <p:spPr bwMode="auto">
            <a:xfrm>
              <a:off x="2496" y="2832"/>
              <a:ext cx="1200" cy="179"/>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sp>
        <p:nvSpPr>
          <p:cNvPr id="41030" name="Line 70"/>
          <p:cNvSpPr>
            <a:spLocks noChangeShapeType="1"/>
          </p:cNvSpPr>
          <p:nvPr/>
        </p:nvSpPr>
        <p:spPr bwMode="auto">
          <a:xfrm>
            <a:off x="2286000" y="4951413"/>
            <a:ext cx="0" cy="914400"/>
          </a:xfrm>
          <a:prstGeom prst="line">
            <a:avLst/>
          </a:prstGeom>
          <a:noFill/>
          <a:ln w="76200">
            <a:solidFill>
              <a:schemeClr val="tx1"/>
            </a:solidFill>
            <a:round/>
            <a:headEnd/>
            <a:tailEnd/>
          </a:ln>
          <a:effectLst/>
        </p:spPr>
        <p:txBody>
          <a:bodyPr/>
          <a:lstStyle/>
          <a:p>
            <a:endParaRPr lang="en-US"/>
          </a:p>
        </p:txBody>
      </p:sp>
      <p:grpSp>
        <p:nvGrpSpPr>
          <p:cNvPr id="10" name="Group 71"/>
          <p:cNvGrpSpPr>
            <a:grpSpLocks/>
          </p:cNvGrpSpPr>
          <p:nvPr/>
        </p:nvGrpSpPr>
        <p:grpSpPr bwMode="auto">
          <a:xfrm rot="11022677">
            <a:off x="3276600" y="5103813"/>
            <a:ext cx="990600" cy="588962"/>
            <a:chOff x="2496" y="2640"/>
            <a:chExt cx="1200" cy="371"/>
          </a:xfrm>
        </p:grpSpPr>
        <p:grpSp>
          <p:nvGrpSpPr>
            <p:cNvPr id="11" name="Group 72"/>
            <p:cNvGrpSpPr>
              <a:grpSpLocks/>
            </p:cNvGrpSpPr>
            <p:nvPr/>
          </p:nvGrpSpPr>
          <p:grpSpPr bwMode="auto">
            <a:xfrm>
              <a:off x="2496" y="2640"/>
              <a:ext cx="1200" cy="180"/>
              <a:chOff x="1008" y="2640"/>
              <a:chExt cx="1200" cy="180"/>
            </a:xfrm>
          </p:grpSpPr>
          <p:grpSp>
            <p:nvGrpSpPr>
              <p:cNvPr id="12" name="Group 73"/>
              <p:cNvGrpSpPr>
                <a:grpSpLocks/>
              </p:cNvGrpSpPr>
              <p:nvPr/>
            </p:nvGrpSpPr>
            <p:grpSpPr bwMode="auto">
              <a:xfrm>
                <a:off x="1008" y="2640"/>
                <a:ext cx="1200" cy="180"/>
                <a:chOff x="1008" y="2640"/>
                <a:chExt cx="1200" cy="180"/>
              </a:xfrm>
            </p:grpSpPr>
            <p:grpSp>
              <p:nvGrpSpPr>
                <p:cNvPr id="13" name="Group 74"/>
                <p:cNvGrpSpPr>
                  <a:grpSpLocks/>
                </p:cNvGrpSpPr>
                <p:nvPr/>
              </p:nvGrpSpPr>
              <p:grpSpPr bwMode="auto">
                <a:xfrm>
                  <a:off x="1008" y="2640"/>
                  <a:ext cx="1200" cy="180"/>
                  <a:chOff x="1008" y="2640"/>
                  <a:chExt cx="1200" cy="180"/>
                </a:xfrm>
              </p:grpSpPr>
              <p:sp>
                <p:nvSpPr>
                  <p:cNvPr id="41035" name="Line 75"/>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036" name="Line 76"/>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037" name="Line 77"/>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038" name="Line 78"/>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039" name="Line 79"/>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040" name="Line 80"/>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041" name="Line 81"/>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042" name="Line 82"/>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043" name="Line 83"/>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044" name="Line 84"/>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045" name="Line 85"/>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046" name="Line 86"/>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047" name="Line 87"/>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048" name="Line 88"/>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049" name="Line 89"/>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050" name="Line 90"/>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051" name="Line 91"/>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052" name="Line 92"/>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053" name="Line 93"/>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054" name="Line 94"/>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055" name="Line 95"/>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056" name="Line 96"/>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057" name="Line 97"/>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058" name="Line 98"/>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059" name="Line 99"/>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060" name="Freeform 100"/>
            <p:cNvSpPr>
              <a:spLocks/>
            </p:cNvSpPr>
            <p:nvPr/>
          </p:nvSpPr>
          <p:spPr bwMode="auto">
            <a:xfrm>
              <a:off x="2496" y="2832"/>
              <a:ext cx="1200" cy="179"/>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grpSp>
        <p:nvGrpSpPr>
          <p:cNvPr id="14" name="Group 101"/>
          <p:cNvGrpSpPr>
            <a:grpSpLocks/>
          </p:cNvGrpSpPr>
          <p:nvPr/>
        </p:nvGrpSpPr>
        <p:grpSpPr bwMode="auto">
          <a:xfrm>
            <a:off x="4267200" y="5103813"/>
            <a:ext cx="990600" cy="588962"/>
            <a:chOff x="2496" y="2640"/>
            <a:chExt cx="1200" cy="371"/>
          </a:xfrm>
        </p:grpSpPr>
        <p:grpSp>
          <p:nvGrpSpPr>
            <p:cNvPr id="15" name="Group 102"/>
            <p:cNvGrpSpPr>
              <a:grpSpLocks/>
            </p:cNvGrpSpPr>
            <p:nvPr/>
          </p:nvGrpSpPr>
          <p:grpSpPr bwMode="auto">
            <a:xfrm>
              <a:off x="2496" y="2640"/>
              <a:ext cx="1200" cy="180"/>
              <a:chOff x="1008" y="2640"/>
              <a:chExt cx="1200" cy="180"/>
            </a:xfrm>
          </p:grpSpPr>
          <p:grpSp>
            <p:nvGrpSpPr>
              <p:cNvPr id="16" name="Group 103"/>
              <p:cNvGrpSpPr>
                <a:grpSpLocks/>
              </p:cNvGrpSpPr>
              <p:nvPr/>
            </p:nvGrpSpPr>
            <p:grpSpPr bwMode="auto">
              <a:xfrm>
                <a:off x="1008" y="2640"/>
                <a:ext cx="1200" cy="180"/>
                <a:chOff x="1008" y="2640"/>
                <a:chExt cx="1200" cy="180"/>
              </a:xfrm>
            </p:grpSpPr>
            <p:grpSp>
              <p:nvGrpSpPr>
                <p:cNvPr id="17" name="Group 104"/>
                <p:cNvGrpSpPr>
                  <a:grpSpLocks/>
                </p:cNvGrpSpPr>
                <p:nvPr/>
              </p:nvGrpSpPr>
              <p:grpSpPr bwMode="auto">
                <a:xfrm>
                  <a:off x="1008" y="2640"/>
                  <a:ext cx="1200" cy="180"/>
                  <a:chOff x="1008" y="2640"/>
                  <a:chExt cx="1200" cy="180"/>
                </a:xfrm>
              </p:grpSpPr>
              <p:sp>
                <p:nvSpPr>
                  <p:cNvPr id="41065" name="Line 105"/>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066" name="Line 106"/>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067" name="Line 107"/>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068" name="Line 108"/>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069" name="Line 109"/>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070" name="Line 110"/>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071" name="Line 111"/>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072" name="Line 112"/>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073" name="Line 113"/>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074" name="Line 114"/>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075" name="Line 115"/>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076" name="Line 116"/>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077" name="Line 117"/>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078" name="Line 118"/>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079" name="Line 119"/>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080" name="Line 120"/>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081" name="Line 121"/>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082" name="Line 122"/>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083" name="Line 123"/>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084" name="Line 124"/>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085" name="Line 125"/>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086" name="Line 126"/>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087" name="Line 127"/>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088" name="Line 128"/>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089" name="Line 129"/>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090" name="Freeform 130"/>
            <p:cNvSpPr>
              <a:spLocks/>
            </p:cNvSpPr>
            <p:nvPr/>
          </p:nvSpPr>
          <p:spPr bwMode="auto">
            <a:xfrm>
              <a:off x="2496" y="2832"/>
              <a:ext cx="1200" cy="179"/>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sp>
        <p:nvSpPr>
          <p:cNvPr id="41091" name="Line 131"/>
          <p:cNvSpPr>
            <a:spLocks noChangeShapeType="1"/>
          </p:cNvSpPr>
          <p:nvPr/>
        </p:nvSpPr>
        <p:spPr bwMode="auto">
          <a:xfrm>
            <a:off x="5257800" y="4951413"/>
            <a:ext cx="0" cy="838200"/>
          </a:xfrm>
          <a:prstGeom prst="line">
            <a:avLst/>
          </a:prstGeom>
          <a:noFill/>
          <a:ln w="76200">
            <a:solidFill>
              <a:schemeClr val="tx1"/>
            </a:solidFill>
            <a:round/>
            <a:headEnd/>
            <a:tailEnd/>
          </a:ln>
          <a:effectLst/>
        </p:spPr>
        <p:txBody>
          <a:bodyPr/>
          <a:lstStyle/>
          <a:p>
            <a:endParaRPr lang="en-US"/>
          </a:p>
        </p:txBody>
      </p:sp>
      <p:sp>
        <p:nvSpPr>
          <p:cNvPr id="41093" name="Text Box 133"/>
          <p:cNvSpPr txBox="1">
            <a:spLocks noChangeArrowheads="1"/>
          </p:cNvSpPr>
          <p:nvPr/>
        </p:nvSpPr>
        <p:spPr bwMode="auto">
          <a:xfrm>
            <a:off x="4572000" y="6324600"/>
            <a:ext cx="1295400" cy="366713"/>
          </a:xfrm>
          <a:prstGeom prst="rect">
            <a:avLst/>
          </a:prstGeom>
          <a:noFill/>
          <a:ln w="9525">
            <a:noFill/>
            <a:miter lim="800000"/>
            <a:headEnd/>
            <a:tailEnd/>
          </a:ln>
          <a:effectLst/>
        </p:spPr>
        <p:txBody>
          <a:bodyPr>
            <a:spAutoFit/>
          </a:bodyPr>
          <a:lstStyle/>
          <a:p>
            <a:pPr eaLnBrk="0" hangingPunct="0">
              <a:spcBef>
                <a:spcPct val="50000"/>
              </a:spcBef>
            </a:pPr>
            <a:r>
              <a:rPr lang="en-US">
                <a:latin typeface="Verdana" pitchFamily="34" charset="0"/>
              </a:rPr>
              <a:t>nodes</a:t>
            </a:r>
          </a:p>
        </p:txBody>
      </p:sp>
      <p:sp>
        <p:nvSpPr>
          <p:cNvPr id="41094" name="Text Box 134"/>
          <p:cNvSpPr txBox="1">
            <a:spLocks noChangeArrowheads="1"/>
          </p:cNvSpPr>
          <p:nvPr/>
        </p:nvSpPr>
        <p:spPr bwMode="auto">
          <a:xfrm>
            <a:off x="4267200" y="4570413"/>
            <a:ext cx="1371600" cy="366712"/>
          </a:xfrm>
          <a:prstGeom prst="rect">
            <a:avLst/>
          </a:prstGeom>
          <a:noFill/>
          <a:ln w="9525">
            <a:noFill/>
            <a:miter lim="800000"/>
            <a:headEnd/>
            <a:tailEnd/>
          </a:ln>
          <a:effectLst/>
        </p:spPr>
        <p:txBody>
          <a:bodyPr>
            <a:spAutoFit/>
          </a:bodyPr>
          <a:lstStyle/>
          <a:p>
            <a:pPr eaLnBrk="0" hangingPunct="0">
              <a:spcBef>
                <a:spcPct val="50000"/>
              </a:spcBef>
            </a:pPr>
            <a:r>
              <a:rPr lang="en-US">
                <a:latin typeface="Verdana" pitchFamily="34" charset="0"/>
              </a:rPr>
              <a:t>antinodes</a:t>
            </a:r>
          </a:p>
        </p:txBody>
      </p:sp>
      <p:sp>
        <p:nvSpPr>
          <p:cNvPr id="41095" name="Line 135"/>
          <p:cNvSpPr>
            <a:spLocks noChangeShapeType="1"/>
          </p:cNvSpPr>
          <p:nvPr/>
        </p:nvSpPr>
        <p:spPr bwMode="auto">
          <a:xfrm flipV="1">
            <a:off x="4953000" y="5637213"/>
            <a:ext cx="304800" cy="685800"/>
          </a:xfrm>
          <a:prstGeom prst="line">
            <a:avLst/>
          </a:prstGeom>
          <a:noFill/>
          <a:ln w="9525">
            <a:solidFill>
              <a:schemeClr val="tx1"/>
            </a:solidFill>
            <a:round/>
            <a:headEnd/>
            <a:tailEnd type="triangle" w="med" len="med"/>
          </a:ln>
          <a:effectLst/>
        </p:spPr>
        <p:txBody>
          <a:bodyPr/>
          <a:lstStyle/>
          <a:p>
            <a:endParaRPr lang="en-US"/>
          </a:p>
        </p:txBody>
      </p:sp>
      <p:sp>
        <p:nvSpPr>
          <p:cNvPr id="41096" name="Line 136"/>
          <p:cNvSpPr>
            <a:spLocks noChangeShapeType="1"/>
          </p:cNvSpPr>
          <p:nvPr/>
        </p:nvSpPr>
        <p:spPr bwMode="auto">
          <a:xfrm flipH="1" flipV="1">
            <a:off x="4343400" y="5561013"/>
            <a:ext cx="609600" cy="762000"/>
          </a:xfrm>
          <a:prstGeom prst="line">
            <a:avLst/>
          </a:prstGeom>
          <a:noFill/>
          <a:ln w="9525">
            <a:solidFill>
              <a:schemeClr val="tx1"/>
            </a:solidFill>
            <a:round/>
            <a:headEnd/>
            <a:tailEnd type="triangle" w="med" len="med"/>
          </a:ln>
          <a:effectLst/>
        </p:spPr>
        <p:txBody>
          <a:bodyPr/>
          <a:lstStyle/>
          <a:p>
            <a:endParaRPr lang="en-US"/>
          </a:p>
        </p:txBody>
      </p:sp>
      <p:sp>
        <p:nvSpPr>
          <p:cNvPr id="41097" name="Line 137"/>
          <p:cNvSpPr>
            <a:spLocks noChangeShapeType="1"/>
          </p:cNvSpPr>
          <p:nvPr/>
        </p:nvSpPr>
        <p:spPr bwMode="auto">
          <a:xfrm>
            <a:off x="4800600" y="4875213"/>
            <a:ext cx="0" cy="152400"/>
          </a:xfrm>
          <a:prstGeom prst="line">
            <a:avLst/>
          </a:prstGeom>
          <a:noFill/>
          <a:ln w="9525">
            <a:solidFill>
              <a:schemeClr val="tx1"/>
            </a:solidFill>
            <a:round/>
            <a:headEnd/>
            <a:tailEnd type="triangle" w="med" len="med"/>
          </a:ln>
          <a:effectLst/>
        </p:spPr>
        <p:txBody>
          <a:bodyPr/>
          <a:lstStyle/>
          <a:p>
            <a:endParaRPr lang="en-US"/>
          </a:p>
        </p:txBody>
      </p:sp>
      <p:sp>
        <p:nvSpPr>
          <p:cNvPr id="41098" name="Line 138"/>
          <p:cNvSpPr>
            <a:spLocks noChangeShapeType="1"/>
          </p:cNvSpPr>
          <p:nvPr/>
        </p:nvSpPr>
        <p:spPr bwMode="auto">
          <a:xfrm flipH="1">
            <a:off x="3886200" y="4875213"/>
            <a:ext cx="457200" cy="152400"/>
          </a:xfrm>
          <a:prstGeom prst="line">
            <a:avLst/>
          </a:prstGeom>
          <a:noFill/>
          <a:ln w="9525">
            <a:solidFill>
              <a:schemeClr val="tx1"/>
            </a:solidFill>
            <a:round/>
            <a:headEnd/>
            <a:tailEnd type="triangle" w="med" len="med"/>
          </a:ln>
          <a:effectLst/>
        </p:spPr>
        <p:txBody>
          <a:bodyPr/>
          <a:lstStyle/>
          <a:p>
            <a:endParaRPr lang="en-US"/>
          </a:p>
        </p:txBody>
      </p:sp>
      <p:sp>
        <p:nvSpPr>
          <p:cNvPr id="41099" name="Line 139"/>
          <p:cNvSpPr>
            <a:spLocks noChangeShapeType="1"/>
          </p:cNvSpPr>
          <p:nvPr/>
        </p:nvSpPr>
        <p:spPr bwMode="auto">
          <a:xfrm>
            <a:off x="6096000" y="4951413"/>
            <a:ext cx="0" cy="838200"/>
          </a:xfrm>
          <a:prstGeom prst="line">
            <a:avLst/>
          </a:prstGeom>
          <a:noFill/>
          <a:ln w="76200">
            <a:solidFill>
              <a:schemeClr val="tx1"/>
            </a:solidFill>
            <a:round/>
            <a:headEnd/>
            <a:tailEnd/>
          </a:ln>
          <a:effectLst/>
        </p:spPr>
        <p:txBody>
          <a:bodyPr/>
          <a:lstStyle/>
          <a:p>
            <a:endParaRPr lang="en-US"/>
          </a:p>
        </p:txBody>
      </p:sp>
      <p:grpSp>
        <p:nvGrpSpPr>
          <p:cNvPr id="18" name="Group 140"/>
          <p:cNvGrpSpPr>
            <a:grpSpLocks/>
          </p:cNvGrpSpPr>
          <p:nvPr/>
        </p:nvGrpSpPr>
        <p:grpSpPr bwMode="auto">
          <a:xfrm>
            <a:off x="6096000" y="5027613"/>
            <a:ext cx="990600" cy="285750"/>
            <a:chOff x="1008" y="2640"/>
            <a:chExt cx="1200" cy="180"/>
          </a:xfrm>
        </p:grpSpPr>
        <p:grpSp>
          <p:nvGrpSpPr>
            <p:cNvPr id="19" name="Group 141"/>
            <p:cNvGrpSpPr>
              <a:grpSpLocks/>
            </p:cNvGrpSpPr>
            <p:nvPr/>
          </p:nvGrpSpPr>
          <p:grpSpPr bwMode="auto">
            <a:xfrm>
              <a:off x="1008" y="2640"/>
              <a:ext cx="1200" cy="180"/>
              <a:chOff x="1008" y="2640"/>
              <a:chExt cx="1200" cy="180"/>
            </a:xfrm>
          </p:grpSpPr>
          <p:grpSp>
            <p:nvGrpSpPr>
              <p:cNvPr id="20" name="Group 142"/>
              <p:cNvGrpSpPr>
                <a:grpSpLocks/>
              </p:cNvGrpSpPr>
              <p:nvPr/>
            </p:nvGrpSpPr>
            <p:grpSpPr bwMode="auto">
              <a:xfrm>
                <a:off x="1008" y="2640"/>
                <a:ext cx="1200" cy="180"/>
                <a:chOff x="1008" y="2640"/>
                <a:chExt cx="1200" cy="180"/>
              </a:xfrm>
            </p:grpSpPr>
            <p:sp>
              <p:nvSpPr>
                <p:cNvPr id="41103" name="Line 143"/>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104" name="Line 144"/>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105" name="Line 145"/>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106" name="Line 146"/>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107" name="Line 147"/>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108" name="Line 148"/>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109" name="Line 149"/>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110" name="Line 150"/>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111" name="Line 151"/>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112" name="Line 152"/>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113" name="Line 153"/>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114" name="Line 154"/>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115" name="Line 155"/>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116" name="Line 156"/>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117" name="Line 157"/>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118" name="Line 158"/>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119" name="Line 159"/>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120" name="Line 160"/>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121" name="Line 161"/>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122" name="Line 162"/>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123" name="Line 163"/>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124" name="Line 164"/>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125" name="Line 165"/>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126" name="Line 166"/>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127" name="Line 167"/>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128" name="Freeform 168"/>
          <p:cNvSpPr>
            <a:spLocks/>
          </p:cNvSpPr>
          <p:nvPr/>
        </p:nvSpPr>
        <p:spPr bwMode="auto">
          <a:xfrm>
            <a:off x="6553200" y="5332413"/>
            <a:ext cx="990600" cy="284162"/>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nvGrpSpPr>
          <p:cNvPr id="21" name="Group 169"/>
          <p:cNvGrpSpPr>
            <a:grpSpLocks/>
          </p:cNvGrpSpPr>
          <p:nvPr/>
        </p:nvGrpSpPr>
        <p:grpSpPr bwMode="auto">
          <a:xfrm rot="10800000">
            <a:off x="7086600" y="5332413"/>
            <a:ext cx="990600" cy="285750"/>
            <a:chOff x="1008" y="2640"/>
            <a:chExt cx="1200" cy="180"/>
          </a:xfrm>
        </p:grpSpPr>
        <p:grpSp>
          <p:nvGrpSpPr>
            <p:cNvPr id="22" name="Group 170"/>
            <p:cNvGrpSpPr>
              <a:grpSpLocks/>
            </p:cNvGrpSpPr>
            <p:nvPr/>
          </p:nvGrpSpPr>
          <p:grpSpPr bwMode="auto">
            <a:xfrm>
              <a:off x="1008" y="2640"/>
              <a:ext cx="1200" cy="180"/>
              <a:chOff x="1008" y="2640"/>
              <a:chExt cx="1200" cy="180"/>
            </a:xfrm>
          </p:grpSpPr>
          <p:grpSp>
            <p:nvGrpSpPr>
              <p:cNvPr id="23" name="Group 171"/>
              <p:cNvGrpSpPr>
                <a:grpSpLocks/>
              </p:cNvGrpSpPr>
              <p:nvPr/>
            </p:nvGrpSpPr>
            <p:grpSpPr bwMode="auto">
              <a:xfrm>
                <a:off x="1008" y="2640"/>
                <a:ext cx="1200" cy="180"/>
                <a:chOff x="1008" y="2640"/>
                <a:chExt cx="1200" cy="180"/>
              </a:xfrm>
            </p:grpSpPr>
            <p:sp>
              <p:nvSpPr>
                <p:cNvPr id="41132" name="Line 172"/>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133" name="Line 173"/>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134" name="Line 174"/>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135" name="Line 175"/>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136" name="Line 176"/>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137" name="Line 177"/>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138" name="Line 178"/>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139" name="Line 179"/>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140" name="Line 180"/>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141" name="Line 181"/>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142" name="Line 182"/>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143" name="Line 183"/>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144" name="Line 184"/>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145" name="Line 185"/>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146" name="Line 186"/>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147" name="Line 187"/>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148" name="Line 188"/>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149" name="Line 189"/>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150" name="Line 190"/>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151" name="Line 191"/>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152" name="Line 192"/>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153" name="Line 193"/>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154" name="Line 194"/>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155" name="Line 195"/>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156" name="Line 196"/>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157" name="Line 197"/>
          <p:cNvSpPr>
            <a:spLocks noChangeShapeType="1"/>
          </p:cNvSpPr>
          <p:nvPr/>
        </p:nvSpPr>
        <p:spPr bwMode="auto">
          <a:xfrm flipV="1">
            <a:off x="8077200" y="5245100"/>
            <a:ext cx="65088" cy="66675"/>
          </a:xfrm>
          <a:prstGeom prst="line">
            <a:avLst/>
          </a:prstGeom>
          <a:noFill/>
          <a:ln w="19050">
            <a:solidFill>
              <a:schemeClr val="tx1"/>
            </a:solidFill>
            <a:round/>
            <a:headEnd/>
            <a:tailEnd/>
          </a:ln>
        </p:spPr>
        <p:txBody>
          <a:bodyPr/>
          <a:lstStyle/>
          <a:p>
            <a:endParaRPr lang="en-US"/>
          </a:p>
        </p:txBody>
      </p:sp>
      <p:sp>
        <p:nvSpPr>
          <p:cNvPr id="41158" name="Line 198"/>
          <p:cNvSpPr>
            <a:spLocks noChangeShapeType="1"/>
          </p:cNvSpPr>
          <p:nvPr/>
        </p:nvSpPr>
        <p:spPr bwMode="auto">
          <a:xfrm flipV="1">
            <a:off x="8142288" y="5186363"/>
            <a:ext cx="66675" cy="58737"/>
          </a:xfrm>
          <a:prstGeom prst="line">
            <a:avLst/>
          </a:prstGeom>
          <a:noFill/>
          <a:ln w="19050">
            <a:solidFill>
              <a:schemeClr val="tx1"/>
            </a:solidFill>
            <a:round/>
            <a:headEnd/>
            <a:tailEnd/>
          </a:ln>
        </p:spPr>
        <p:txBody>
          <a:bodyPr/>
          <a:lstStyle/>
          <a:p>
            <a:endParaRPr lang="en-US"/>
          </a:p>
        </p:txBody>
      </p:sp>
      <p:sp>
        <p:nvSpPr>
          <p:cNvPr id="41159" name="Line 199"/>
          <p:cNvSpPr>
            <a:spLocks noChangeShapeType="1"/>
          </p:cNvSpPr>
          <p:nvPr/>
        </p:nvSpPr>
        <p:spPr bwMode="auto">
          <a:xfrm flipV="1">
            <a:off x="8208963" y="5138738"/>
            <a:ext cx="61912" cy="47625"/>
          </a:xfrm>
          <a:prstGeom prst="line">
            <a:avLst/>
          </a:prstGeom>
          <a:noFill/>
          <a:ln w="19050">
            <a:solidFill>
              <a:schemeClr val="tx1"/>
            </a:solidFill>
            <a:round/>
            <a:headEnd/>
            <a:tailEnd/>
          </a:ln>
        </p:spPr>
        <p:txBody>
          <a:bodyPr/>
          <a:lstStyle/>
          <a:p>
            <a:endParaRPr lang="en-US"/>
          </a:p>
        </p:txBody>
      </p:sp>
      <p:sp>
        <p:nvSpPr>
          <p:cNvPr id="41160" name="Line 200"/>
          <p:cNvSpPr>
            <a:spLocks noChangeShapeType="1"/>
          </p:cNvSpPr>
          <p:nvPr/>
        </p:nvSpPr>
        <p:spPr bwMode="auto">
          <a:xfrm flipV="1">
            <a:off x="8270875" y="5099050"/>
            <a:ext cx="60325" cy="39688"/>
          </a:xfrm>
          <a:prstGeom prst="line">
            <a:avLst/>
          </a:prstGeom>
          <a:noFill/>
          <a:ln w="19050">
            <a:solidFill>
              <a:schemeClr val="tx1"/>
            </a:solidFill>
            <a:round/>
            <a:headEnd/>
            <a:tailEnd/>
          </a:ln>
        </p:spPr>
        <p:txBody>
          <a:bodyPr/>
          <a:lstStyle/>
          <a:p>
            <a:endParaRPr lang="en-US"/>
          </a:p>
        </p:txBody>
      </p:sp>
      <p:sp>
        <p:nvSpPr>
          <p:cNvPr id="41161" name="Line 201"/>
          <p:cNvSpPr>
            <a:spLocks noChangeShapeType="1"/>
          </p:cNvSpPr>
          <p:nvPr/>
        </p:nvSpPr>
        <p:spPr bwMode="auto">
          <a:xfrm>
            <a:off x="8077200" y="5311775"/>
            <a:ext cx="0" cy="1588"/>
          </a:xfrm>
          <a:prstGeom prst="line">
            <a:avLst/>
          </a:prstGeom>
          <a:noFill/>
          <a:ln w="19050">
            <a:solidFill>
              <a:schemeClr val="tx1"/>
            </a:solidFill>
            <a:round/>
            <a:headEnd/>
            <a:tailEnd/>
          </a:ln>
        </p:spPr>
        <p:txBody>
          <a:bodyPr/>
          <a:lstStyle/>
          <a:p>
            <a:endParaRPr lang="en-US"/>
          </a:p>
        </p:txBody>
      </p:sp>
      <p:sp>
        <p:nvSpPr>
          <p:cNvPr id="41162" name="Freeform 202"/>
          <p:cNvSpPr>
            <a:spLocks/>
          </p:cNvSpPr>
          <p:nvPr/>
        </p:nvSpPr>
        <p:spPr bwMode="auto">
          <a:xfrm rot="11031408">
            <a:off x="7618413" y="5026025"/>
            <a:ext cx="990600" cy="304800"/>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sp>
        <p:nvSpPr>
          <p:cNvPr id="41163" name="Rectangle 203"/>
          <p:cNvSpPr>
            <a:spLocks noChangeArrowheads="1"/>
          </p:cNvSpPr>
          <p:nvPr/>
        </p:nvSpPr>
        <p:spPr bwMode="auto">
          <a:xfrm>
            <a:off x="8305800" y="4951413"/>
            <a:ext cx="3048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41164" name="Line 204"/>
          <p:cNvSpPr>
            <a:spLocks noChangeShapeType="1"/>
          </p:cNvSpPr>
          <p:nvPr/>
        </p:nvSpPr>
        <p:spPr bwMode="auto">
          <a:xfrm>
            <a:off x="8305800" y="4951413"/>
            <a:ext cx="0" cy="762000"/>
          </a:xfrm>
          <a:prstGeom prst="line">
            <a:avLst/>
          </a:prstGeom>
          <a:noFill/>
          <a:ln w="76200">
            <a:solidFill>
              <a:schemeClr val="tx1"/>
            </a:solidFill>
            <a:round/>
            <a:headEnd/>
            <a:tailEnd/>
          </a:ln>
          <a:effectLst/>
        </p:spPr>
        <p:txBody>
          <a:bodyPr/>
          <a:lstStyle/>
          <a:p>
            <a:endParaRPr lang="en-US"/>
          </a:p>
        </p:txBody>
      </p:sp>
      <p:sp>
        <p:nvSpPr>
          <p:cNvPr id="41165" name="Freeform 205"/>
          <p:cNvSpPr>
            <a:spLocks/>
          </p:cNvSpPr>
          <p:nvPr/>
        </p:nvSpPr>
        <p:spPr bwMode="auto">
          <a:xfrm>
            <a:off x="6075363" y="5030788"/>
            <a:ext cx="477837" cy="282575"/>
          </a:xfrm>
          <a:custGeom>
            <a:avLst/>
            <a:gdLst/>
            <a:ahLst/>
            <a:cxnLst>
              <a:cxn ang="0">
                <a:pos x="301" y="178"/>
              </a:cxn>
              <a:cxn ang="0">
                <a:pos x="162" y="61"/>
              </a:cxn>
              <a:cxn ang="0">
                <a:pos x="0" y="0"/>
              </a:cxn>
            </a:cxnLst>
            <a:rect l="0" t="0" r="r" b="b"/>
            <a:pathLst>
              <a:path w="301" h="178">
                <a:moveTo>
                  <a:pt x="301" y="178"/>
                </a:moveTo>
                <a:cubicBezTo>
                  <a:pt x="278" y="159"/>
                  <a:pt x="212" y="91"/>
                  <a:pt x="162" y="61"/>
                </a:cubicBezTo>
                <a:cubicBezTo>
                  <a:pt x="111" y="31"/>
                  <a:pt x="27" y="10"/>
                  <a:pt x="0" y="0"/>
                </a:cubicBezTo>
              </a:path>
            </a:pathLst>
          </a:custGeom>
          <a:noFill/>
          <a:ln w="19050" cap="flat" cmpd="sng">
            <a:solidFill>
              <a:schemeClr val="tx1"/>
            </a:solidFill>
            <a:prstDash val="dash"/>
            <a:round/>
            <a:headEnd/>
            <a:tailEnd/>
          </a:ln>
          <a:effectLst/>
        </p:spPr>
        <p:txBody>
          <a:bodyPr/>
          <a:lstStyle/>
          <a:p>
            <a:endParaRPr lang="en-US"/>
          </a:p>
        </p:txBody>
      </p:sp>
      <p:sp>
        <p:nvSpPr>
          <p:cNvPr id="41166" name="Text Box 206"/>
          <p:cNvSpPr txBox="1">
            <a:spLocks noChangeArrowheads="1"/>
          </p:cNvSpPr>
          <p:nvPr/>
        </p:nvSpPr>
        <p:spPr bwMode="auto">
          <a:xfrm>
            <a:off x="6553200" y="5942013"/>
            <a:ext cx="2057400" cy="915987"/>
          </a:xfrm>
          <a:prstGeom prst="rect">
            <a:avLst/>
          </a:prstGeom>
          <a:noFill/>
          <a:ln w="9525">
            <a:noFill/>
            <a:miter lim="800000"/>
            <a:headEnd/>
            <a:tailEnd/>
          </a:ln>
          <a:effectLst/>
        </p:spPr>
        <p:txBody>
          <a:bodyPr>
            <a:spAutoFit/>
          </a:bodyPr>
          <a:lstStyle/>
          <a:p>
            <a:pPr eaLnBrk="0" hangingPunct="0">
              <a:spcBef>
                <a:spcPct val="50000"/>
              </a:spcBef>
            </a:pPr>
            <a:r>
              <a:rPr lang="en-US">
                <a:latin typeface="Verdana" pitchFamily="34" charset="0"/>
              </a:rPr>
              <a:t>No good.  No standing wave will form.</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a:ln/>
        </p:spPr>
        <p:txBody>
          <a:bodyPr lIns="90488" tIns="44450" rIns="90488" bIns="44450" anchor="ctr"/>
          <a:lstStyle/>
          <a:p>
            <a:r>
              <a:rPr lang="en-US"/>
              <a:t>The Doppler Effect</a:t>
            </a:r>
          </a:p>
        </p:txBody>
      </p:sp>
      <p:pic>
        <p:nvPicPr>
          <p:cNvPr id="48131" name="Picture 3">
            <a:hlinkClick r:id="" action="ppaction://media"/>
          </p:cNvPr>
          <p:cNvPicPr>
            <a:picLocks noRot="1" noChangeAspect="1" noChangeArrowheads="1"/>
          </p:cNvPicPr>
          <p:nvPr>
            <a:wavAudioFile r:embed="rId3" name="bells.wav"/>
          </p:nvPr>
        </p:nvPicPr>
        <p:blipFill>
          <a:blip r:embed="rId6" cstate="print"/>
          <a:srcRect/>
          <a:stretch>
            <a:fillRect/>
          </a:stretch>
        </p:blipFill>
        <p:spPr bwMode="auto">
          <a:xfrm>
            <a:off x="5562600" y="3657600"/>
            <a:ext cx="304800" cy="304800"/>
          </a:xfrm>
          <a:prstGeom prst="rect">
            <a:avLst/>
          </a:prstGeom>
          <a:noFill/>
        </p:spPr>
      </p:pic>
      <p:graphicFrame>
        <p:nvGraphicFramePr>
          <p:cNvPr id="48133" name="Object 5"/>
          <p:cNvGraphicFramePr>
            <a:graphicFrameLocks noChangeAspect="1"/>
          </p:cNvGraphicFramePr>
          <p:nvPr/>
        </p:nvGraphicFramePr>
        <p:xfrm>
          <a:off x="5257800" y="1371600"/>
          <a:ext cx="3529013" cy="2670175"/>
        </p:xfrm>
        <a:graphic>
          <a:graphicData uri="http://schemas.openxmlformats.org/presentationml/2006/ole">
            <p:oleObj spid="_x0000_s81922" name="PHOTO-PAINT" r:id="rId7" imgW="4771429" imgH="3609524" progId="">
              <p:embed/>
            </p:oleObj>
          </a:graphicData>
        </a:graphic>
      </p:graphicFrame>
      <p:sp>
        <p:nvSpPr>
          <p:cNvPr id="48134" name="Rectangle 6"/>
          <p:cNvSpPr>
            <a:spLocks noGrp="1" noChangeArrowheads="1"/>
          </p:cNvSpPr>
          <p:nvPr>
            <p:ph type="body" idx="1"/>
          </p:nvPr>
        </p:nvSpPr>
        <p:spPr>
          <a:xfrm>
            <a:off x="304800" y="1828800"/>
            <a:ext cx="4953000" cy="1905000"/>
          </a:xfrm>
        </p:spPr>
        <p:txBody>
          <a:bodyPr/>
          <a:lstStyle/>
          <a:p>
            <a:pPr>
              <a:lnSpc>
                <a:spcPct val="80000"/>
              </a:lnSpc>
            </a:pPr>
            <a:r>
              <a:rPr lang="en-US" sz="2600" dirty="0"/>
              <a:t>When the source and the observer are in motion relative to one another, the observed frequency can change</a:t>
            </a:r>
            <a:r>
              <a:rPr lang="en-US" sz="2600" dirty="0" smtClean="0"/>
              <a:t>.</a:t>
            </a:r>
            <a:endParaRPr lang="en-US" sz="2600" dirty="0"/>
          </a:p>
        </p:txBody>
      </p:sp>
      <p:sp>
        <p:nvSpPr>
          <p:cNvPr id="7" name="Rectangle 3"/>
          <p:cNvSpPr txBox="1">
            <a:spLocks noChangeArrowheads="1"/>
          </p:cNvSpPr>
          <p:nvPr/>
        </p:nvSpPr>
        <p:spPr bwMode="auto">
          <a:xfrm>
            <a:off x="838200" y="4419600"/>
            <a:ext cx="41148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66FF"/>
              </a:buClr>
              <a:buSzTx/>
              <a:buFont typeface="Wingdings" pitchFamily="2" charset="2"/>
              <a:buChar char="§"/>
              <a:tabLst/>
              <a:defRPr/>
            </a:pPr>
            <a:r>
              <a:rPr kumimoji="0" lang="en-US" sz="2600" b="0" i="0" u="none" strike="noStrike" kern="0" cap="none" spc="0" normalizeH="0" baseline="0" noProof="0" dirty="0" smtClean="0">
                <a:ln>
                  <a:noFill/>
                </a:ln>
                <a:solidFill>
                  <a:schemeClr val="tx1"/>
                </a:solidFill>
                <a:effectLst/>
                <a:uLnTx/>
                <a:uFillTx/>
                <a:latin typeface="+mn-lt"/>
                <a:ea typeface="+mn-ea"/>
                <a:cs typeface="+mn-cs"/>
              </a:rPr>
              <a:t>Bonus: If a source is moving faster than the speed of the wave, shock waves form.</a:t>
            </a:r>
            <a:endParaRPr kumimoji="0" lang="en-US" sz="2600" b="0" i="0" u="none" strike="noStrike" kern="0" cap="none" spc="0" normalizeH="0" baseline="0" noProof="0" dirty="0">
              <a:ln>
                <a:noFill/>
              </a:ln>
              <a:solidFill>
                <a:schemeClr val="tx1"/>
              </a:solidFill>
              <a:effectLst/>
              <a:uLnTx/>
              <a:uFillTx/>
              <a:latin typeface="+mn-lt"/>
              <a:ea typeface="+mn-ea"/>
              <a:cs typeface="+mn-cs"/>
            </a:endParaRPr>
          </a:p>
        </p:txBody>
      </p:sp>
      <p:pic>
        <p:nvPicPr>
          <p:cNvPr id="8" name="Picture 7" descr="welches_or_duck_swimming"/>
          <p:cNvPicPr>
            <a:picLocks noChangeAspect="1" noChangeArrowheads="1"/>
          </p:cNvPicPr>
          <p:nvPr/>
        </p:nvPicPr>
        <p:blipFill>
          <a:blip r:embed="rId8" cstate="print"/>
          <a:srcRect/>
          <a:stretch>
            <a:fillRect/>
          </a:stretch>
        </p:blipFill>
        <p:spPr bwMode="auto">
          <a:xfrm>
            <a:off x="5410200" y="4267200"/>
            <a:ext cx="3124200" cy="2343150"/>
          </a:xfrm>
          <a:prstGeom prst="rect">
            <a:avLst/>
          </a:prstGeom>
          <a:ln>
            <a:noFill/>
          </a:ln>
          <a:effectLst>
            <a:outerShdw blurRad="292100" dist="139700" dir="2700000" algn="tl" rotWithShape="0">
              <a:srgbClr val="333333">
                <a:alpha val="65000"/>
              </a:srgbClr>
            </a:outerShdw>
          </a:effectLst>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13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279" fill="hold"/>
                                        <p:tgtEl>
                                          <p:spTgt spid="48131"/>
                                        </p:tgtEl>
                                      </p:cBhvr>
                                    </p:cmd>
                                  </p:childTnLst>
                                </p:cTn>
                              </p:par>
                            </p:childTnLst>
                          </p:cTn>
                        </p:par>
                      </p:childTnLst>
                    </p:cTn>
                  </p:par>
                </p:childTnLst>
              </p:cTn>
              <p:nextCondLst>
                <p:cond evt="onClick" delay="0">
                  <p:tgtEl>
                    <p:spTgt spid="48131"/>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81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0"/>
            <a:ext cx="8991600" cy="1219200"/>
          </a:xfrm>
        </p:spPr>
        <p:txBody>
          <a:bodyPr/>
          <a:lstStyle/>
          <a:p>
            <a:pPr eaLnBrk="1" hangingPunct="1"/>
            <a:r>
              <a:rPr lang="en-US" dirty="0" smtClean="0"/>
              <a:t>Interaction length </a:t>
            </a:r>
            <a:br>
              <a:rPr lang="en-US" dirty="0" smtClean="0"/>
            </a:br>
            <a:r>
              <a:rPr lang="en-US" dirty="0" smtClean="0"/>
              <a:t>scales of forces</a:t>
            </a:r>
          </a:p>
        </p:txBody>
      </p:sp>
      <p:pic>
        <p:nvPicPr>
          <p:cNvPr id="44035" name="Picture 4"/>
          <p:cNvPicPr>
            <a:picLocks noChangeAspect="1" noChangeArrowheads="1"/>
          </p:cNvPicPr>
          <p:nvPr/>
        </p:nvPicPr>
        <p:blipFill>
          <a:blip r:embed="rId3" cstate="print"/>
          <a:srcRect/>
          <a:stretch>
            <a:fillRect/>
          </a:stretch>
        </p:blipFill>
        <p:spPr bwMode="auto">
          <a:xfrm>
            <a:off x="4962525" y="228600"/>
            <a:ext cx="4181475" cy="6629400"/>
          </a:xfrm>
          <a:prstGeom prst="rect">
            <a:avLst/>
          </a:prstGeom>
          <a:noFill/>
          <a:ln w="9525">
            <a:noFill/>
            <a:miter lim="800000"/>
            <a:headEnd/>
            <a:tailEnd/>
          </a:ln>
        </p:spPr>
      </p:pic>
      <p:pic>
        <p:nvPicPr>
          <p:cNvPr id="44036" name="Picture 6"/>
          <p:cNvPicPr>
            <a:picLocks noChangeAspect="1" noChangeArrowheads="1"/>
          </p:cNvPicPr>
          <p:nvPr/>
        </p:nvPicPr>
        <p:blipFill>
          <a:blip r:embed="rId4" cstate="print"/>
          <a:srcRect/>
          <a:stretch>
            <a:fillRect/>
          </a:stretch>
        </p:blipFill>
        <p:spPr bwMode="auto">
          <a:xfrm>
            <a:off x="609600" y="2362200"/>
            <a:ext cx="3784360" cy="327254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
          <p:cNvPicPr>
            <a:picLocks noChangeAspect="1" noChangeArrowheads="1"/>
          </p:cNvPicPr>
          <p:nvPr/>
        </p:nvPicPr>
        <p:blipFill>
          <a:blip r:embed="rId4" cstate="print"/>
          <a:srcRect/>
          <a:stretch>
            <a:fillRect/>
          </a:stretch>
        </p:blipFill>
        <p:spPr bwMode="auto">
          <a:xfrm>
            <a:off x="2438400" y="2819400"/>
            <a:ext cx="4335459" cy="1598613"/>
          </a:xfrm>
          <a:prstGeom prst="rect">
            <a:avLst/>
          </a:prstGeom>
          <a:noFill/>
          <a:ln w="9525">
            <a:noFill/>
            <a:miter lim="800000"/>
            <a:headEnd/>
            <a:tailEnd/>
          </a:ln>
          <a:effectLst>
            <a:outerShdw dist="25399" dir="16200000" algn="ctr" rotWithShape="0">
              <a:srgbClr val="FFFFFF">
                <a:alpha val="75000"/>
              </a:srgbClr>
            </a:outerShdw>
          </a:effectLst>
        </p:spPr>
      </p:pic>
      <p:pic>
        <p:nvPicPr>
          <p:cNvPr id="3076" name="Picture 4" descr="B00008V6JS"/>
          <p:cNvPicPr>
            <a:picLocks noChangeAspect="1" noChangeArrowheads="1"/>
          </p:cNvPicPr>
          <p:nvPr/>
        </p:nvPicPr>
        <p:blipFill>
          <a:blip r:embed="rId5" cstate="print"/>
          <a:srcRect/>
          <a:stretch>
            <a:fillRect/>
          </a:stretch>
        </p:blipFill>
        <p:spPr bwMode="auto">
          <a:xfrm>
            <a:off x="6934200" y="1447800"/>
            <a:ext cx="1905000" cy="1905000"/>
          </a:xfrm>
          <a:prstGeom prst="rect">
            <a:avLst/>
          </a:prstGeom>
          <a:noFill/>
          <a:ln w="9525">
            <a:noFill/>
            <a:miter lim="800000"/>
            <a:headEnd/>
            <a:tailEnd/>
          </a:ln>
        </p:spPr>
      </p:pic>
      <p:graphicFrame>
        <p:nvGraphicFramePr>
          <p:cNvPr id="3074" name="Object 5"/>
          <p:cNvGraphicFramePr>
            <a:graphicFrameLocks noChangeAspect="1"/>
          </p:cNvGraphicFramePr>
          <p:nvPr/>
        </p:nvGraphicFramePr>
        <p:xfrm>
          <a:off x="228600" y="1447800"/>
          <a:ext cx="2600325" cy="3251200"/>
        </p:xfrm>
        <a:graphic>
          <a:graphicData uri="http://schemas.openxmlformats.org/presentationml/2006/ole">
            <p:oleObj spid="_x0000_s82946" name="PHOTO-PAINT" r:id="rId6" imgW="6114286" imgH="7647619" progId="">
              <p:embed/>
            </p:oleObj>
          </a:graphicData>
        </a:graphic>
      </p:graphicFrame>
      <p:sp>
        <p:nvSpPr>
          <p:cNvPr id="3077" name="Rectangle 6"/>
          <p:cNvSpPr>
            <a:spLocks noChangeArrowheads="1"/>
          </p:cNvSpPr>
          <p:nvPr/>
        </p:nvSpPr>
        <p:spPr bwMode="auto">
          <a:xfrm>
            <a:off x="152400" y="304800"/>
            <a:ext cx="8415338" cy="990600"/>
          </a:xfrm>
          <a:prstGeom prst="rect">
            <a:avLst/>
          </a:prstGeom>
          <a:noFill/>
          <a:ln w="9525">
            <a:noFill/>
            <a:miter lim="800000"/>
            <a:headEnd/>
            <a:tailEnd/>
          </a:ln>
        </p:spPr>
        <p:txBody>
          <a:bodyPr anchor="b"/>
          <a:lstStyle/>
          <a:p>
            <a:r>
              <a:rPr lang="en-US" sz="3200">
                <a:solidFill>
                  <a:srgbClr val="0000CC"/>
                </a:solidFill>
              </a:rPr>
              <a:t>Accelerating Electrons</a:t>
            </a:r>
          </a:p>
        </p:txBody>
      </p:sp>
      <p:sp>
        <p:nvSpPr>
          <p:cNvPr id="71688" name="Line 8"/>
          <p:cNvSpPr>
            <a:spLocks noChangeShapeType="1"/>
          </p:cNvSpPr>
          <p:nvPr/>
        </p:nvSpPr>
        <p:spPr bwMode="auto">
          <a:xfrm>
            <a:off x="1828800" y="2590800"/>
            <a:ext cx="11113" cy="831850"/>
          </a:xfrm>
          <a:prstGeom prst="line">
            <a:avLst/>
          </a:prstGeom>
          <a:noFill/>
          <a:ln w="28575">
            <a:solidFill>
              <a:srgbClr val="FF3300"/>
            </a:solidFill>
            <a:round/>
            <a:headEnd/>
            <a:tailEnd type="triangle" w="med" len="med"/>
          </a:ln>
        </p:spPr>
        <p:txBody>
          <a:bodyPr wrap="none"/>
          <a:lstStyle/>
          <a:p>
            <a:endParaRPr lang="en-US"/>
          </a:p>
        </p:txBody>
      </p:sp>
      <p:sp>
        <p:nvSpPr>
          <p:cNvPr id="71689" name="Line 9"/>
          <p:cNvSpPr>
            <a:spLocks noChangeShapeType="1"/>
          </p:cNvSpPr>
          <p:nvPr/>
        </p:nvSpPr>
        <p:spPr bwMode="auto">
          <a:xfrm flipH="1" flipV="1">
            <a:off x="1371600" y="2362200"/>
            <a:ext cx="0" cy="762000"/>
          </a:xfrm>
          <a:prstGeom prst="line">
            <a:avLst/>
          </a:prstGeom>
          <a:noFill/>
          <a:ln w="28575">
            <a:solidFill>
              <a:srgbClr val="FF3300"/>
            </a:solidFill>
            <a:round/>
            <a:headEnd/>
            <a:tailEnd type="triangle" w="med" len="med"/>
          </a:ln>
        </p:spPr>
        <p:txBody>
          <a:bodyPr wrap="none"/>
          <a:lstStyle/>
          <a:p>
            <a:endParaRPr lang="en-US"/>
          </a:p>
        </p:txBody>
      </p:sp>
      <p:grpSp>
        <p:nvGrpSpPr>
          <p:cNvPr id="2" name="Group 10"/>
          <p:cNvGrpSpPr>
            <a:grpSpLocks/>
          </p:cNvGrpSpPr>
          <p:nvPr/>
        </p:nvGrpSpPr>
        <p:grpSpPr bwMode="auto">
          <a:xfrm>
            <a:off x="2438400" y="1828800"/>
            <a:ext cx="4267200" cy="1066800"/>
            <a:chOff x="1680" y="2976"/>
            <a:chExt cx="3376" cy="672"/>
          </a:xfrm>
        </p:grpSpPr>
        <p:grpSp>
          <p:nvGrpSpPr>
            <p:cNvPr id="3" name="Group 11"/>
            <p:cNvGrpSpPr>
              <a:grpSpLocks/>
            </p:cNvGrpSpPr>
            <p:nvPr/>
          </p:nvGrpSpPr>
          <p:grpSpPr bwMode="auto">
            <a:xfrm>
              <a:off x="1680" y="2976"/>
              <a:ext cx="1648" cy="672"/>
              <a:chOff x="528" y="3264"/>
              <a:chExt cx="1648" cy="672"/>
            </a:xfrm>
          </p:grpSpPr>
          <p:sp>
            <p:nvSpPr>
              <p:cNvPr id="3102" name="Freeform 12"/>
              <p:cNvSpPr>
                <a:spLocks/>
              </p:cNvSpPr>
              <p:nvPr/>
            </p:nvSpPr>
            <p:spPr bwMode="auto">
              <a:xfrm>
                <a:off x="52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3" name="Freeform 13"/>
              <p:cNvSpPr>
                <a:spLocks/>
              </p:cNvSpPr>
              <p:nvPr/>
            </p:nvSpPr>
            <p:spPr bwMode="auto">
              <a:xfrm>
                <a:off x="1824" y="3264"/>
                <a:ext cx="66" cy="672"/>
              </a:xfrm>
              <a:custGeom>
                <a:avLst/>
                <a:gdLst>
                  <a:gd name="T0" fmla="*/ 0 w 41"/>
                  <a:gd name="T1" fmla="*/ 0 h 144"/>
                  <a:gd name="T2" fmla="*/ 66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4" name="Freeform 14"/>
              <p:cNvSpPr>
                <a:spLocks/>
              </p:cNvSpPr>
              <p:nvPr/>
            </p:nvSpPr>
            <p:spPr bwMode="auto">
              <a:xfrm>
                <a:off x="1096"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5" name="Freeform 15"/>
              <p:cNvSpPr>
                <a:spLocks/>
              </p:cNvSpPr>
              <p:nvPr/>
            </p:nvSpPr>
            <p:spPr bwMode="auto">
              <a:xfrm>
                <a:off x="960"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6" name="Freeform 16"/>
              <p:cNvSpPr>
                <a:spLocks/>
              </p:cNvSpPr>
              <p:nvPr/>
            </p:nvSpPr>
            <p:spPr bwMode="auto">
              <a:xfrm>
                <a:off x="816"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7" name="Freeform 17"/>
              <p:cNvSpPr>
                <a:spLocks/>
              </p:cNvSpPr>
              <p:nvPr/>
            </p:nvSpPr>
            <p:spPr bwMode="auto">
              <a:xfrm>
                <a:off x="672"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8" name="Freeform 18"/>
              <p:cNvSpPr>
                <a:spLocks/>
              </p:cNvSpPr>
              <p:nvPr/>
            </p:nvSpPr>
            <p:spPr bwMode="auto">
              <a:xfrm>
                <a:off x="2112"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9" name="Freeform 19"/>
              <p:cNvSpPr>
                <a:spLocks/>
              </p:cNvSpPr>
              <p:nvPr/>
            </p:nvSpPr>
            <p:spPr bwMode="auto">
              <a:xfrm>
                <a:off x="196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10" name="Freeform 20"/>
              <p:cNvSpPr>
                <a:spLocks/>
              </p:cNvSpPr>
              <p:nvPr/>
            </p:nvSpPr>
            <p:spPr bwMode="auto">
              <a:xfrm>
                <a:off x="1680"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11" name="Freeform 21"/>
              <p:cNvSpPr>
                <a:spLocks/>
              </p:cNvSpPr>
              <p:nvPr/>
            </p:nvSpPr>
            <p:spPr bwMode="auto">
              <a:xfrm>
                <a:off x="1536"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12" name="Freeform 22"/>
              <p:cNvSpPr>
                <a:spLocks/>
              </p:cNvSpPr>
              <p:nvPr/>
            </p:nvSpPr>
            <p:spPr bwMode="auto">
              <a:xfrm>
                <a:off x="1392"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13" name="Freeform 23"/>
              <p:cNvSpPr>
                <a:spLocks/>
              </p:cNvSpPr>
              <p:nvPr/>
            </p:nvSpPr>
            <p:spPr bwMode="auto">
              <a:xfrm>
                <a:off x="124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grpSp>
        <p:grpSp>
          <p:nvGrpSpPr>
            <p:cNvPr id="4" name="Group 24"/>
            <p:cNvGrpSpPr>
              <a:grpSpLocks/>
            </p:cNvGrpSpPr>
            <p:nvPr/>
          </p:nvGrpSpPr>
          <p:grpSpPr bwMode="auto">
            <a:xfrm>
              <a:off x="3408" y="2976"/>
              <a:ext cx="1648" cy="672"/>
              <a:chOff x="528" y="3264"/>
              <a:chExt cx="1648" cy="672"/>
            </a:xfrm>
          </p:grpSpPr>
          <p:sp>
            <p:nvSpPr>
              <p:cNvPr id="3090" name="Freeform 25"/>
              <p:cNvSpPr>
                <a:spLocks/>
              </p:cNvSpPr>
              <p:nvPr/>
            </p:nvSpPr>
            <p:spPr bwMode="auto">
              <a:xfrm>
                <a:off x="52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1" name="Freeform 26"/>
              <p:cNvSpPr>
                <a:spLocks/>
              </p:cNvSpPr>
              <p:nvPr/>
            </p:nvSpPr>
            <p:spPr bwMode="auto">
              <a:xfrm>
                <a:off x="1824" y="3264"/>
                <a:ext cx="66" cy="672"/>
              </a:xfrm>
              <a:custGeom>
                <a:avLst/>
                <a:gdLst>
                  <a:gd name="T0" fmla="*/ 0 w 41"/>
                  <a:gd name="T1" fmla="*/ 0 h 144"/>
                  <a:gd name="T2" fmla="*/ 66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2" name="Freeform 27"/>
              <p:cNvSpPr>
                <a:spLocks/>
              </p:cNvSpPr>
              <p:nvPr/>
            </p:nvSpPr>
            <p:spPr bwMode="auto">
              <a:xfrm>
                <a:off x="1096"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3" name="Freeform 28"/>
              <p:cNvSpPr>
                <a:spLocks/>
              </p:cNvSpPr>
              <p:nvPr/>
            </p:nvSpPr>
            <p:spPr bwMode="auto">
              <a:xfrm>
                <a:off x="960"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4" name="Freeform 29"/>
              <p:cNvSpPr>
                <a:spLocks/>
              </p:cNvSpPr>
              <p:nvPr/>
            </p:nvSpPr>
            <p:spPr bwMode="auto">
              <a:xfrm>
                <a:off x="816"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5" name="Freeform 30"/>
              <p:cNvSpPr>
                <a:spLocks/>
              </p:cNvSpPr>
              <p:nvPr/>
            </p:nvSpPr>
            <p:spPr bwMode="auto">
              <a:xfrm>
                <a:off x="672"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6" name="Freeform 31"/>
              <p:cNvSpPr>
                <a:spLocks/>
              </p:cNvSpPr>
              <p:nvPr/>
            </p:nvSpPr>
            <p:spPr bwMode="auto">
              <a:xfrm>
                <a:off x="2112"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7" name="Freeform 32"/>
              <p:cNvSpPr>
                <a:spLocks/>
              </p:cNvSpPr>
              <p:nvPr/>
            </p:nvSpPr>
            <p:spPr bwMode="auto">
              <a:xfrm>
                <a:off x="196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8" name="Freeform 33"/>
              <p:cNvSpPr>
                <a:spLocks/>
              </p:cNvSpPr>
              <p:nvPr/>
            </p:nvSpPr>
            <p:spPr bwMode="auto">
              <a:xfrm>
                <a:off x="1680"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9" name="Freeform 34"/>
              <p:cNvSpPr>
                <a:spLocks/>
              </p:cNvSpPr>
              <p:nvPr/>
            </p:nvSpPr>
            <p:spPr bwMode="auto">
              <a:xfrm>
                <a:off x="1536"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0" name="Freeform 35"/>
              <p:cNvSpPr>
                <a:spLocks/>
              </p:cNvSpPr>
              <p:nvPr/>
            </p:nvSpPr>
            <p:spPr bwMode="auto">
              <a:xfrm>
                <a:off x="1392"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1" name="Freeform 36"/>
              <p:cNvSpPr>
                <a:spLocks/>
              </p:cNvSpPr>
              <p:nvPr/>
            </p:nvSpPr>
            <p:spPr bwMode="auto">
              <a:xfrm>
                <a:off x="124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grpSp>
      </p:grpSp>
      <p:sp>
        <p:nvSpPr>
          <p:cNvPr id="71717" name="Oval 37"/>
          <p:cNvSpPr>
            <a:spLocks noChangeArrowheads="1"/>
          </p:cNvSpPr>
          <p:nvPr/>
        </p:nvSpPr>
        <p:spPr bwMode="auto">
          <a:xfrm>
            <a:off x="1752600" y="2362200"/>
            <a:ext cx="152400" cy="152400"/>
          </a:xfrm>
          <a:prstGeom prst="ellipse">
            <a:avLst/>
          </a:prstGeom>
          <a:gradFill rotWithShape="1">
            <a:gsLst>
              <a:gs pos="0">
                <a:schemeClr val="bg1"/>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sp>
        <p:nvSpPr>
          <p:cNvPr id="71718" name="Oval 38"/>
          <p:cNvSpPr>
            <a:spLocks noChangeArrowheads="1"/>
          </p:cNvSpPr>
          <p:nvPr/>
        </p:nvSpPr>
        <p:spPr bwMode="auto">
          <a:xfrm>
            <a:off x="1295400" y="3200400"/>
            <a:ext cx="152400" cy="152400"/>
          </a:xfrm>
          <a:prstGeom prst="ellipse">
            <a:avLst/>
          </a:prstGeom>
          <a:gradFill rotWithShape="1">
            <a:gsLst>
              <a:gs pos="0">
                <a:schemeClr val="bg1"/>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graphicFrame>
        <p:nvGraphicFramePr>
          <p:cNvPr id="3075" name="Object 39"/>
          <p:cNvGraphicFramePr>
            <a:graphicFrameLocks noChangeAspect="1"/>
          </p:cNvGraphicFramePr>
          <p:nvPr/>
        </p:nvGraphicFramePr>
        <p:xfrm>
          <a:off x="6858000" y="2895600"/>
          <a:ext cx="2032000" cy="1841500"/>
        </p:xfrm>
        <a:graphic>
          <a:graphicData uri="http://schemas.openxmlformats.org/presentationml/2006/ole">
            <p:oleObj spid="_x0000_s82947" name="PHOTO-PAINT" r:id="rId7" imgW="2031746" imgH="1841270" progId="">
              <p:embed/>
            </p:oleObj>
          </a:graphicData>
        </a:graphic>
      </p:graphicFrame>
      <p:sp>
        <p:nvSpPr>
          <p:cNvPr id="71720" name="Line 40"/>
          <p:cNvSpPr>
            <a:spLocks noChangeShapeType="1"/>
          </p:cNvSpPr>
          <p:nvPr/>
        </p:nvSpPr>
        <p:spPr bwMode="auto">
          <a:xfrm>
            <a:off x="7696200" y="1905000"/>
            <a:ext cx="11113" cy="831850"/>
          </a:xfrm>
          <a:prstGeom prst="line">
            <a:avLst/>
          </a:prstGeom>
          <a:noFill/>
          <a:ln w="28575">
            <a:solidFill>
              <a:srgbClr val="FF3300"/>
            </a:solidFill>
            <a:round/>
            <a:headEnd/>
            <a:tailEnd type="triangle" w="med" len="med"/>
          </a:ln>
        </p:spPr>
        <p:txBody>
          <a:bodyPr wrap="none"/>
          <a:lstStyle/>
          <a:p>
            <a:endParaRPr lang="en-US"/>
          </a:p>
        </p:txBody>
      </p:sp>
      <p:sp>
        <p:nvSpPr>
          <p:cNvPr id="71721" name="Line 41"/>
          <p:cNvSpPr>
            <a:spLocks noChangeShapeType="1"/>
          </p:cNvSpPr>
          <p:nvPr/>
        </p:nvSpPr>
        <p:spPr bwMode="auto">
          <a:xfrm flipH="1" flipV="1">
            <a:off x="7239000" y="1676400"/>
            <a:ext cx="0" cy="762000"/>
          </a:xfrm>
          <a:prstGeom prst="line">
            <a:avLst/>
          </a:prstGeom>
          <a:noFill/>
          <a:ln w="28575">
            <a:solidFill>
              <a:srgbClr val="FF3300"/>
            </a:solidFill>
            <a:round/>
            <a:headEnd/>
            <a:tailEnd type="triangle" w="med" len="med"/>
          </a:ln>
        </p:spPr>
        <p:txBody>
          <a:bodyPr wrap="none"/>
          <a:lstStyle/>
          <a:p>
            <a:endParaRPr lang="en-US"/>
          </a:p>
        </p:txBody>
      </p:sp>
      <p:sp>
        <p:nvSpPr>
          <p:cNvPr id="71722" name="Oval 42"/>
          <p:cNvSpPr>
            <a:spLocks noChangeArrowheads="1"/>
          </p:cNvSpPr>
          <p:nvPr/>
        </p:nvSpPr>
        <p:spPr bwMode="auto">
          <a:xfrm>
            <a:off x="7620000" y="1676400"/>
            <a:ext cx="152400" cy="152400"/>
          </a:xfrm>
          <a:prstGeom prst="ellipse">
            <a:avLst/>
          </a:prstGeom>
          <a:gradFill rotWithShape="1">
            <a:gsLst>
              <a:gs pos="0">
                <a:schemeClr val="bg1"/>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sp>
        <p:nvSpPr>
          <p:cNvPr id="71723" name="Oval 43"/>
          <p:cNvSpPr>
            <a:spLocks noChangeArrowheads="1"/>
          </p:cNvSpPr>
          <p:nvPr/>
        </p:nvSpPr>
        <p:spPr bwMode="auto">
          <a:xfrm>
            <a:off x="7162800" y="2514600"/>
            <a:ext cx="152400" cy="152400"/>
          </a:xfrm>
          <a:prstGeom prst="ellipse">
            <a:avLst/>
          </a:prstGeom>
          <a:gradFill rotWithShape="1">
            <a:gsLst>
              <a:gs pos="0">
                <a:schemeClr val="bg1"/>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sp>
        <p:nvSpPr>
          <p:cNvPr id="3087" name="Rectangle 44"/>
          <p:cNvSpPr>
            <a:spLocks noChangeArrowheads="1"/>
          </p:cNvSpPr>
          <p:nvPr/>
        </p:nvSpPr>
        <p:spPr bwMode="auto">
          <a:xfrm>
            <a:off x="381000" y="4800600"/>
            <a:ext cx="8153400" cy="1828800"/>
          </a:xfrm>
          <a:prstGeom prst="rect">
            <a:avLst/>
          </a:prstGeom>
          <a:noFill/>
          <a:ln w="9525">
            <a:noFill/>
            <a:miter lim="800000"/>
            <a:headEnd/>
            <a:tailEnd/>
          </a:ln>
        </p:spPr>
        <p:txBody>
          <a:bodyPr/>
          <a:lstStyle/>
          <a:p>
            <a:pPr marL="342900" indent="-342900">
              <a:lnSpc>
                <a:spcPct val="90000"/>
              </a:lnSpc>
              <a:spcBef>
                <a:spcPct val="20000"/>
              </a:spcBef>
              <a:buClr>
                <a:srgbClr val="0066FF"/>
              </a:buClr>
              <a:buFont typeface="Wingdings" pitchFamily="2" charset="2"/>
              <a:buChar char="§"/>
            </a:pPr>
            <a:r>
              <a:rPr lang="en-US" sz="2600">
                <a:latin typeface="Comic Sans MS" pitchFamily="66" charset="0"/>
              </a:rPr>
              <a:t>Electromagnetic radiation is given off whenever electrons </a:t>
            </a:r>
            <a:r>
              <a:rPr lang="en-US" sz="2600" i="1">
                <a:latin typeface="Comic Sans MS" pitchFamily="66" charset="0"/>
              </a:rPr>
              <a:t>accelerate</a:t>
            </a:r>
            <a:r>
              <a:rPr lang="en-US" sz="2600">
                <a:latin typeface="Comic Sans MS" pitchFamily="66" charset="0"/>
              </a:rPr>
              <a:t>.</a:t>
            </a:r>
          </a:p>
          <a:p>
            <a:pPr marL="342900" indent="-342900">
              <a:lnSpc>
                <a:spcPct val="90000"/>
              </a:lnSpc>
              <a:spcBef>
                <a:spcPct val="20000"/>
              </a:spcBef>
              <a:buClr>
                <a:srgbClr val="0066FF"/>
              </a:buClr>
              <a:buFont typeface="Wingdings" pitchFamily="2" charset="2"/>
              <a:buChar char="§"/>
            </a:pPr>
            <a:r>
              <a:rPr lang="en-US" sz="2600">
                <a:latin typeface="Comic Sans MS" pitchFamily="66" charset="0"/>
              </a:rPr>
              <a:t>It, in turn, causes other electrons to accelerate. (TV, microwave oven)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6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17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17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17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1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animBg="1"/>
      <p:bldP spid="71689" grpId="0" animBg="1"/>
      <p:bldP spid="71717" grpId="0" animBg="1"/>
      <p:bldP spid="71718" grpId="0" animBg="1"/>
      <p:bldP spid="71720" grpId="0" animBg="1"/>
      <p:bldP spid="71721" grpId="0" animBg="1"/>
      <p:bldP spid="71722" grpId="0" animBg="1"/>
      <p:bldP spid="717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The electromagnetic spectrum</a:t>
            </a:r>
          </a:p>
        </p:txBody>
      </p:sp>
      <p:pic>
        <p:nvPicPr>
          <p:cNvPr id="56324" name="Picture 4"/>
          <p:cNvPicPr>
            <a:picLocks noChangeAspect="1" noChangeArrowheads="1"/>
          </p:cNvPicPr>
          <p:nvPr/>
        </p:nvPicPr>
        <p:blipFill>
          <a:blip r:embed="rId3" cstate="print"/>
          <a:srcRect r="10995"/>
          <a:stretch>
            <a:fillRect/>
          </a:stretch>
        </p:blipFill>
        <p:spPr bwMode="auto">
          <a:xfrm>
            <a:off x="4800600" y="1371600"/>
            <a:ext cx="4343400" cy="5334000"/>
          </a:xfrm>
          <a:prstGeom prst="rect">
            <a:avLst/>
          </a:prstGeom>
          <a:noFill/>
          <a:ln w="9525">
            <a:noFill/>
            <a:miter lim="800000"/>
            <a:headEnd/>
            <a:tailEnd/>
          </a:ln>
          <a:effectLst>
            <a:outerShdw dist="25399" dir="16200000" algn="ctr" rotWithShape="0">
              <a:srgbClr val="FFFFFF">
                <a:alpha val="75000"/>
              </a:srgbClr>
            </a:outerShdw>
          </a:effectLst>
        </p:spPr>
      </p:pic>
      <p:pic>
        <p:nvPicPr>
          <p:cNvPr id="28676" name="Picture 6" descr="Image:Srgbspectrum.png"/>
          <p:cNvPicPr>
            <a:picLocks noChangeAspect="1" noChangeArrowheads="1"/>
          </p:cNvPicPr>
          <p:nvPr/>
        </p:nvPicPr>
        <p:blipFill>
          <a:blip r:embed="rId4" cstate="print"/>
          <a:srcRect/>
          <a:stretch>
            <a:fillRect/>
          </a:stretch>
        </p:blipFill>
        <p:spPr bwMode="auto">
          <a:xfrm>
            <a:off x="304800" y="1600200"/>
            <a:ext cx="4267200" cy="1327150"/>
          </a:xfrm>
          <a:prstGeom prst="rect">
            <a:avLst/>
          </a:prstGeom>
          <a:noFill/>
          <a:ln w="9525">
            <a:noFill/>
            <a:miter lim="800000"/>
            <a:headEnd/>
            <a:tailEnd/>
          </a:ln>
        </p:spPr>
      </p:pic>
      <p:pic>
        <p:nvPicPr>
          <p:cNvPr id="28677" name="Picture 6" descr="002201c87db1$e3c8a500$6501a8c0@LAPTOP"/>
          <p:cNvPicPr>
            <a:picLocks noChangeAspect="1" noChangeArrowheads="1"/>
          </p:cNvPicPr>
          <p:nvPr/>
        </p:nvPicPr>
        <p:blipFill>
          <a:blip r:embed="rId5" cstate="print"/>
          <a:srcRect/>
          <a:stretch>
            <a:fillRect/>
          </a:stretch>
        </p:blipFill>
        <p:spPr bwMode="auto">
          <a:xfrm>
            <a:off x="457200" y="3276600"/>
            <a:ext cx="3886200" cy="2911475"/>
          </a:xfrm>
          <a:prstGeom prst="rect">
            <a:avLst/>
          </a:prstGeom>
          <a:noFill/>
          <a:ln w="9525">
            <a:noFill/>
            <a:miter lim="800000"/>
            <a:headEnd/>
            <a:tailEnd/>
          </a:ln>
        </p:spPr>
      </p:pic>
      <p:sp>
        <p:nvSpPr>
          <p:cNvPr id="8" name="TextBox 7"/>
          <p:cNvSpPr txBox="1"/>
          <p:nvPr/>
        </p:nvSpPr>
        <p:spPr>
          <a:xfrm>
            <a:off x="1066800" y="6324600"/>
            <a:ext cx="2733675" cy="276225"/>
          </a:xfrm>
          <a:prstGeom prst="rect">
            <a:avLst/>
          </a:prstGeom>
          <a:noFill/>
        </p:spPr>
        <p:txBody>
          <a:bodyPr wrap="none">
            <a:spAutoFit/>
          </a:bodyPr>
          <a:lstStyle/>
          <a:p>
            <a:pPr>
              <a:defRPr/>
            </a:pPr>
            <a:r>
              <a:rPr lang="en-US" sz="1200" dirty="0">
                <a:latin typeface="+mn-lt"/>
              </a:rPr>
              <a:t>The pot at the end of the rainbow…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Wave Particle Duality</a:t>
            </a:r>
          </a:p>
        </p:txBody>
      </p:sp>
      <p:sp>
        <p:nvSpPr>
          <p:cNvPr id="33795" name="Rectangle 3"/>
          <p:cNvSpPr>
            <a:spLocks noGrp="1" noChangeArrowheads="1"/>
          </p:cNvSpPr>
          <p:nvPr>
            <p:ph type="body" idx="1"/>
          </p:nvPr>
        </p:nvSpPr>
        <p:spPr>
          <a:xfrm>
            <a:off x="304800" y="1447800"/>
            <a:ext cx="8610600" cy="5029200"/>
          </a:xfrm>
        </p:spPr>
        <p:txBody>
          <a:bodyPr/>
          <a:lstStyle/>
          <a:p>
            <a:pPr eaLnBrk="1" hangingPunct="1"/>
            <a:r>
              <a:rPr lang="en-US" dirty="0" smtClean="0"/>
              <a:t>Light is both a wave and a particle.</a:t>
            </a:r>
          </a:p>
          <a:p>
            <a:pPr lvl="1" eaLnBrk="1" hangingPunct="1"/>
            <a:r>
              <a:rPr lang="en-US" dirty="0" smtClean="0"/>
              <a:t>It behaves like a wave when unobserved</a:t>
            </a:r>
          </a:p>
          <a:p>
            <a:pPr lvl="2" eaLnBrk="1" hangingPunct="1"/>
            <a:r>
              <a:rPr lang="en-US" sz="2400" dirty="0" smtClean="0"/>
              <a:t>It travels through both slits like a wave</a:t>
            </a:r>
          </a:p>
          <a:p>
            <a:pPr lvl="1" eaLnBrk="1" hangingPunct="1"/>
            <a:r>
              <a:rPr lang="en-US" dirty="0" smtClean="0"/>
              <a:t>It is detected like a particle</a:t>
            </a:r>
          </a:p>
          <a:p>
            <a:pPr lvl="2" eaLnBrk="1" hangingPunct="1"/>
            <a:r>
              <a:rPr lang="en-US" sz="2400" dirty="0" smtClean="0"/>
              <a:t>It hits the screen as individual dots</a:t>
            </a:r>
          </a:p>
        </p:txBody>
      </p:sp>
      <p:pic>
        <p:nvPicPr>
          <p:cNvPr id="94210" name="Picture 2"/>
          <p:cNvPicPr>
            <a:picLocks noChangeAspect="1" noChangeArrowheads="1"/>
          </p:cNvPicPr>
          <p:nvPr/>
        </p:nvPicPr>
        <p:blipFill>
          <a:blip r:embed="rId4" cstate="print"/>
          <a:srcRect/>
          <a:stretch>
            <a:fillRect/>
          </a:stretch>
        </p:blipFill>
        <p:spPr bwMode="auto">
          <a:xfrm>
            <a:off x="1752600" y="4419600"/>
            <a:ext cx="2514600" cy="1819275"/>
          </a:xfrm>
          <a:prstGeom prst="rect">
            <a:avLst/>
          </a:prstGeom>
          <a:noFill/>
          <a:ln w="9525">
            <a:noFill/>
            <a:miter lim="800000"/>
            <a:headEnd/>
            <a:tailEnd/>
          </a:ln>
        </p:spPr>
      </p:pic>
      <p:sp>
        <p:nvSpPr>
          <p:cNvPr id="5" name="Right Arrow 4"/>
          <p:cNvSpPr/>
          <p:nvPr/>
        </p:nvSpPr>
        <p:spPr>
          <a:xfrm>
            <a:off x="4876800" y="5029200"/>
            <a:ext cx="2819400" cy="533400"/>
          </a:xfrm>
          <a:prstGeom prst="right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CC"/>
              </a:solidFill>
            </a:endParaRP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0"/>
            <a:ext cx="8197850" cy="1219200"/>
          </a:xfrm>
        </p:spPr>
        <p:txBody>
          <a:bodyPr/>
          <a:lstStyle/>
          <a:p>
            <a:r>
              <a:rPr lang="en-US" dirty="0" smtClean="0"/>
              <a:t>Matter Properties: Density</a:t>
            </a:r>
            <a:endParaRPr lang="en-US" dirty="0"/>
          </a:p>
        </p:txBody>
      </p:sp>
      <p:sp>
        <p:nvSpPr>
          <p:cNvPr id="19459" name="Rectangle 3"/>
          <p:cNvSpPr>
            <a:spLocks noGrp="1" noChangeArrowheads="1"/>
          </p:cNvSpPr>
          <p:nvPr>
            <p:ph type="body" idx="1"/>
          </p:nvPr>
        </p:nvSpPr>
        <p:spPr>
          <a:xfrm>
            <a:off x="457200" y="4572000"/>
            <a:ext cx="6781800" cy="2133600"/>
          </a:xfrm>
        </p:spPr>
        <p:txBody>
          <a:bodyPr/>
          <a:lstStyle/>
          <a:p>
            <a:pPr>
              <a:lnSpc>
                <a:spcPct val="90000"/>
              </a:lnSpc>
            </a:pPr>
            <a:r>
              <a:rPr lang="en-US" sz="2100"/>
              <a:t>Objects normally contract when cooled.  What happens to the density?  Why?</a:t>
            </a:r>
          </a:p>
          <a:p>
            <a:pPr>
              <a:lnSpc>
                <a:spcPct val="90000"/>
              </a:lnSpc>
            </a:pPr>
            <a:r>
              <a:rPr lang="en-US" sz="2100"/>
              <a:t>Water is an exception.  It expands as it changes to a solid, so ice is less dense than liquid water</a:t>
            </a:r>
          </a:p>
          <a:p>
            <a:pPr lvl="1">
              <a:lnSpc>
                <a:spcPct val="90000"/>
              </a:lnSpc>
            </a:pPr>
            <a:r>
              <a:rPr lang="en-US" sz="2000"/>
              <a:t>This is good; Otherwise ice would sink and the planet would freeze over.</a:t>
            </a:r>
          </a:p>
          <a:p>
            <a:pPr>
              <a:lnSpc>
                <a:spcPct val="90000"/>
              </a:lnSpc>
            </a:pPr>
            <a:endParaRPr lang="en-US" sz="2100"/>
          </a:p>
        </p:txBody>
      </p:sp>
      <p:sp>
        <p:nvSpPr>
          <p:cNvPr id="19461" name="Oval 5"/>
          <p:cNvSpPr>
            <a:spLocks noChangeArrowheads="1"/>
          </p:cNvSpPr>
          <p:nvPr/>
        </p:nvSpPr>
        <p:spPr bwMode="auto">
          <a:xfrm>
            <a:off x="4648200" y="2971800"/>
            <a:ext cx="839788" cy="839788"/>
          </a:xfrm>
          <a:prstGeom prst="ellipse">
            <a:avLst/>
          </a:prstGeom>
          <a:gradFill rotWithShape="1">
            <a:gsLst>
              <a:gs pos="0">
                <a:srgbClr val="FFFFFF"/>
              </a:gs>
              <a:gs pos="100000">
                <a:srgbClr val="CCECFF"/>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9462" name="Rectangle 6"/>
          <p:cNvSpPr>
            <a:spLocks noChangeArrowheads="1"/>
          </p:cNvSpPr>
          <p:nvPr/>
        </p:nvSpPr>
        <p:spPr bwMode="auto">
          <a:xfrm>
            <a:off x="4343400" y="3848100"/>
            <a:ext cx="1570038" cy="454025"/>
          </a:xfrm>
          <a:prstGeom prst="rect">
            <a:avLst/>
          </a:prstGeom>
          <a:noFill/>
          <a:ln w="12700">
            <a:noFill/>
            <a:miter lim="800000"/>
            <a:headEnd/>
            <a:tailEnd/>
          </a:ln>
          <a:effectLst/>
        </p:spPr>
        <p:txBody>
          <a:bodyPr wrap="none" lIns="90488" tIns="44450" rIns="90488" bIns="44450">
            <a:spAutoFit/>
          </a:bodyPr>
          <a:lstStyle/>
          <a:p>
            <a:pPr eaLnBrk="0" hangingPunct="0"/>
            <a:r>
              <a:rPr lang="en-US" sz="2400"/>
              <a:t>Styrofoam</a:t>
            </a:r>
          </a:p>
        </p:txBody>
      </p:sp>
      <p:sp>
        <p:nvSpPr>
          <p:cNvPr id="19464" name="Oval 8"/>
          <p:cNvSpPr>
            <a:spLocks noChangeArrowheads="1"/>
          </p:cNvSpPr>
          <p:nvPr/>
        </p:nvSpPr>
        <p:spPr bwMode="auto">
          <a:xfrm>
            <a:off x="2133600" y="2971800"/>
            <a:ext cx="839788" cy="839788"/>
          </a:xfrm>
          <a:prstGeom prst="ellipse">
            <a:avLst/>
          </a:prstGeom>
          <a:gradFill rotWithShape="1">
            <a:gsLst>
              <a:gs pos="0">
                <a:srgbClr val="EAEAEA"/>
              </a:gs>
              <a:gs pos="100000">
                <a:schemeClr val="folHlink"/>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9465" name="Rectangle 9"/>
          <p:cNvSpPr>
            <a:spLocks noChangeArrowheads="1"/>
          </p:cNvSpPr>
          <p:nvPr/>
        </p:nvSpPr>
        <p:spPr bwMode="auto">
          <a:xfrm>
            <a:off x="2133600" y="3848100"/>
            <a:ext cx="825500" cy="454025"/>
          </a:xfrm>
          <a:prstGeom prst="rect">
            <a:avLst/>
          </a:prstGeom>
          <a:noFill/>
          <a:ln w="12700">
            <a:noFill/>
            <a:miter lim="800000"/>
            <a:headEnd/>
            <a:tailEnd/>
          </a:ln>
          <a:effectLst/>
        </p:spPr>
        <p:txBody>
          <a:bodyPr wrap="none" lIns="90488" tIns="44450" rIns="90488" bIns="44450">
            <a:spAutoFit/>
          </a:bodyPr>
          <a:lstStyle/>
          <a:p>
            <a:pPr eaLnBrk="0" hangingPunct="0"/>
            <a:r>
              <a:rPr lang="en-US" sz="2400"/>
              <a:t>steel</a:t>
            </a:r>
          </a:p>
        </p:txBody>
      </p:sp>
      <p:graphicFrame>
        <p:nvGraphicFramePr>
          <p:cNvPr id="19466" name="Object 10">
            <a:hlinkClick r:id="" action="ppaction://ole?verb=0"/>
          </p:cNvPr>
          <p:cNvGraphicFramePr>
            <a:graphicFrameLocks/>
          </p:cNvGraphicFramePr>
          <p:nvPr/>
        </p:nvGraphicFramePr>
        <p:xfrm>
          <a:off x="2438400" y="1409700"/>
          <a:ext cx="4259263" cy="1319213"/>
        </p:xfrm>
        <a:graphic>
          <a:graphicData uri="http://schemas.openxmlformats.org/presentationml/2006/ole">
            <p:oleObj spid="_x0000_s83970" name="Equation" r:id="rId5" imgW="1699920" imgH="533160" progId="">
              <p:embed/>
            </p:oleObj>
          </a:graphicData>
        </a:graphic>
      </p:graphicFrame>
      <p:pic>
        <p:nvPicPr>
          <p:cNvPr id="19467" name="Picture 11" descr="Iceberg"/>
          <p:cNvPicPr>
            <a:picLocks noChangeAspect="1" noChangeArrowheads="1"/>
          </p:cNvPicPr>
          <p:nvPr/>
        </p:nvPicPr>
        <p:blipFill>
          <a:blip r:embed="rId6" cstate="print"/>
          <a:srcRect/>
          <a:stretch>
            <a:fillRect/>
          </a:stretch>
        </p:blipFill>
        <p:spPr bwMode="auto">
          <a:xfrm>
            <a:off x="7286625" y="4343400"/>
            <a:ext cx="1857375" cy="2514600"/>
          </a:xfrm>
          <a:prstGeom prst="rect">
            <a:avLst/>
          </a:prstGeom>
          <a:noFill/>
        </p:spPr>
      </p:pic>
    </p:spTree>
    <p:custDataLst>
      <p:tags r:id="rId2"/>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smtClean="0"/>
              <a:t>Molecular Model: States</a:t>
            </a:r>
            <a:endParaRPr lang="en-US" dirty="0"/>
          </a:p>
        </p:txBody>
      </p:sp>
      <p:sp>
        <p:nvSpPr>
          <p:cNvPr id="13315" name="Rectangle 3"/>
          <p:cNvSpPr>
            <a:spLocks noGrp="1" noChangeArrowheads="1"/>
          </p:cNvSpPr>
          <p:nvPr>
            <p:ph type="body" idx="1"/>
          </p:nvPr>
        </p:nvSpPr>
        <p:spPr>
          <a:xfrm>
            <a:off x="381000" y="1371600"/>
            <a:ext cx="8382000" cy="2286000"/>
          </a:xfrm>
        </p:spPr>
        <p:txBody>
          <a:bodyPr/>
          <a:lstStyle/>
          <a:p>
            <a:pPr>
              <a:lnSpc>
                <a:spcPct val="90000"/>
              </a:lnSpc>
            </a:pPr>
            <a:r>
              <a:rPr lang="en-US" sz="2100" dirty="0">
                <a:solidFill>
                  <a:srgbClr val="3366FF"/>
                </a:solidFill>
              </a:rPr>
              <a:t>Solid:</a:t>
            </a:r>
            <a:r>
              <a:rPr lang="en-US" sz="2100" dirty="0"/>
              <a:t>  The molecules are frozen in place but still vibrate.</a:t>
            </a:r>
          </a:p>
          <a:p>
            <a:pPr>
              <a:lnSpc>
                <a:spcPct val="90000"/>
              </a:lnSpc>
            </a:pPr>
            <a:r>
              <a:rPr lang="en-US" sz="2100" dirty="0">
                <a:solidFill>
                  <a:srgbClr val="3366FF"/>
                </a:solidFill>
              </a:rPr>
              <a:t>Liquid:</a:t>
            </a:r>
            <a:r>
              <a:rPr lang="en-US" sz="2100" dirty="0"/>
              <a:t> The molecules move past each other but still have a weak attraction.</a:t>
            </a:r>
          </a:p>
          <a:p>
            <a:pPr>
              <a:lnSpc>
                <a:spcPct val="90000"/>
              </a:lnSpc>
            </a:pPr>
            <a:r>
              <a:rPr lang="en-US" sz="2100" dirty="0">
                <a:solidFill>
                  <a:srgbClr val="3366FF"/>
                </a:solidFill>
              </a:rPr>
              <a:t>Gas:</a:t>
            </a:r>
            <a:r>
              <a:rPr lang="en-US" sz="2100" dirty="0"/>
              <a:t> The molecules only interact when they collide.</a:t>
            </a:r>
          </a:p>
          <a:p>
            <a:pPr>
              <a:lnSpc>
                <a:spcPct val="90000"/>
              </a:lnSpc>
            </a:pPr>
            <a:r>
              <a:rPr lang="en-US" sz="2100" dirty="0">
                <a:solidFill>
                  <a:srgbClr val="3366FF"/>
                </a:solidFill>
              </a:rPr>
              <a:t>Plasma:</a:t>
            </a:r>
            <a:r>
              <a:rPr lang="en-US" sz="2100" dirty="0"/>
              <a:t> The molecules collide with enough energy to break into charged pieces.</a:t>
            </a:r>
          </a:p>
        </p:txBody>
      </p:sp>
      <p:pic>
        <p:nvPicPr>
          <p:cNvPr id="13319" name="Picture 7"/>
          <p:cNvPicPr>
            <a:picLocks noChangeAspect="1" noChangeArrowheads="1"/>
          </p:cNvPicPr>
          <p:nvPr/>
        </p:nvPicPr>
        <p:blipFill>
          <a:blip r:embed="rId3" cstate="print"/>
          <a:srcRect/>
          <a:stretch>
            <a:fillRect/>
          </a:stretch>
        </p:blipFill>
        <p:spPr bwMode="auto">
          <a:xfrm>
            <a:off x="609600" y="3521075"/>
            <a:ext cx="7696200" cy="2265363"/>
          </a:xfrm>
          <a:prstGeom prst="rect">
            <a:avLst/>
          </a:prstGeom>
          <a:noFill/>
          <a:ln w="9525">
            <a:noFill/>
            <a:miter lim="800000"/>
            <a:headEnd/>
            <a:tailEnd/>
          </a:ln>
          <a:effectLst>
            <a:outerShdw dist="25399" dir="16200000" algn="ctr" rotWithShape="0">
              <a:srgbClr val="FFFFFF">
                <a:alpha val="75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smtClean="0"/>
              <a:t>Physical States of Matter</a:t>
            </a:r>
            <a:endParaRPr lang="en-US" dirty="0"/>
          </a:p>
        </p:txBody>
      </p:sp>
      <p:sp>
        <p:nvSpPr>
          <p:cNvPr id="47107" name="Rectangle 3"/>
          <p:cNvSpPr>
            <a:spLocks noGrp="1" noChangeArrowheads="1"/>
          </p:cNvSpPr>
          <p:nvPr>
            <p:ph type="body" sz="half" idx="1"/>
          </p:nvPr>
        </p:nvSpPr>
        <p:spPr>
          <a:xfrm>
            <a:off x="457200" y="1600200"/>
            <a:ext cx="8686800" cy="1066800"/>
          </a:xfrm>
        </p:spPr>
        <p:txBody>
          <a:bodyPr/>
          <a:lstStyle/>
          <a:p>
            <a:r>
              <a:rPr lang="en-US" sz="2200" dirty="0"/>
              <a:t>State is a function of temperature </a:t>
            </a:r>
            <a:r>
              <a:rPr lang="en-US" sz="2200" dirty="0" smtClean="0"/>
              <a:t>and pressure.</a:t>
            </a:r>
            <a:endParaRPr lang="en-US" sz="2200" dirty="0"/>
          </a:p>
          <a:p>
            <a:r>
              <a:rPr lang="en-US" sz="2200" dirty="0"/>
              <a:t>Different materials change state at different temperatures.</a:t>
            </a:r>
          </a:p>
        </p:txBody>
      </p:sp>
      <p:pic>
        <p:nvPicPr>
          <p:cNvPr id="47151" name="Picture 47" descr="table_12_1properties"/>
          <p:cNvPicPr>
            <a:picLocks noChangeAspect="1" noChangeArrowheads="1"/>
          </p:cNvPicPr>
          <p:nvPr/>
        </p:nvPicPr>
        <p:blipFill>
          <a:blip r:embed="rId4" cstate="print"/>
          <a:srcRect/>
          <a:stretch>
            <a:fillRect/>
          </a:stretch>
        </p:blipFill>
        <p:spPr bwMode="auto">
          <a:xfrm>
            <a:off x="1295400" y="2819400"/>
            <a:ext cx="4876800" cy="2763838"/>
          </a:xfrm>
          <a:prstGeom prst="rect">
            <a:avLst/>
          </a:prstGeom>
          <a:noFill/>
        </p:spPr>
      </p:pic>
      <p:pic>
        <p:nvPicPr>
          <p:cNvPr id="47153" name="Picture 49" descr="ln2"/>
          <p:cNvPicPr>
            <a:picLocks noChangeAspect="1" noChangeArrowheads="1"/>
          </p:cNvPicPr>
          <p:nvPr/>
        </p:nvPicPr>
        <p:blipFill>
          <a:blip r:embed="rId5" cstate="print"/>
          <a:srcRect/>
          <a:stretch>
            <a:fillRect/>
          </a:stretch>
        </p:blipFill>
        <p:spPr bwMode="auto">
          <a:xfrm>
            <a:off x="4800600" y="4267200"/>
            <a:ext cx="3234188" cy="1981200"/>
          </a:xfrm>
          <a:prstGeom prst="rect">
            <a:avLst/>
          </a:prstGeom>
          <a:ln>
            <a:noFill/>
          </a:ln>
          <a:effectLst>
            <a:outerShdw blurRad="292100" dist="139700" dir="2700000" algn="tl" rotWithShape="0">
              <a:srgbClr val="333333">
                <a:alpha val="65000"/>
              </a:srgbClr>
            </a:outerShdw>
          </a:effectLst>
        </p:spPr>
      </p:pic>
      <p:sp>
        <p:nvSpPr>
          <p:cNvPr id="47154" name="Rectangle 50"/>
          <p:cNvSpPr>
            <a:spLocks noChangeArrowheads="1"/>
          </p:cNvSpPr>
          <p:nvPr/>
        </p:nvSpPr>
        <p:spPr bwMode="auto">
          <a:xfrm>
            <a:off x="1371600" y="4343400"/>
            <a:ext cx="2590800" cy="228600"/>
          </a:xfrm>
          <a:prstGeom prst="rect">
            <a:avLst/>
          </a:prstGeom>
          <a:noFill/>
          <a:ln w="28575">
            <a:solidFill>
              <a:srgbClr val="FF3300"/>
            </a:solidFill>
            <a:miter lim="800000"/>
            <a:headEnd/>
            <a:tailEnd/>
          </a:ln>
          <a:effectLst/>
        </p:spPr>
        <p:txBody>
          <a:bodyPr wrap="none" anchor="ctr"/>
          <a:lstStyle/>
          <a:p>
            <a:endParaRPr lang="en-US"/>
          </a:p>
        </p:txBody>
      </p:sp>
      <p:sp>
        <p:nvSpPr>
          <p:cNvPr id="47155" name="Rectangle 51"/>
          <p:cNvSpPr>
            <a:spLocks noChangeArrowheads="1"/>
          </p:cNvSpPr>
          <p:nvPr/>
        </p:nvSpPr>
        <p:spPr bwMode="auto">
          <a:xfrm>
            <a:off x="0" y="6491288"/>
            <a:ext cx="4591050" cy="366712"/>
          </a:xfrm>
          <a:prstGeom prst="rect">
            <a:avLst/>
          </a:prstGeom>
          <a:noFill/>
          <a:ln w="9525">
            <a:noFill/>
            <a:miter lim="800000"/>
            <a:headEnd/>
            <a:tailEnd/>
          </a:ln>
          <a:effectLst/>
        </p:spPr>
        <p:txBody>
          <a:bodyPr wrap="none">
            <a:spAutoFit/>
          </a:bodyPr>
          <a:lstStyle/>
          <a:p>
            <a:r>
              <a:rPr lang="en-US"/>
              <a:t>Balloon in liquid Nitrogen: air phase change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54" grpId="0" animBg="1"/>
      <p:bldP spid="471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smtClean="0"/>
              <a:t>Properties </a:t>
            </a:r>
            <a:r>
              <a:rPr lang="en-US" dirty="0"/>
              <a:t>Explained</a:t>
            </a:r>
          </a:p>
        </p:txBody>
      </p:sp>
      <p:sp>
        <p:nvSpPr>
          <p:cNvPr id="12291" name="Rectangle 3"/>
          <p:cNvSpPr>
            <a:spLocks noGrp="1" noChangeArrowheads="1"/>
          </p:cNvSpPr>
          <p:nvPr>
            <p:ph type="body" idx="1"/>
          </p:nvPr>
        </p:nvSpPr>
        <p:spPr>
          <a:xfrm>
            <a:off x="381000" y="1371600"/>
            <a:ext cx="5257800" cy="5105400"/>
          </a:xfrm>
        </p:spPr>
        <p:txBody>
          <a:bodyPr>
            <a:normAutofit/>
          </a:bodyPr>
          <a:lstStyle/>
          <a:p>
            <a:r>
              <a:rPr lang="en-US" sz="2400" b="1" dirty="0"/>
              <a:t>Temperature</a:t>
            </a:r>
            <a:r>
              <a:rPr lang="en-US" sz="2400" dirty="0"/>
              <a:t> is a measure of the average kinetic energy of the molecules</a:t>
            </a:r>
            <a:r>
              <a:rPr lang="en-US" sz="2400" dirty="0" smtClean="0"/>
              <a:t>.</a:t>
            </a:r>
          </a:p>
          <a:p>
            <a:r>
              <a:rPr lang="en-US" sz="2400" b="1" dirty="0" smtClean="0"/>
              <a:t>Evaporation</a:t>
            </a:r>
            <a:r>
              <a:rPr lang="en-US" sz="2400" dirty="0" smtClean="0"/>
              <a:t> is when the fast molecules escape a gas even when the average temperature is below boiling.</a:t>
            </a:r>
          </a:p>
          <a:p>
            <a:r>
              <a:rPr lang="en-US" sz="2400" b="1" dirty="0" smtClean="0"/>
              <a:t>Pressure</a:t>
            </a:r>
            <a:r>
              <a:rPr lang="en-US" sz="2400" dirty="0" smtClean="0"/>
              <a:t> is caused by molecular collisions with the walls of the container.  Like throwing a huge number of balls against a wall.</a:t>
            </a:r>
          </a:p>
          <a:p>
            <a:endParaRPr lang="en-US" sz="2400" dirty="0" smtClean="0"/>
          </a:p>
          <a:p>
            <a:endParaRPr lang="en-US" dirty="0"/>
          </a:p>
        </p:txBody>
      </p:sp>
      <p:graphicFrame>
        <p:nvGraphicFramePr>
          <p:cNvPr id="12292" name="Object 4"/>
          <p:cNvGraphicFramePr>
            <a:graphicFrameLocks noChangeAspect="1"/>
          </p:cNvGraphicFramePr>
          <p:nvPr/>
        </p:nvGraphicFramePr>
        <p:xfrm>
          <a:off x="6934200" y="1371601"/>
          <a:ext cx="245994" cy="990600"/>
        </p:xfrm>
        <a:graphic>
          <a:graphicData uri="http://schemas.openxmlformats.org/presentationml/2006/ole">
            <p:oleObj spid="_x0000_s84994" name="PHOTO-PAINT" r:id="rId4" imgW="179635" imgH="722133" progId="">
              <p:embed/>
            </p:oleObj>
          </a:graphicData>
        </a:graphic>
      </p:graphicFrame>
      <p:graphicFrame>
        <p:nvGraphicFramePr>
          <p:cNvPr id="84995" name="Object 3"/>
          <p:cNvGraphicFramePr>
            <a:graphicFrameLocks noChangeAspect="1"/>
          </p:cNvGraphicFramePr>
          <p:nvPr/>
        </p:nvGraphicFramePr>
        <p:xfrm>
          <a:off x="5791200" y="2819400"/>
          <a:ext cx="3108325" cy="1141853"/>
        </p:xfrm>
        <a:graphic>
          <a:graphicData uri="http://schemas.openxmlformats.org/presentationml/2006/ole">
            <p:oleObj spid="_x0000_s84995" name="PHOTO-PAINT" r:id="rId5" imgW="5242127" imgH="1925851" progId="">
              <p:embed/>
            </p:oleObj>
          </a:graphicData>
        </a:graphic>
      </p:graphicFrame>
      <p:pic>
        <p:nvPicPr>
          <p:cNvPr id="6" name="Picture 5"/>
          <p:cNvPicPr>
            <a:picLocks noChangeAspect="1" noChangeArrowheads="1"/>
          </p:cNvPicPr>
          <p:nvPr/>
        </p:nvPicPr>
        <p:blipFill>
          <a:blip r:embed="rId6" cstate="print"/>
          <a:srcRect/>
          <a:stretch>
            <a:fillRect/>
          </a:stretch>
        </p:blipFill>
        <p:spPr bwMode="auto">
          <a:xfrm>
            <a:off x="6858000" y="4953000"/>
            <a:ext cx="1218712" cy="1524000"/>
          </a:xfrm>
          <a:prstGeom prst="rect">
            <a:avLst/>
          </a:prstGeom>
          <a:noFill/>
          <a:ln w="9525">
            <a:noFill/>
            <a:miter lim="800000"/>
            <a:headEnd/>
            <a:tailEnd/>
          </a:ln>
          <a:effectLst>
            <a:outerShdw dist="25399" dir="16200000" algn="ctr" rotWithShape="0">
              <a:srgbClr val="FFFFFF">
                <a:alpha val="7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smtClean="0"/>
              <a:t>Plum </a:t>
            </a:r>
            <a:r>
              <a:rPr lang="en-US" dirty="0"/>
              <a:t>Pudding model</a:t>
            </a:r>
          </a:p>
        </p:txBody>
      </p:sp>
      <p:sp>
        <p:nvSpPr>
          <p:cNvPr id="15363" name="Rectangle 3"/>
          <p:cNvSpPr>
            <a:spLocks noGrp="1" noChangeArrowheads="1"/>
          </p:cNvSpPr>
          <p:nvPr>
            <p:ph type="body" idx="1"/>
          </p:nvPr>
        </p:nvSpPr>
        <p:spPr>
          <a:xfrm>
            <a:off x="533400" y="3200400"/>
            <a:ext cx="7772400" cy="2743200"/>
          </a:xfrm>
        </p:spPr>
        <p:txBody>
          <a:bodyPr/>
          <a:lstStyle/>
          <a:p>
            <a:pPr>
              <a:lnSpc>
                <a:spcPct val="80000"/>
              </a:lnSpc>
            </a:pPr>
            <a:r>
              <a:rPr lang="en-US" sz="2100" dirty="0"/>
              <a:t>A colleague of J. J. Thompson, Ernest Rutherford, set about to find out how dense the positive pudding was by firing newly discovered </a:t>
            </a:r>
            <a:r>
              <a:rPr lang="en-US" sz="2100" i="1" dirty="0"/>
              <a:t>alpha particles</a:t>
            </a:r>
            <a:r>
              <a:rPr lang="en-US" sz="2100" dirty="0"/>
              <a:t> at a thin gold foil.</a:t>
            </a:r>
          </a:p>
          <a:p>
            <a:pPr>
              <a:lnSpc>
                <a:spcPct val="80000"/>
              </a:lnSpc>
            </a:pPr>
            <a:r>
              <a:rPr lang="en-US" sz="2100" dirty="0"/>
              <a:t>The idea was to measure how much they deflected as they passed through.</a:t>
            </a:r>
          </a:p>
        </p:txBody>
      </p:sp>
      <p:pic>
        <p:nvPicPr>
          <p:cNvPr id="15364" name="Picture 4" descr="Geiger and Rutherford Shadow"/>
          <p:cNvPicPr>
            <a:picLocks noChangeAspect="1" noChangeArrowheads="1"/>
          </p:cNvPicPr>
          <p:nvPr/>
        </p:nvPicPr>
        <p:blipFill>
          <a:blip r:embed="rId4" cstate="print"/>
          <a:srcRect r="3313" b="3837"/>
          <a:stretch>
            <a:fillRect/>
          </a:stretch>
        </p:blipFill>
        <p:spPr bwMode="auto">
          <a:xfrm>
            <a:off x="2209800" y="1600200"/>
            <a:ext cx="2209800" cy="1417519"/>
          </a:xfrm>
          <a:prstGeom prst="rect">
            <a:avLst/>
          </a:prstGeom>
          <a:ln>
            <a:noFill/>
          </a:ln>
          <a:effectLst>
            <a:outerShdw blurRad="292100" dist="139700" dir="2700000" algn="tl" rotWithShape="0">
              <a:srgbClr val="333333">
                <a:alpha val="65000"/>
              </a:srgbClr>
            </a:outerShdw>
          </a:effectLst>
        </p:spPr>
      </p:pic>
      <p:pic>
        <p:nvPicPr>
          <p:cNvPr id="15366" name="Picture 6"/>
          <p:cNvPicPr>
            <a:picLocks noChangeAspect="1" noChangeArrowheads="1"/>
          </p:cNvPicPr>
          <p:nvPr/>
        </p:nvPicPr>
        <p:blipFill>
          <a:blip r:embed="rId5" cstate="print"/>
          <a:srcRect r="1981" b="3803"/>
          <a:stretch>
            <a:fillRect/>
          </a:stretch>
        </p:blipFill>
        <p:spPr bwMode="auto">
          <a:xfrm>
            <a:off x="4648200" y="1501515"/>
            <a:ext cx="2420074" cy="1546486"/>
          </a:xfrm>
          <a:prstGeom prst="rect">
            <a:avLst/>
          </a:prstGeom>
          <a:ln>
            <a:noFill/>
          </a:ln>
          <a:effectLst>
            <a:outerShdw blurRad="292100" dist="139700" dir="2700000" algn="tl" rotWithShape="0">
              <a:srgbClr val="333333">
                <a:alpha val="65000"/>
              </a:srgbClr>
            </a:outerShdw>
          </a:effectLst>
        </p:spPr>
      </p:pic>
      <p:sp>
        <p:nvSpPr>
          <p:cNvPr id="15365" name="Rectangle 5"/>
          <p:cNvSpPr>
            <a:spLocks noChangeArrowheads="1"/>
          </p:cNvSpPr>
          <p:nvPr/>
        </p:nvSpPr>
        <p:spPr bwMode="auto">
          <a:xfrm>
            <a:off x="2209800" y="2971800"/>
            <a:ext cx="2428422" cy="276999"/>
          </a:xfrm>
          <a:prstGeom prst="rect">
            <a:avLst/>
          </a:prstGeom>
          <a:noFill/>
          <a:ln w="9525">
            <a:noFill/>
            <a:miter lim="800000"/>
            <a:headEnd/>
            <a:tailEnd/>
          </a:ln>
          <a:effectLst/>
        </p:spPr>
        <p:txBody>
          <a:bodyPr wrap="none">
            <a:spAutoFit/>
          </a:bodyPr>
          <a:lstStyle/>
          <a:p>
            <a:r>
              <a:rPr lang="en-US" sz="1200" dirty="0">
                <a:solidFill>
                  <a:srgbClr val="0000CC"/>
                </a:solidFill>
              </a:rPr>
              <a:t>Rutherford, Geiger, and Marsden</a:t>
            </a:r>
          </a:p>
        </p:txBody>
      </p:sp>
      <p:sp>
        <p:nvSpPr>
          <p:cNvPr id="7" name="Text Box 19"/>
          <p:cNvSpPr txBox="1">
            <a:spLocks noChangeArrowheads="1"/>
          </p:cNvSpPr>
          <p:nvPr/>
        </p:nvSpPr>
        <p:spPr bwMode="auto">
          <a:xfrm>
            <a:off x="1447800" y="6019800"/>
            <a:ext cx="1981200" cy="366713"/>
          </a:xfrm>
          <a:prstGeom prst="rect">
            <a:avLst/>
          </a:prstGeom>
          <a:noFill/>
          <a:ln w="9525">
            <a:noFill/>
            <a:miter lim="800000"/>
            <a:headEnd/>
            <a:tailEnd/>
          </a:ln>
          <a:effectLst/>
        </p:spPr>
        <p:txBody>
          <a:bodyPr>
            <a:spAutoFit/>
          </a:bodyPr>
          <a:lstStyle/>
          <a:p>
            <a:pPr eaLnBrk="0" hangingPunct="0">
              <a:spcBef>
                <a:spcPct val="50000"/>
              </a:spcBef>
            </a:pPr>
            <a:r>
              <a:rPr lang="en-US"/>
              <a:t>Expectation</a:t>
            </a:r>
          </a:p>
        </p:txBody>
      </p:sp>
      <p:grpSp>
        <p:nvGrpSpPr>
          <p:cNvPr id="2" name="Group 7"/>
          <p:cNvGrpSpPr/>
          <p:nvPr/>
        </p:nvGrpSpPr>
        <p:grpSpPr>
          <a:xfrm>
            <a:off x="4648200" y="4648200"/>
            <a:ext cx="3200400" cy="1738313"/>
            <a:chOff x="4648200" y="1981200"/>
            <a:chExt cx="3200400" cy="1738313"/>
          </a:xfrm>
        </p:grpSpPr>
        <p:sp>
          <p:nvSpPr>
            <p:cNvPr id="9" name="Line 36"/>
            <p:cNvSpPr>
              <a:spLocks noChangeShapeType="1"/>
            </p:cNvSpPr>
            <p:nvPr/>
          </p:nvSpPr>
          <p:spPr bwMode="auto">
            <a:xfrm flipH="1" flipV="1">
              <a:off x="4648200" y="2133600"/>
              <a:ext cx="1143000" cy="381000"/>
            </a:xfrm>
            <a:prstGeom prst="line">
              <a:avLst/>
            </a:prstGeom>
            <a:noFill/>
            <a:ln w="9525">
              <a:solidFill>
                <a:srgbClr val="FF0000"/>
              </a:solidFill>
              <a:round/>
              <a:headEnd/>
              <a:tailEnd type="triangle" w="med" len="med"/>
            </a:ln>
            <a:effectLst/>
          </p:spPr>
          <p:txBody>
            <a:bodyPr/>
            <a:lstStyle/>
            <a:p>
              <a:endParaRPr lang="en-US"/>
            </a:p>
          </p:txBody>
        </p:sp>
        <p:pic>
          <p:nvPicPr>
            <p:cNvPr id="10" name="Picture 43"/>
            <p:cNvPicPr>
              <a:picLocks noChangeAspect="1" noChangeArrowheads="1"/>
            </p:cNvPicPr>
            <p:nvPr/>
          </p:nvPicPr>
          <p:blipFill>
            <a:blip r:embed="rId6" cstate="print"/>
            <a:srcRect/>
            <a:stretch>
              <a:fillRect/>
            </a:stretch>
          </p:blipFill>
          <p:spPr bwMode="auto">
            <a:xfrm>
              <a:off x="5791200" y="1981200"/>
              <a:ext cx="1219200" cy="1219200"/>
            </a:xfrm>
            <a:prstGeom prst="rect">
              <a:avLst/>
            </a:prstGeom>
            <a:noFill/>
            <a:ln w="9525">
              <a:noFill/>
              <a:miter lim="800000"/>
              <a:headEnd/>
              <a:tailEnd/>
            </a:ln>
            <a:effectLst>
              <a:outerShdw dist="25399" dir="16200000" algn="ctr" rotWithShape="0">
                <a:srgbClr val="FFFFFF">
                  <a:alpha val="75000"/>
                </a:srgbClr>
              </a:outerShdw>
            </a:effectLst>
          </p:spPr>
        </p:pic>
        <p:sp>
          <p:nvSpPr>
            <p:cNvPr id="11" name="Line 44"/>
            <p:cNvSpPr>
              <a:spLocks noChangeShapeType="1"/>
            </p:cNvSpPr>
            <p:nvPr/>
          </p:nvSpPr>
          <p:spPr bwMode="auto">
            <a:xfrm>
              <a:off x="5334000" y="23622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2" name="Line 45"/>
            <p:cNvSpPr>
              <a:spLocks noChangeShapeType="1"/>
            </p:cNvSpPr>
            <p:nvPr/>
          </p:nvSpPr>
          <p:spPr bwMode="auto">
            <a:xfrm>
              <a:off x="5334000" y="2514600"/>
              <a:ext cx="457200" cy="0"/>
            </a:xfrm>
            <a:prstGeom prst="line">
              <a:avLst/>
            </a:prstGeom>
            <a:noFill/>
            <a:ln w="9525">
              <a:solidFill>
                <a:srgbClr val="FF0000"/>
              </a:solidFill>
              <a:round/>
              <a:headEnd/>
              <a:tailEnd type="triangle" w="med" len="med"/>
            </a:ln>
            <a:effectLst/>
          </p:spPr>
          <p:txBody>
            <a:bodyPr/>
            <a:lstStyle/>
            <a:p>
              <a:endParaRPr lang="en-US"/>
            </a:p>
          </p:txBody>
        </p:sp>
        <p:sp>
          <p:nvSpPr>
            <p:cNvPr id="13" name="Line 46"/>
            <p:cNvSpPr>
              <a:spLocks noChangeShapeType="1"/>
            </p:cNvSpPr>
            <p:nvPr/>
          </p:nvSpPr>
          <p:spPr bwMode="auto">
            <a:xfrm>
              <a:off x="5334000" y="26670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4" name="Line 47"/>
            <p:cNvSpPr>
              <a:spLocks noChangeShapeType="1"/>
            </p:cNvSpPr>
            <p:nvPr/>
          </p:nvSpPr>
          <p:spPr bwMode="auto">
            <a:xfrm>
              <a:off x="5334000" y="28194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5" name="Text Box 34"/>
            <p:cNvSpPr txBox="1">
              <a:spLocks noChangeArrowheads="1"/>
            </p:cNvSpPr>
            <p:nvPr/>
          </p:nvSpPr>
          <p:spPr bwMode="auto">
            <a:xfrm>
              <a:off x="5943600" y="3352800"/>
              <a:ext cx="1905000" cy="366713"/>
            </a:xfrm>
            <a:prstGeom prst="rect">
              <a:avLst/>
            </a:prstGeom>
            <a:noFill/>
            <a:ln w="9525">
              <a:noFill/>
              <a:miter lim="800000"/>
              <a:headEnd/>
              <a:tailEnd/>
            </a:ln>
            <a:effectLst/>
          </p:spPr>
          <p:txBody>
            <a:bodyPr>
              <a:spAutoFit/>
            </a:bodyPr>
            <a:lstStyle/>
            <a:p>
              <a:pPr eaLnBrk="0" hangingPunct="0">
                <a:spcBef>
                  <a:spcPct val="50000"/>
                </a:spcBef>
              </a:pPr>
              <a:r>
                <a:rPr lang="en-US" dirty="0"/>
                <a:t>Result</a:t>
              </a:r>
            </a:p>
          </p:txBody>
        </p:sp>
      </p:grpSp>
      <p:pic>
        <p:nvPicPr>
          <p:cNvPr id="16" name="Picture 37"/>
          <p:cNvPicPr>
            <a:picLocks noChangeAspect="1" noChangeArrowheads="1"/>
          </p:cNvPicPr>
          <p:nvPr/>
        </p:nvPicPr>
        <p:blipFill>
          <a:blip r:embed="rId6" cstate="print"/>
          <a:srcRect/>
          <a:stretch>
            <a:fillRect/>
          </a:stretch>
        </p:blipFill>
        <p:spPr bwMode="auto">
          <a:xfrm>
            <a:off x="1447800" y="4724400"/>
            <a:ext cx="1219200" cy="1219200"/>
          </a:xfrm>
          <a:prstGeom prst="rect">
            <a:avLst/>
          </a:prstGeom>
          <a:noFill/>
          <a:ln w="9525">
            <a:noFill/>
            <a:miter lim="800000"/>
            <a:headEnd/>
            <a:tailEnd/>
          </a:ln>
          <a:effectLst>
            <a:outerShdw dist="25399" dir="16200000" algn="ctr" rotWithShape="0">
              <a:srgbClr val="FFFFFF">
                <a:alpha val="75000"/>
              </a:srgbClr>
            </a:outerShdw>
          </a:effectLst>
        </p:spPr>
      </p:pic>
      <p:sp>
        <p:nvSpPr>
          <p:cNvPr id="17" name="Line 39"/>
          <p:cNvSpPr>
            <a:spLocks noChangeShapeType="1"/>
          </p:cNvSpPr>
          <p:nvPr/>
        </p:nvSpPr>
        <p:spPr bwMode="auto">
          <a:xfrm>
            <a:off x="990600" y="51054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8" name="Line 40"/>
          <p:cNvSpPr>
            <a:spLocks noChangeShapeType="1"/>
          </p:cNvSpPr>
          <p:nvPr/>
        </p:nvSpPr>
        <p:spPr bwMode="auto">
          <a:xfrm>
            <a:off x="990600" y="52578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9" name="Line 41"/>
          <p:cNvSpPr>
            <a:spLocks noChangeShapeType="1"/>
          </p:cNvSpPr>
          <p:nvPr/>
        </p:nvSpPr>
        <p:spPr bwMode="auto">
          <a:xfrm>
            <a:off x="990600" y="54102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20" name="Line 42"/>
          <p:cNvSpPr>
            <a:spLocks noChangeShapeType="1"/>
          </p:cNvSpPr>
          <p:nvPr/>
        </p:nvSpPr>
        <p:spPr bwMode="auto">
          <a:xfrm>
            <a:off x="990600" y="5562600"/>
            <a:ext cx="2057400" cy="0"/>
          </a:xfrm>
          <a:prstGeom prst="line">
            <a:avLst/>
          </a:prstGeom>
          <a:noFill/>
          <a:ln w="9525">
            <a:solidFill>
              <a:srgbClr val="FF0000"/>
            </a:solidFill>
            <a:round/>
            <a:headEnd/>
            <a:tailEnd type="triangle" w="med" len="med"/>
          </a:ln>
          <a:effec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 y="152400"/>
            <a:ext cx="8915400" cy="1162050"/>
          </a:xfrm>
          <a:noFill/>
          <a:ln/>
        </p:spPr>
        <p:txBody>
          <a:bodyPr lIns="92075" tIns="46037" rIns="92075" bIns="46037"/>
          <a:lstStyle/>
          <a:p>
            <a:r>
              <a:rPr lang="en-US" sz="3200" dirty="0" smtClean="0"/>
              <a:t>Rutherford proposed replacing it with the “solar system” model. Problems </a:t>
            </a:r>
            <a:r>
              <a:rPr lang="en-US" sz="3200" dirty="0"/>
              <a:t>at the start!</a:t>
            </a:r>
          </a:p>
        </p:txBody>
      </p:sp>
      <p:sp>
        <p:nvSpPr>
          <p:cNvPr id="19459" name="Rectangle 3"/>
          <p:cNvSpPr>
            <a:spLocks noGrp="1" noChangeArrowheads="1"/>
          </p:cNvSpPr>
          <p:nvPr>
            <p:ph type="body" idx="1"/>
          </p:nvPr>
        </p:nvSpPr>
        <p:spPr>
          <a:xfrm>
            <a:off x="228600" y="5029200"/>
            <a:ext cx="8686800" cy="1600200"/>
          </a:xfrm>
          <a:noFill/>
          <a:ln/>
        </p:spPr>
        <p:txBody>
          <a:bodyPr lIns="92075" tIns="46037" rIns="92075" bIns="46037"/>
          <a:lstStyle/>
          <a:p>
            <a:r>
              <a:rPr lang="en-US" sz="1800" dirty="0"/>
              <a:t>Accelerating (orbiting) electrons should continually radiate, loose energy, and spiral into the nucleus</a:t>
            </a:r>
          </a:p>
          <a:p>
            <a:r>
              <a:rPr lang="en-US" sz="1800" dirty="0"/>
              <a:t>However if electrons are stationary they would fall into the nucleus too.</a:t>
            </a:r>
          </a:p>
          <a:p>
            <a:r>
              <a:rPr lang="en-US" sz="1800" dirty="0"/>
              <a:t>There was no fix for this.  The model </a:t>
            </a:r>
            <a:r>
              <a:rPr lang="en-US" sz="1800" dirty="0" smtClean="0"/>
              <a:t>had insurmountable </a:t>
            </a:r>
            <a:r>
              <a:rPr lang="en-US" sz="1800" dirty="0"/>
              <a:t>flaws and soon died.</a:t>
            </a:r>
          </a:p>
        </p:txBody>
      </p:sp>
      <p:pic>
        <p:nvPicPr>
          <p:cNvPr id="19473" name="Picture 17"/>
          <p:cNvPicPr>
            <a:picLocks noChangeAspect="1" noChangeArrowheads="1"/>
          </p:cNvPicPr>
          <p:nvPr/>
        </p:nvPicPr>
        <p:blipFill>
          <a:blip r:embed="rId4" cstate="print"/>
          <a:srcRect/>
          <a:stretch>
            <a:fillRect/>
          </a:stretch>
        </p:blipFill>
        <p:spPr bwMode="auto">
          <a:xfrm>
            <a:off x="533400" y="1371600"/>
            <a:ext cx="2743200" cy="2743200"/>
          </a:xfrm>
          <a:prstGeom prst="rect">
            <a:avLst/>
          </a:prstGeom>
          <a:noFill/>
          <a:ln w="9525">
            <a:noFill/>
            <a:miter lim="800000"/>
            <a:headEnd/>
            <a:tailEnd/>
          </a:ln>
          <a:effectLst>
            <a:outerShdw dist="25399" dir="16200000" algn="ctr" rotWithShape="0">
              <a:srgbClr val="FFFFFF">
                <a:alpha val="75000"/>
              </a:srgbClr>
            </a:outerShdw>
          </a:effectLst>
        </p:spPr>
      </p:pic>
      <p:sp>
        <p:nvSpPr>
          <p:cNvPr id="5" name="Rectangle 4"/>
          <p:cNvSpPr/>
          <p:nvPr/>
        </p:nvSpPr>
        <p:spPr>
          <a:xfrm>
            <a:off x="3581400" y="1295400"/>
            <a:ext cx="5105400" cy="2529923"/>
          </a:xfrm>
          <a:prstGeom prst="rect">
            <a:avLst/>
          </a:prstGeom>
        </p:spPr>
        <p:txBody>
          <a:bodyPr wrap="square">
            <a:spAutoFit/>
          </a:bodyPr>
          <a:lstStyle/>
          <a:p>
            <a:pPr marL="742950" lvl="1" indent="-285750">
              <a:lnSpc>
                <a:spcPct val="90000"/>
              </a:lnSpc>
            </a:pPr>
            <a:r>
              <a:rPr lang="en-US" sz="2200" dirty="0" smtClean="0"/>
              <a:t>The positive portion is concentrated into a tiny </a:t>
            </a:r>
            <a:r>
              <a:rPr lang="en-US" sz="2200" b="1" i="1" dirty="0" smtClean="0"/>
              <a:t>nucleus</a:t>
            </a:r>
            <a:r>
              <a:rPr lang="en-US" sz="2200" dirty="0" smtClean="0"/>
              <a:t> at the atomic center</a:t>
            </a:r>
          </a:p>
          <a:p>
            <a:pPr marL="742950" lvl="1" indent="-285750">
              <a:lnSpc>
                <a:spcPct val="90000"/>
              </a:lnSpc>
            </a:pPr>
            <a:r>
              <a:rPr lang="en-US" sz="2200" dirty="0" smtClean="0"/>
              <a:t>The negative electrons orbit about the nucleus in well-defined paths.  The orbital radii define the atomic diameter instead of the positive pudding.</a:t>
            </a:r>
            <a:endParaRPr lang="en-US" sz="2200" b="1" dirty="0"/>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97" name="Object 21"/>
          <p:cNvGraphicFramePr>
            <a:graphicFrameLocks noChangeAspect="1"/>
          </p:cNvGraphicFramePr>
          <p:nvPr/>
        </p:nvGraphicFramePr>
        <p:xfrm>
          <a:off x="888222" y="4573416"/>
          <a:ext cx="1724803" cy="2284583"/>
        </p:xfrm>
        <a:graphic>
          <a:graphicData uri="http://schemas.openxmlformats.org/presentationml/2006/ole">
            <p:oleObj spid="_x0000_s87042" name="PHOTO-PAINT" r:id="rId6" imgW="2501587" imgH="3314286" progId="">
              <p:embed/>
            </p:oleObj>
          </a:graphicData>
        </a:graphic>
      </p:graphicFrame>
      <p:graphicFrame>
        <p:nvGraphicFramePr>
          <p:cNvPr id="24596" name="Object 20"/>
          <p:cNvGraphicFramePr>
            <a:graphicFrameLocks noChangeAspect="1"/>
          </p:cNvGraphicFramePr>
          <p:nvPr/>
        </p:nvGraphicFramePr>
        <p:xfrm>
          <a:off x="685800" y="2286000"/>
          <a:ext cx="1947863" cy="2182288"/>
        </p:xfrm>
        <a:graphic>
          <a:graphicData uri="http://schemas.openxmlformats.org/presentationml/2006/ole">
            <p:oleObj spid="_x0000_s87043" name="PHOTO-PAINT" r:id="rId7" imgW="2958730" imgH="3314286" progId="">
              <p:embed/>
            </p:oleObj>
          </a:graphicData>
        </a:graphic>
      </p:graphicFrame>
      <p:sp>
        <p:nvSpPr>
          <p:cNvPr id="24578" name="Rectangle 2"/>
          <p:cNvSpPr>
            <a:spLocks noGrp="1" noChangeArrowheads="1"/>
          </p:cNvSpPr>
          <p:nvPr>
            <p:ph type="title"/>
          </p:nvPr>
        </p:nvSpPr>
        <p:spPr/>
        <p:txBody>
          <a:bodyPr/>
          <a:lstStyle/>
          <a:p>
            <a:r>
              <a:rPr lang="en-US" dirty="0"/>
              <a:t>Absorption vs. </a:t>
            </a:r>
            <a:r>
              <a:rPr lang="en-US" dirty="0" smtClean="0"/>
              <a:t>Emission spectra</a:t>
            </a:r>
            <a:endParaRPr lang="en-US" dirty="0"/>
          </a:p>
        </p:txBody>
      </p:sp>
      <p:pic>
        <p:nvPicPr>
          <p:cNvPr id="24579" name="F05_21.MOV">
            <a:hlinkClick r:id="" action="ppaction://media"/>
          </p:cNvPr>
          <p:cNvPicPr>
            <a:picLocks noGrp="1" noRot="1" noChangeAspect="1" noChangeArrowheads="1"/>
          </p:cNvPicPr>
          <p:nvPr>
            <p:ph sz="half" idx="1"/>
            <a:videoFile r:link="rId3"/>
          </p:nvPr>
        </p:nvPicPr>
        <p:blipFill>
          <a:blip r:embed="rId8"/>
          <a:srcRect/>
          <a:stretch>
            <a:fillRect/>
          </a:stretch>
        </p:blipFill>
        <p:spPr>
          <a:xfrm>
            <a:off x="2433638" y="3886200"/>
            <a:ext cx="0" cy="0"/>
          </a:xfrm>
          <a:ln/>
        </p:spPr>
      </p:pic>
      <p:pic>
        <p:nvPicPr>
          <p:cNvPr id="24581" name="Picture 5" descr="solar_spect"/>
          <p:cNvPicPr>
            <a:picLocks noChangeAspect="1" noChangeArrowheads="1"/>
          </p:cNvPicPr>
          <p:nvPr/>
        </p:nvPicPr>
        <p:blipFill>
          <a:blip r:embed="rId9" cstate="print"/>
          <a:srcRect/>
          <a:stretch>
            <a:fillRect/>
          </a:stretch>
        </p:blipFill>
        <p:spPr bwMode="auto">
          <a:xfrm>
            <a:off x="3505200" y="2971800"/>
            <a:ext cx="4637362" cy="1380979"/>
          </a:xfrm>
          <a:prstGeom prst="rect">
            <a:avLst/>
          </a:prstGeom>
          <a:noFill/>
          <a:effectLst>
            <a:outerShdw blurRad="50800" dist="38100" dir="2700000" algn="tl" rotWithShape="0">
              <a:prstClr val="black">
                <a:alpha val="40000"/>
              </a:prstClr>
            </a:outerShdw>
          </a:effectLst>
        </p:spPr>
      </p:pic>
      <p:grpSp>
        <p:nvGrpSpPr>
          <p:cNvPr id="2" name="Group 6"/>
          <p:cNvGrpSpPr>
            <a:grpSpLocks/>
          </p:cNvGrpSpPr>
          <p:nvPr/>
        </p:nvGrpSpPr>
        <p:grpSpPr bwMode="auto">
          <a:xfrm>
            <a:off x="3592238" y="4872036"/>
            <a:ext cx="4637362" cy="1300163"/>
            <a:chOff x="144" y="2112"/>
            <a:chExt cx="5472" cy="288"/>
          </a:xfrm>
          <a:effectLst>
            <a:outerShdw blurRad="50800" dist="38100" dir="2700000" algn="tl" rotWithShape="0">
              <a:prstClr val="black">
                <a:alpha val="40000"/>
              </a:prstClr>
            </a:outerShdw>
          </a:effectLst>
        </p:grpSpPr>
        <p:sp>
          <p:nvSpPr>
            <p:cNvPr id="24583" name="Rectangle 7"/>
            <p:cNvSpPr>
              <a:spLocks noChangeArrowheads="1"/>
            </p:cNvSpPr>
            <p:nvPr/>
          </p:nvSpPr>
          <p:spPr bwMode="ltGray">
            <a:xfrm>
              <a:off x="144" y="2112"/>
              <a:ext cx="5472" cy="288"/>
            </a:xfrm>
            <a:prstGeom prst="rect">
              <a:avLst/>
            </a:prstGeom>
            <a:solidFill>
              <a:srgbClr val="000000"/>
            </a:solidFill>
            <a:ln w="38100">
              <a:solidFill>
                <a:schemeClr val="tx1"/>
              </a:solidFill>
              <a:miter lim="800000"/>
              <a:headEnd/>
              <a:tailEnd/>
            </a:ln>
            <a:effectLst/>
          </p:spPr>
          <p:txBody>
            <a:bodyPr wrap="none" anchor="ctr"/>
            <a:lstStyle/>
            <a:p>
              <a:endParaRPr lang="en-US"/>
            </a:p>
          </p:txBody>
        </p:sp>
        <p:sp>
          <p:nvSpPr>
            <p:cNvPr id="24584" name="Line 8"/>
            <p:cNvSpPr>
              <a:spLocks noChangeShapeType="1"/>
            </p:cNvSpPr>
            <p:nvPr/>
          </p:nvSpPr>
          <p:spPr bwMode="ltGray">
            <a:xfrm>
              <a:off x="364" y="2112"/>
              <a:ext cx="0" cy="288"/>
            </a:xfrm>
            <a:prstGeom prst="line">
              <a:avLst/>
            </a:prstGeom>
            <a:noFill/>
            <a:ln w="9525">
              <a:solidFill>
                <a:srgbClr val="9900CC"/>
              </a:solidFill>
              <a:round/>
              <a:headEnd/>
              <a:tailEnd/>
            </a:ln>
            <a:effectLst/>
          </p:spPr>
          <p:txBody>
            <a:bodyPr wrap="none"/>
            <a:lstStyle/>
            <a:p>
              <a:endParaRPr lang="en-US"/>
            </a:p>
          </p:txBody>
        </p:sp>
        <p:sp>
          <p:nvSpPr>
            <p:cNvPr id="24585" name="Line 9"/>
            <p:cNvSpPr>
              <a:spLocks noChangeShapeType="1"/>
            </p:cNvSpPr>
            <p:nvPr/>
          </p:nvSpPr>
          <p:spPr bwMode="ltGray">
            <a:xfrm>
              <a:off x="408" y="2112"/>
              <a:ext cx="0" cy="288"/>
            </a:xfrm>
            <a:prstGeom prst="line">
              <a:avLst/>
            </a:prstGeom>
            <a:noFill/>
            <a:ln w="9525">
              <a:solidFill>
                <a:srgbClr val="9900CC"/>
              </a:solidFill>
              <a:round/>
              <a:headEnd/>
              <a:tailEnd/>
            </a:ln>
            <a:effectLst/>
          </p:spPr>
          <p:txBody>
            <a:bodyPr wrap="none"/>
            <a:lstStyle/>
            <a:p>
              <a:endParaRPr lang="en-US"/>
            </a:p>
          </p:txBody>
        </p:sp>
        <p:sp>
          <p:nvSpPr>
            <p:cNvPr id="24586" name="Line 10"/>
            <p:cNvSpPr>
              <a:spLocks noChangeShapeType="1"/>
            </p:cNvSpPr>
            <p:nvPr/>
          </p:nvSpPr>
          <p:spPr bwMode="ltGray">
            <a:xfrm>
              <a:off x="936" y="2112"/>
              <a:ext cx="0" cy="288"/>
            </a:xfrm>
            <a:prstGeom prst="line">
              <a:avLst/>
            </a:prstGeom>
            <a:noFill/>
            <a:ln w="9525">
              <a:solidFill>
                <a:srgbClr val="9900FF"/>
              </a:solidFill>
              <a:round/>
              <a:headEnd/>
              <a:tailEnd/>
            </a:ln>
            <a:effectLst/>
          </p:spPr>
          <p:txBody>
            <a:bodyPr wrap="none"/>
            <a:lstStyle/>
            <a:p>
              <a:endParaRPr lang="en-US"/>
            </a:p>
          </p:txBody>
        </p:sp>
        <p:sp>
          <p:nvSpPr>
            <p:cNvPr id="24587" name="Line 11"/>
            <p:cNvSpPr>
              <a:spLocks noChangeShapeType="1"/>
            </p:cNvSpPr>
            <p:nvPr/>
          </p:nvSpPr>
          <p:spPr bwMode="ltGray">
            <a:xfrm>
              <a:off x="1816" y="2112"/>
              <a:ext cx="0" cy="288"/>
            </a:xfrm>
            <a:prstGeom prst="line">
              <a:avLst/>
            </a:prstGeom>
            <a:noFill/>
            <a:ln w="9525">
              <a:solidFill>
                <a:srgbClr val="0066CC"/>
              </a:solidFill>
              <a:round/>
              <a:headEnd/>
              <a:tailEnd/>
            </a:ln>
            <a:effectLst/>
          </p:spPr>
          <p:txBody>
            <a:bodyPr wrap="none"/>
            <a:lstStyle/>
            <a:p>
              <a:endParaRPr lang="en-US"/>
            </a:p>
          </p:txBody>
        </p:sp>
        <p:sp>
          <p:nvSpPr>
            <p:cNvPr id="24588" name="Line 12"/>
            <p:cNvSpPr>
              <a:spLocks noChangeShapeType="1"/>
            </p:cNvSpPr>
            <p:nvPr/>
          </p:nvSpPr>
          <p:spPr bwMode="ltGray">
            <a:xfrm>
              <a:off x="2300" y="2112"/>
              <a:ext cx="0" cy="288"/>
            </a:xfrm>
            <a:prstGeom prst="line">
              <a:avLst/>
            </a:prstGeom>
            <a:noFill/>
            <a:ln w="9525">
              <a:solidFill>
                <a:srgbClr val="009999"/>
              </a:solidFill>
              <a:round/>
              <a:headEnd/>
              <a:tailEnd/>
            </a:ln>
            <a:effectLst/>
          </p:spPr>
          <p:txBody>
            <a:bodyPr wrap="none"/>
            <a:lstStyle/>
            <a:p>
              <a:endParaRPr lang="en-US"/>
            </a:p>
          </p:txBody>
        </p:sp>
        <p:sp>
          <p:nvSpPr>
            <p:cNvPr id="24589" name="Line 13"/>
            <p:cNvSpPr>
              <a:spLocks noChangeShapeType="1"/>
            </p:cNvSpPr>
            <p:nvPr/>
          </p:nvSpPr>
          <p:spPr bwMode="ltGray">
            <a:xfrm>
              <a:off x="2432" y="2112"/>
              <a:ext cx="0" cy="288"/>
            </a:xfrm>
            <a:prstGeom prst="line">
              <a:avLst/>
            </a:prstGeom>
            <a:noFill/>
            <a:ln w="9525">
              <a:solidFill>
                <a:srgbClr val="00CC99"/>
              </a:solidFill>
              <a:round/>
              <a:headEnd/>
              <a:tailEnd/>
            </a:ln>
            <a:effectLst/>
          </p:spPr>
          <p:txBody>
            <a:bodyPr wrap="none"/>
            <a:lstStyle/>
            <a:p>
              <a:endParaRPr lang="en-US"/>
            </a:p>
          </p:txBody>
        </p:sp>
        <p:sp>
          <p:nvSpPr>
            <p:cNvPr id="24590" name="Line 14"/>
            <p:cNvSpPr>
              <a:spLocks noChangeShapeType="1"/>
            </p:cNvSpPr>
            <p:nvPr/>
          </p:nvSpPr>
          <p:spPr bwMode="ltGray">
            <a:xfrm>
              <a:off x="3400" y="2112"/>
              <a:ext cx="0" cy="288"/>
            </a:xfrm>
            <a:prstGeom prst="line">
              <a:avLst/>
            </a:prstGeom>
            <a:noFill/>
            <a:ln w="9525">
              <a:solidFill>
                <a:srgbClr val="FFFF00"/>
              </a:solidFill>
              <a:round/>
              <a:headEnd/>
              <a:tailEnd/>
            </a:ln>
            <a:effectLst/>
          </p:spPr>
          <p:txBody>
            <a:bodyPr wrap="none"/>
            <a:lstStyle/>
            <a:p>
              <a:endParaRPr lang="en-US"/>
            </a:p>
          </p:txBody>
        </p:sp>
        <p:sp>
          <p:nvSpPr>
            <p:cNvPr id="24591" name="Line 15"/>
            <p:cNvSpPr>
              <a:spLocks noChangeShapeType="1"/>
            </p:cNvSpPr>
            <p:nvPr/>
          </p:nvSpPr>
          <p:spPr bwMode="ltGray">
            <a:xfrm>
              <a:off x="4456" y="2112"/>
              <a:ext cx="0" cy="288"/>
            </a:xfrm>
            <a:prstGeom prst="line">
              <a:avLst/>
            </a:prstGeom>
            <a:noFill/>
            <a:ln w="9525">
              <a:solidFill>
                <a:srgbClr val="FF9933"/>
              </a:solidFill>
              <a:round/>
              <a:headEnd/>
              <a:tailEnd/>
            </a:ln>
            <a:effectLst/>
          </p:spPr>
          <p:txBody>
            <a:bodyPr wrap="none"/>
            <a:lstStyle/>
            <a:p>
              <a:endParaRPr lang="en-US"/>
            </a:p>
          </p:txBody>
        </p:sp>
        <p:sp>
          <p:nvSpPr>
            <p:cNvPr id="24592" name="Line 16"/>
            <p:cNvSpPr>
              <a:spLocks noChangeShapeType="1"/>
            </p:cNvSpPr>
            <p:nvPr/>
          </p:nvSpPr>
          <p:spPr bwMode="ltGray">
            <a:xfrm>
              <a:off x="4940" y="2112"/>
              <a:ext cx="0" cy="288"/>
            </a:xfrm>
            <a:prstGeom prst="line">
              <a:avLst/>
            </a:prstGeom>
            <a:noFill/>
            <a:ln w="9525">
              <a:solidFill>
                <a:srgbClr val="CC0000"/>
              </a:solidFill>
              <a:round/>
              <a:headEnd/>
              <a:tailEnd/>
            </a:ln>
            <a:effectLst/>
          </p:spPr>
          <p:txBody>
            <a:bodyPr wrap="none"/>
            <a:lstStyle/>
            <a:p>
              <a:endParaRPr lang="en-US"/>
            </a:p>
          </p:txBody>
        </p:sp>
      </p:grpSp>
      <p:sp>
        <p:nvSpPr>
          <p:cNvPr id="24594" name="Text Box 18"/>
          <p:cNvSpPr txBox="1">
            <a:spLocks noChangeArrowheads="1"/>
          </p:cNvSpPr>
          <p:nvPr/>
        </p:nvSpPr>
        <p:spPr bwMode="auto">
          <a:xfrm>
            <a:off x="4896308" y="4384647"/>
            <a:ext cx="2114092" cy="369332"/>
          </a:xfrm>
          <a:prstGeom prst="rect">
            <a:avLst/>
          </a:prstGeom>
          <a:noFill/>
          <a:ln w="9525">
            <a:noFill/>
            <a:miter lim="800000"/>
            <a:headEnd/>
            <a:tailEnd/>
          </a:ln>
          <a:effectLst/>
        </p:spPr>
        <p:txBody>
          <a:bodyPr wrap="square">
            <a:spAutoFit/>
          </a:bodyPr>
          <a:lstStyle/>
          <a:p>
            <a:pPr eaLnBrk="0" hangingPunct="0">
              <a:spcBef>
                <a:spcPct val="50000"/>
              </a:spcBef>
            </a:pPr>
            <a:r>
              <a:rPr lang="en-US"/>
              <a:t>Absorption</a:t>
            </a:r>
          </a:p>
        </p:txBody>
      </p:sp>
      <p:sp>
        <p:nvSpPr>
          <p:cNvPr id="24595" name="Text Box 19"/>
          <p:cNvSpPr txBox="1">
            <a:spLocks noChangeArrowheads="1"/>
          </p:cNvSpPr>
          <p:nvPr/>
        </p:nvSpPr>
        <p:spPr bwMode="auto">
          <a:xfrm>
            <a:off x="4896308" y="6393359"/>
            <a:ext cx="2114092" cy="369332"/>
          </a:xfrm>
          <a:prstGeom prst="rect">
            <a:avLst/>
          </a:prstGeom>
          <a:noFill/>
          <a:ln w="9525">
            <a:noFill/>
            <a:miter lim="800000"/>
            <a:headEnd/>
            <a:tailEnd/>
          </a:ln>
          <a:effectLst/>
        </p:spPr>
        <p:txBody>
          <a:bodyPr wrap="square">
            <a:spAutoFit/>
          </a:bodyPr>
          <a:lstStyle/>
          <a:p>
            <a:pPr eaLnBrk="0" hangingPunct="0">
              <a:spcBef>
                <a:spcPct val="50000"/>
              </a:spcBef>
            </a:pPr>
            <a:r>
              <a:rPr lang="en-US"/>
              <a:t>Emission</a:t>
            </a:r>
          </a:p>
        </p:txBody>
      </p:sp>
      <p:sp>
        <p:nvSpPr>
          <p:cNvPr id="20" name="Rectangle 3"/>
          <p:cNvSpPr txBox="1">
            <a:spLocks noChangeArrowheads="1"/>
          </p:cNvSpPr>
          <p:nvPr/>
        </p:nvSpPr>
        <p:spPr bwMode="auto">
          <a:xfrm>
            <a:off x="1447800" y="1371600"/>
            <a:ext cx="7356475"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Remember each wavelength of light corresponds to photons of a certain energy (We can not emit or absorb partial photons.)</a:t>
            </a: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Therefore transitions between orbits correspond to specific wavelengths of light. Light </a:t>
            </a:r>
            <a:r>
              <a:rPr lang="en-US" sz="1600" kern="0" dirty="0" smtClean="0">
                <a:latin typeface="+mn-lt"/>
              </a:rPr>
              <a:t>has wavelengths of 400nm to 700nm.  Which end of this range would red be?</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custDataLst>
      <p:tags r:id="rId2"/>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457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Newton’s Laws</a:t>
            </a:r>
          </a:p>
        </p:txBody>
      </p:sp>
      <p:sp>
        <p:nvSpPr>
          <p:cNvPr id="25603" name="Rectangle 3"/>
          <p:cNvSpPr>
            <a:spLocks noGrp="1" noChangeArrowheads="1"/>
          </p:cNvSpPr>
          <p:nvPr>
            <p:ph type="body" sz="half" idx="1"/>
          </p:nvPr>
        </p:nvSpPr>
        <p:spPr>
          <a:xfrm>
            <a:off x="381000" y="1752600"/>
            <a:ext cx="7467600" cy="4114800"/>
          </a:xfrm>
          <a:noFill/>
        </p:spPr>
        <p:txBody>
          <a:bodyPr/>
          <a:lstStyle/>
          <a:p>
            <a:pPr marL="571500" indent="-571500" eaLnBrk="1" hangingPunct="1">
              <a:defRPr/>
            </a:pPr>
            <a:r>
              <a:rPr lang="en-US" sz="2000" dirty="0" smtClean="0"/>
              <a:t>First Law</a:t>
            </a:r>
          </a:p>
          <a:p>
            <a:pPr marL="839788" lvl="1" indent="-495300" eaLnBrk="1" hangingPunct="1">
              <a:defRPr/>
            </a:pPr>
            <a:r>
              <a:rPr lang="en-US" sz="1600" dirty="0" smtClean="0"/>
              <a:t>Every object in a state of rest, or in a state of uniform motion in a straight line with unchanging speed, will stay in that state of rest or of uniform motion, until compelled to do otherwise by forces acting upon it.</a:t>
            </a:r>
          </a:p>
          <a:p>
            <a:pPr marL="512763" indent="-495300" eaLnBrk="1" hangingPunct="1">
              <a:defRPr/>
            </a:pPr>
            <a:r>
              <a:rPr lang="en-US" sz="2000" dirty="0" smtClean="0"/>
              <a:t>Second Law</a:t>
            </a:r>
          </a:p>
          <a:p>
            <a:pPr marL="822325" lvl="1" indent="-495300" eaLnBrk="1" hangingPunct="1">
              <a:defRPr/>
            </a:pPr>
            <a:r>
              <a:rPr lang="en-US" sz="1800" dirty="0" smtClean="0"/>
              <a:t>Acceleration is </a:t>
            </a:r>
            <a:r>
              <a:rPr lang="en-US" sz="1600" dirty="0" smtClean="0"/>
              <a:t>proportional to force  and inversely proportional to mass.</a:t>
            </a:r>
            <a:endParaRPr lang="en-US" sz="2000" dirty="0" smtClean="0"/>
          </a:p>
          <a:p>
            <a:pPr marL="512763" indent="-495300" eaLnBrk="1" hangingPunct="1">
              <a:defRPr/>
            </a:pPr>
            <a:r>
              <a:rPr lang="en-US" sz="2000" dirty="0" smtClean="0"/>
              <a:t>Third Law</a:t>
            </a:r>
          </a:p>
          <a:p>
            <a:pPr marL="839788" lvl="1" indent="-495300" eaLnBrk="1" hangingPunct="1">
              <a:defRPr/>
            </a:pPr>
            <a:r>
              <a:rPr lang="en-US" sz="1600" dirty="0" smtClean="0"/>
              <a:t>When interacting, each object exerting a force on the other.  The two forces have the same strength, and act in exactly opposite directions.</a:t>
            </a:r>
          </a:p>
          <a:p>
            <a:pPr marL="512763" indent="-495300" eaLnBrk="1" hangingPunct="1">
              <a:defRPr/>
            </a:pPr>
            <a:endParaRPr lang="en-US" sz="2000" dirty="0" smtClean="0"/>
          </a:p>
        </p:txBody>
      </p:sp>
      <p:sp>
        <p:nvSpPr>
          <p:cNvPr id="9" name="Rectangle 8"/>
          <p:cNvSpPr/>
          <p:nvPr/>
        </p:nvSpPr>
        <p:spPr>
          <a:xfrm>
            <a:off x="1295400" y="5562600"/>
            <a:ext cx="6629400" cy="830997"/>
          </a:xfrm>
          <a:prstGeom prst="rect">
            <a:avLst/>
          </a:prstGeom>
        </p:spPr>
        <p:txBody>
          <a:bodyPr wrap="square">
            <a:spAutoFit/>
          </a:bodyPr>
          <a:lstStyle/>
          <a:p>
            <a:r>
              <a:rPr lang="en-US" sz="2400" dirty="0" smtClean="0">
                <a:latin typeface="+mn-lt"/>
              </a:rPr>
              <a:t>Explain to your neighbor the difference between force, velocity, and acceleration</a:t>
            </a:r>
            <a:endParaRPr lang="en-US" sz="2400" dirty="0">
              <a:latin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p:cNvPicPr>
            <a:picLocks noChangeAspect="1" noChangeArrowheads="1"/>
          </p:cNvPicPr>
          <p:nvPr/>
        </p:nvPicPr>
        <p:blipFill>
          <a:blip r:embed="rId5" cstate="print"/>
          <a:srcRect/>
          <a:stretch>
            <a:fillRect/>
          </a:stretch>
        </p:blipFill>
        <p:spPr bwMode="auto">
          <a:xfrm>
            <a:off x="4114800" y="1447800"/>
            <a:ext cx="5029200" cy="2771775"/>
          </a:xfrm>
          <a:prstGeom prst="rect">
            <a:avLst/>
          </a:prstGeom>
          <a:noFill/>
          <a:ln w="9525">
            <a:noFill/>
            <a:miter lim="800000"/>
            <a:headEnd/>
            <a:tailEnd/>
          </a:ln>
        </p:spPr>
      </p:pic>
      <p:sp>
        <p:nvSpPr>
          <p:cNvPr id="23554" name="Rectangle 2"/>
          <p:cNvSpPr>
            <a:spLocks noGrp="1" noChangeArrowheads="1"/>
          </p:cNvSpPr>
          <p:nvPr>
            <p:ph type="title"/>
          </p:nvPr>
        </p:nvSpPr>
        <p:spPr>
          <a:xfrm>
            <a:off x="76200" y="457200"/>
            <a:ext cx="8991600" cy="762000"/>
          </a:xfrm>
        </p:spPr>
        <p:txBody>
          <a:bodyPr/>
          <a:lstStyle/>
          <a:p>
            <a:r>
              <a:rPr lang="en-US" dirty="0" smtClean="0"/>
              <a:t>An “Energy Level Diagrams”</a:t>
            </a:r>
            <a:endParaRPr lang="en-US" dirty="0"/>
          </a:p>
        </p:txBody>
      </p:sp>
      <p:graphicFrame>
        <p:nvGraphicFramePr>
          <p:cNvPr id="23557" name="Object 5"/>
          <p:cNvGraphicFramePr>
            <a:graphicFrameLocks noChangeAspect="1"/>
          </p:cNvGraphicFramePr>
          <p:nvPr/>
        </p:nvGraphicFramePr>
        <p:xfrm>
          <a:off x="609600" y="1447800"/>
          <a:ext cx="3581400" cy="3233339"/>
        </p:xfrm>
        <a:graphic>
          <a:graphicData uri="http://schemas.openxmlformats.org/presentationml/2006/ole">
            <p:oleObj spid="_x0000_s88066" name="PHOTO-PAINT" r:id="rId6" imgW="10196825" imgH="9206349" progId="">
              <p:embed/>
            </p:oleObj>
          </a:graphicData>
        </a:graphic>
      </p:graphicFrame>
      <p:sp>
        <p:nvSpPr>
          <p:cNvPr id="6" name="Rectangle 3"/>
          <p:cNvSpPr txBox="1">
            <a:spLocks noChangeArrowheads="1"/>
          </p:cNvSpPr>
          <p:nvPr/>
        </p:nvSpPr>
        <p:spPr bwMode="auto">
          <a:xfrm>
            <a:off x="457200" y="4724400"/>
            <a:ext cx="35052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1600" b="0" i="0" u="none" strike="noStrike" kern="0" cap="none" spc="0" normalizeH="0" baseline="0" noProof="0" dirty="0" err="1" smtClean="0">
                <a:ln>
                  <a:noFill/>
                </a:ln>
                <a:solidFill>
                  <a:schemeClr val="tx1"/>
                </a:solidFill>
                <a:effectLst/>
                <a:uLnTx/>
                <a:uFillTx/>
                <a:latin typeface="+mn-lt"/>
                <a:ea typeface="+mn-ea"/>
                <a:cs typeface="+mn-cs"/>
              </a:rPr>
              <a:t>Rydberg</a:t>
            </a:r>
            <a:r>
              <a:rPr kumimoji="0" lang="en-US" sz="1600" b="0" i="0" u="none" strike="noStrike" kern="0" cap="none" spc="0" normalizeH="0" baseline="0" noProof="0" dirty="0" smtClean="0">
                <a:ln>
                  <a:noFill/>
                </a:ln>
                <a:solidFill>
                  <a:schemeClr val="tx1"/>
                </a:solidFill>
                <a:effectLst/>
                <a:uLnTx/>
                <a:uFillTx/>
                <a:latin typeface="+mn-lt"/>
                <a:ea typeface="+mn-ea"/>
                <a:cs typeface="+mn-cs"/>
              </a:rPr>
              <a:t> Formula</a:t>
            </a:r>
            <a:br>
              <a:rPr kumimoji="0" lang="en-US" sz="1600" b="0" i="0" u="none" strike="noStrike" kern="0" cap="none" spc="0" normalizeH="0" baseline="0" noProof="0" dirty="0" smtClean="0">
                <a:ln>
                  <a:noFill/>
                </a:ln>
                <a:solidFill>
                  <a:schemeClr val="tx1"/>
                </a:solidFill>
                <a:effectLst/>
                <a:uLnTx/>
                <a:uFillTx/>
                <a:latin typeface="+mn-lt"/>
                <a:ea typeface="+mn-ea"/>
                <a:cs typeface="+mn-cs"/>
              </a:rPr>
            </a:br>
            <a:r>
              <a:rPr kumimoji="0" lang="en-US" sz="1600" b="0" i="0" u="none" strike="noStrike" kern="0" cap="none" spc="0" normalizeH="0" baseline="0" noProof="0" dirty="0" smtClean="0">
                <a:ln>
                  <a:noFill/>
                </a:ln>
                <a:solidFill>
                  <a:schemeClr val="tx1"/>
                </a:solidFill>
                <a:effectLst/>
                <a:uLnTx/>
                <a:uFillTx/>
                <a:latin typeface="+mn-lt"/>
                <a:ea typeface="+mn-ea"/>
                <a:cs typeface="+mn-cs"/>
              </a:rPr>
              <a:t/>
            </a:r>
            <a:br>
              <a:rPr kumimoji="0" lang="en-US" sz="1600" b="0" i="0" u="none" strike="noStrike" kern="0" cap="none" spc="0" normalizeH="0" baseline="0" noProof="0" dirty="0" smtClean="0">
                <a:ln>
                  <a:noFill/>
                </a:ln>
                <a:solidFill>
                  <a:schemeClr val="tx1"/>
                </a:solidFill>
                <a:effectLst/>
                <a:uLnTx/>
                <a:uFillTx/>
                <a:latin typeface="+mn-lt"/>
                <a:ea typeface="+mn-ea"/>
                <a:cs typeface="+mn-cs"/>
              </a:rPr>
            </a:br>
            <a:r>
              <a:rPr kumimoji="0" lang="en-US" sz="1600" b="0" i="0" u="none" strike="noStrike" kern="0" cap="none" spc="0" normalizeH="0" baseline="0" noProof="0" dirty="0" smtClean="0">
                <a:ln>
                  <a:noFill/>
                </a:ln>
                <a:solidFill>
                  <a:schemeClr val="tx1"/>
                </a:solidFill>
                <a:effectLst/>
                <a:uLnTx/>
                <a:uFillTx/>
                <a:latin typeface="+mn-lt"/>
                <a:ea typeface="+mn-ea"/>
                <a:cs typeface="+mn-cs"/>
              </a:rPr>
              <a:t>	f = C[ (1/n</a:t>
            </a:r>
            <a:r>
              <a:rPr kumimoji="0" lang="en-US" sz="1600" b="0" i="0" u="none" strike="noStrike" kern="0" cap="none" spc="0" normalizeH="0" baseline="-25000" noProof="0" dirty="0" smtClean="0">
                <a:ln>
                  <a:noFill/>
                </a:ln>
                <a:solidFill>
                  <a:schemeClr val="tx1"/>
                </a:solidFill>
                <a:effectLst/>
                <a:uLnTx/>
                <a:uFillTx/>
                <a:latin typeface="+mn-lt"/>
                <a:ea typeface="+mn-ea"/>
                <a:cs typeface="+mn-cs"/>
              </a:rPr>
              <a:t>1</a:t>
            </a:r>
            <a:r>
              <a:rPr kumimoji="0" lang="en-US" sz="1600" b="0" i="0" u="none" strike="noStrike" kern="0" cap="none" spc="0" normalizeH="0" baseline="0" noProof="0" dirty="0" smtClean="0">
                <a:ln>
                  <a:noFill/>
                </a:ln>
                <a:solidFill>
                  <a:schemeClr val="tx1"/>
                </a:solidFill>
                <a:effectLst/>
                <a:uLnTx/>
                <a:uFillTx/>
                <a:latin typeface="+mn-lt"/>
                <a:ea typeface="+mn-ea"/>
                <a:cs typeface="+mn-cs"/>
              </a:rPr>
              <a:t>)</a:t>
            </a:r>
            <a:r>
              <a:rPr kumimoji="0" lang="en-US" sz="1600" b="0" i="0" u="none" strike="noStrike" kern="0" cap="none" spc="0" normalizeH="0" baseline="30000" noProof="0" dirty="0" smtClean="0">
                <a:ln>
                  <a:noFill/>
                </a:ln>
                <a:solidFill>
                  <a:schemeClr val="tx1"/>
                </a:solidFill>
                <a:effectLst/>
                <a:uLnTx/>
                <a:uFillTx/>
                <a:latin typeface="+mn-lt"/>
                <a:ea typeface="+mn-ea"/>
                <a:cs typeface="+mn-cs"/>
              </a:rPr>
              <a:t>2  </a:t>
            </a:r>
            <a:r>
              <a:rPr kumimoji="0" lang="en-US" sz="1600" b="0" i="0" u="none" strike="noStrike" kern="0" cap="none" spc="0" normalizeH="0" baseline="0" noProof="0" dirty="0" smtClean="0">
                <a:ln>
                  <a:noFill/>
                </a:ln>
                <a:solidFill>
                  <a:schemeClr val="tx1"/>
                </a:solidFill>
                <a:effectLst/>
                <a:uLnTx/>
                <a:uFillTx/>
                <a:latin typeface="+mn-lt"/>
                <a:ea typeface="+mn-ea"/>
                <a:cs typeface="+mn-cs"/>
              </a:rPr>
              <a:t>–  (1/n</a:t>
            </a:r>
            <a:r>
              <a:rPr kumimoji="0" lang="en-US" sz="1600" b="0" i="0" u="none" strike="noStrike" kern="0" cap="none" spc="0" normalizeH="0" baseline="-25000" noProof="0" dirty="0" smtClean="0">
                <a:ln>
                  <a:noFill/>
                </a:ln>
                <a:solidFill>
                  <a:schemeClr val="tx1"/>
                </a:solidFill>
                <a:effectLst/>
                <a:uLnTx/>
                <a:uFillTx/>
                <a:latin typeface="+mn-lt"/>
                <a:ea typeface="+mn-ea"/>
                <a:cs typeface="+mn-cs"/>
              </a:rPr>
              <a:t>2</a:t>
            </a:r>
            <a:r>
              <a:rPr kumimoji="0" lang="en-US" sz="1600" b="0" i="0" u="none" strike="noStrike" kern="0" cap="none" spc="0" normalizeH="0" baseline="0" noProof="0" dirty="0" smtClean="0">
                <a:ln>
                  <a:noFill/>
                </a:ln>
                <a:solidFill>
                  <a:schemeClr val="tx1"/>
                </a:solidFill>
                <a:effectLst/>
                <a:uLnTx/>
                <a:uFillTx/>
                <a:latin typeface="+mn-lt"/>
                <a:ea typeface="+mn-ea"/>
                <a:cs typeface="+mn-cs"/>
              </a:rPr>
              <a:t>)</a:t>
            </a:r>
            <a:r>
              <a:rPr kumimoji="0" lang="en-US" sz="1600" b="0" i="0" u="none" strike="noStrike" kern="0" cap="none" spc="0" normalizeH="0" baseline="30000" noProof="0" dirty="0" smtClean="0">
                <a:ln>
                  <a:noFill/>
                </a:ln>
                <a:solidFill>
                  <a:schemeClr val="tx1"/>
                </a:solidFill>
                <a:effectLst/>
                <a:uLnTx/>
                <a:uFillTx/>
                <a:latin typeface="+mn-lt"/>
                <a:ea typeface="+mn-ea"/>
                <a:cs typeface="+mn-cs"/>
              </a:rPr>
              <a:t>2 </a:t>
            </a:r>
            <a:r>
              <a:rPr kumimoji="0" lang="en-US" sz="1600" b="0" i="0" u="none" strike="noStrike" kern="0" cap="none" spc="0" normalizeH="0" baseline="0" noProof="0" dirty="0" smtClean="0">
                <a:ln>
                  <a:noFill/>
                </a:ln>
                <a:solidFill>
                  <a:schemeClr val="tx1"/>
                </a:solidFill>
                <a:effectLst/>
                <a:uLnTx/>
                <a:uFillTx/>
                <a:latin typeface="+mn-lt"/>
                <a:ea typeface="+mn-ea"/>
                <a:cs typeface="+mn-cs"/>
              </a:rPr>
              <a:t>]</a:t>
            </a:r>
            <a:endParaRPr kumimoji="0" lang="en-US" sz="1600" b="0" i="0" u="none" strike="noStrike" kern="0" cap="none" spc="0" normalizeH="0" baseline="30000" noProof="0" dirty="0">
              <a:ln>
                <a:noFill/>
              </a:ln>
              <a:solidFill>
                <a:schemeClr val="tx1"/>
              </a:solidFill>
              <a:effectLst/>
              <a:uLnTx/>
              <a:uFillTx/>
              <a:latin typeface="+mn-lt"/>
              <a:ea typeface="+mn-ea"/>
              <a:cs typeface="+mn-cs"/>
            </a:endParaRPr>
          </a:p>
        </p:txBody>
      </p:sp>
      <p:sp>
        <p:nvSpPr>
          <p:cNvPr id="7" name="TextBox 6"/>
          <p:cNvSpPr txBox="1"/>
          <p:nvPr/>
        </p:nvSpPr>
        <p:spPr>
          <a:xfrm>
            <a:off x="1295400" y="5715000"/>
            <a:ext cx="2185214" cy="646331"/>
          </a:xfrm>
          <a:prstGeom prst="rect">
            <a:avLst/>
          </a:prstGeom>
          <a:noFill/>
        </p:spPr>
        <p:txBody>
          <a:bodyPr wrap="none" rtlCol="0">
            <a:spAutoFit/>
          </a:bodyPr>
          <a:lstStyle/>
          <a:p>
            <a:r>
              <a:rPr lang="en-US" sz="3600" dirty="0" smtClean="0"/>
              <a:t>Hydrogen</a:t>
            </a:r>
            <a:endParaRPr lang="en-US" sz="3600" dirty="0"/>
          </a:p>
        </p:txBody>
      </p:sp>
      <p:sp>
        <p:nvSpPr>
          <p:cNvPr id="9" name="TextBox 8"/>
          <p:cNvSpPr txBox="1"/>
          <p:nvPr/>
        </p:nvSpPr>
        <p:spPr>
          <a:xfrm>
            <a:off x="8305800" y="2133600"/>
            <a:ext cx="338554" cy="369332"/>
          </a:xfrm>
          <a:prstGeom prst="rect">
            <a:avLst/>
          </a:prstGeom>
          <a:noFill/>
        </p:spPr>
        <p:txBody>
          <a:bodyPr wrap="none" rtlCol="0">
            <a:spAutoFit/>
          </a:bodyPr>
          <a:lstStyle/>
          <a:p>
            <a:r>
              <a:rPr lang="en-US" dirty="0" smtClean="0"/>
              <a:t>A</a:t>
            </a:r>
            <a:endParaRPr lang="en-US" dirty="0"/>
          </a:p>
        </p:txBody>
      </p:sp>
      <p:sp>
        <p:nvSpPr>
          <p:cNvPr id="10" name="TextBox 9"/>
          <p:cNvSpPr txBox="1"/>
          <p:nvPr/>
        </p:nvSpPr>
        <p:spPr>
          <a:xfrm>
            <a:off x="8305800" y="3581400"/>
            <a:ext cx="338554" cy="369332"/>
          </a:xfrm>
          <a:prstGeom prst="rect">
            <a:avLst/>
          </a:prstGeom>
          <a:noFill/>
        </p:spPr>
        <p:txBody>
          <a:bodyPr wrap="none" rtlCol="0">
            <a:spAutoFit/>
          </a:bodyPr>
          <a:lstStyle/>
          <a:p>
            <a:r>
              <a:rPr lang="en-US" dirty="0" smtClean="0"/>
              <a:t>B</a:t>
            </a:r>
            <a:endParaRPr lang="en-US" dirty="0"/>
          </a:p>
        </p:txBody>
      </p:sp>
      <p:pic>
        <p:nvPicPr>
          <p:cNvPr id="23561" name="Picture 9" descr="http://www.gnjlaser.com/images/laser.jpg"/>
          <p:cNvPicPr>
            <a:picLocks noChangeAspect="1" noChangeArrowheads="1"/>
          </p:cNvPicPr>
          <p:nvPr/>
        </p:nvPicPr>
        <p:blipFill>
          <a:blip r:embed="rId7" cstate="print"/>
          <a:srcRect/>
          <a:stretch>
            <a:fillRect/>
          </a:stretch>
        </p:blipFill>
        <p:spPr bwMode="auto">
          <a:xfrm>
            <a:off x="5181600" y="4419600"/>
            <a:ext cx="2962275" cy="2220576"/>
          </a:xfrm>
          <a:prstGeom prst="rect">
            <a:avLst/>
          </a:prstGeom>
          <a:noFill/>
        </p:spPr>
      </p:pic>
      <p:sp>
        <p:nvSpPr>
          <p:cNvPr id="13" name="TextBox 12"/>
          <p:cNvSpPr txBox="1"/>
          <p:nvPr/>
        </p:nvSpPr>
        <p:spPr>
          <a:xfrm>
            <a:off x="5334000" y="4114800"/>
            <a:ext cx="2672526" cy="369332"/>
          </a:xfrm>
          <a:prstGeom prst="rect">
            <a:avLst/>
          </a:prstGeom>
          <a:noFill/>
        </p:spPr>
        <p:txBody>
          <a:bodyPr wrap="none" rtlCol="0">
            <a:spAutoFit/>
          </a:bodyPr>
          <a:lstStyle/>
          <a:p>
            <a:r>
              <a:rPr lang="en-US" dirty="0" smtClean="0"/>
              <a:t>A-B transition emits light</a:t>
            </a:r>
            <a:endParaRPr lang="en-US" dirty="0"/>
          </a:p>
        </p:txBody>
      </p:sp>
    </p:spTree>
    <p:custDataLst>
      <p:tags r:id="rId2"/>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The de Broglie </a:t>
            </a:r>
            <a:r>
              <a:rPr lang="en-US" dirty="0" smtClean="0"/>
              <a:t>Hypothesis</a:t>
            </a:r>
            <a:endParaRPr lang="en-US" dirty="0"/>
          </a:p>
        </p:txBody>
      </p:sp>
      <p:sp>
        <p:nvSpPr>
          <p:cNvPr id="33795" name="Rectangle 3"/>
          <p:cNvSpPr>
            <a:spLocks noGrp="1" noChangeArrowheads="1"/>
          </p:cNvSpPr>
          <p:nvPr>
            <p:ph type="body" idx="1"/>
          </p:nvPr>
        </p:nvSpPr>
        <p:spPr>
          <a:xfrm>
            <a:off x="152400" y="1524000"/>
            <a:ext cx="6172200" cy="5029200"/>
          </a:xfrm>
        </p:spPr>
        <p:txBody>
          <a:bodyPr>
            <a:normAutofit fontScale="92500" lnSpcReduction="10000"/>
          </a:bodyPr>
          <a:lstStyle/>
          <a:p>
            <a:r>
              <a:rPr lang="en-US" dirty="0"/>
              <a:t>In 1923 </a:t>
            </a:r>
            <a:r>
              <a:rPr lang="en-US"/>
              <a:t>a </a:t>
            </a:r>
            <a:r>
              <a:rPr lang="en-US" smtClean="0"/>
              <a:t>graduate </a:t>
            </a:r>
            <a:r>
              <a:rPr lang="en-US" dirty="0"/>
              <a:t>student named Louis de Broglie proposed </a:t>
            </a:r>
            <a:r>
              <a:rPr lang="en-US" dirty="0" smtClean="0"/>
              <a:t>a radical idea about matter: In addition to light, matter should also exhibit a wave-particle duality.</a:t>
            </a:r>
          </a:p>
          <a:p>
            <a:r>
              <a:rPr lang="en-US" dirty="0" smtClean="0"/>
              <a:t>A particle of mass should have a wavelength defined by:</a:t>
            </a:r>
            <a:endParaRPr lang="en-US" dirty="0"/>
          </a:p>
          <a:p>
            <a:endParaRPr lang="en-US" dirty="0"/>
          </a:p>
          <a:p>
            <a:pPr algn="ctr">
              <a:buFont typeface="Wingdings" pitchFamily="2" charset="2"/>
              <a:buNone/>
            </a:pPr>
            <a:r>
              <a:rPr lang="en-US" sz="2800" dirty="0"/>
              <a:t>wavelength = h / (</a:t>
            </a:r>
            <a:r>
              <a:rPr lang="en-US" sz="2800" dirty="0" smtClean="0"/>
              <a:t>mass </a:t>
            </a:r>
            <a:r>
              <a:rPr lang="en-US" sz="2800" dirty="0" smtClean="0">
                <a:cs typeface="Arial" charset="0"/>
              </a:rPr>
              <a:t>× </a:t>
            </a:r>
            <a:r>
              <a:rPr lang="en-US" sz="2800" dirty="0" smtClean="0"/>
              <a:t>speed</a:t>
            </a:r>
            <a:r>
              <a:rPr lang="en-US" sz="2800" dirty="0"/>
              <a:t>)</a:t>
            </a:r>
          </a:p>
          <a:p>
            <a:pPr>
              <a:buFont typeface="Wingdings" pitchFamily="2" charset="2"/>
              <a:buNone/>
            </a:pPr>
            <a:r>
              <a:rPr lang="en-US" dirty="0"/>
              <a:t>		</a:t>
            </a:r>
          </a:p>
          <a:p>
            <a:pPr algn="ctr">
              <a:buFont typeface="Wingdings" pitchFamily="2" charset="2"/>
              <a:buNone/>
            </a:pPr>
            <a:r>
              <a:rPr lang="en-US" sz="2000" dirty="0"/>
              <a:t>where h = Plank’s constant = 6 x 10</a:t>
            </a:r>
            <a:r>
              <a:rPr lang="en-US" sz="2000" baseline="30000" dirty="0"/>
              <a:t>-34</a:t>
            </a:r>
          </a:p>
          <a:p>
            <a:endParaRPr lang="en-US" sz="2000" dirty="0"/>
          </a:p>
        </p:txBody>
      </p:sp>
      <p:pic>
        <p:nvPicPr>
          <p:cNvPr id="33797" name="Picture 5" descr="broglie"/>
          <p:cNvPicPr>
            <a:picLocks noChangeAspect="1" noChangeArrowheads="1"/>
          </p:cNvPicPr>
          <p:nvPr/>
        </p:nvPicPr>
        <p:blipFill>
          <a:blip r:embed="rId3" cstate="print"/>
          <a:srcRect/>
          <a:stretch>
            <a:fillRect/>
          </a:stretch>
        </p:blipFill>
        <p:spPr bwMode="auto">
          <a:xfrm>
            <a:off x="6337300" y="2286000"/>
            <a:ext cx="2336800" cy="32385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Why don’t we observe the wave nature of matter?</a:t>
            </a:r>
          </a:p>
        </p:txBody>
      </p:sp>
      <p:sp>
        <p:nvSpPr>
          <p:cNvPr id="55299" name="Rectangle 3"/>
          <p:cNvSpPr>
            <a:spLocks noGrp="1" noChangeArrowheads="1"/>
          </p:cNvSpPr>
          <p:nvPr>
            <p:ph type="body" idx="1"/>
          </p:nvPr>
        </p:nvSpPr>
        <p:spPr>
          <a:xfrm>
            <a:off x="381000" y="1295400"/>
            <a:ext cx="8382000" cy="762000"/>
          </a:xfrm>
        </p:spPr>
        <p:txBody>
          <a:bodyPr/>
          <a:lstStyle/>
          <a:p>
            <a:r>
              <a:rPr lang="en-US" sz="2400" dirty="0"/>
              <a:t>To observe wave effects, your “slits” need to be similar to the wavelength</a:t>
            </a:r>
          </a:p>
        </p:txBody>
      </p:sp>
      <p:pic>
        <p:nvPicPr>
          <p:cNvPr id="55301" name="Single Slit Diffraction 1.wmv">
            <a:hlinkClick r:id="" action="ppaction://media"/>
          </p:cNvPr>
          <p:cNvPicPr>
            <a:picLocks noRot="1" noChangeAspect="1" noChangeArrowheads="1"/>
          </p:cNvPicPr>
          <p:nvPr>
            <a:videoFile r:link="rId2"/>
          </p:nvPr>
        </p:nvPicPr>
        <p:blipFill>
          <a:blip r:embed="rId5" cstate="print"/>
          <a:srcRect/>
          <a:stretch>
            <a:fillRect/>
          </a:stretch>
        </p:blipFill>
        <p:spPr bwMode="auto">
          <a:xfrm>
            <a:off x="990600" y="2133600"/>
            <a:ext cx="3048000" cy="2286000"/>
          </a:xfrm>
          <a:prstGeom prst="rect">
            <a:avLst/>
          </a:prstGeom>
          <a:noFill/>
        </p:spPr>
      </p:pic>
      <p:pic>
        <p:nvPicPr>
          <p:cNvPr id="55302" name="Single Slit Diffraction 4.wmv">
            <a:hlinkClick r:id="" action="ppaction://media"/>
          </p:cNvPr>
          <p:cNvPicPr>
            <a:picLocks noRot="1" noChangeAspect="1" noChangeArrowheads="1"/>
          </p:cNvPicPr>
          <p:nvPr>
            <a:videoFile r:link="rId3"/>
          </p:nvPr>
        </p:nvPicPr>
        <p:blipFill>
          <a:blip r:embed="rId6" cstate="print"/>
          <a:srcRect/>
          <a:stretch>
            <a:fillRect/>
          </a:stretch>
        </p:blipFill>
        <p:spPr bwMode="auto">
          <a:xfrm>
            <a:off x="4495800" y="2133600"/>
            <a:ext cx="3048000" cy="2286000"/>
          </a:xfrm>
          <a:prstGeom prst="rect">
            <a:avLst/>
          </a:prstGeom>
          <a:noFill/>
        </p:spPr>
      </p:pic>
      <p:sp>
        <p:nvSpPr>
          <p:cNvPr id="55303" name="Rectangle 7"/>
          <p:cNvSpPr>
            <a:spLocks noChangeArrowheads="1"/>
          </p:cNvSpPr>
          <p:nvPr/>
        </p:nvSpPr>
        <p:spPr bwMode="auto">
          <a:xfrm>
            <a:off x="304800" y="5181600"/>
            <a:ext cx="8458200" cy="1447800"/>
          </a:xfrm>
          <a:prstGeom prst="rect">
            <a:avLst/>
          </a:prstGeom>
          <a:noFill/>
          <a:ln w="9525">
            <a:noFill/>
            <a:miter lim="800000"/>
            <a:headEnd/>
            <a:tailEnd/>
          </a:ln>
          <a:effectLst/>
        </p:spPr>
        <p:txBody>
          <a:bodyPr/>
          <a:lstStyle/>
          <a:p>
            <a:pPr marL="342900" indent="-342900">
              <a:spcBef>
                <a:spcPct val="20000"/>
              </a:spcBef>
              <a:buClr>
                <a:srgbClr val="0066FF"/>
              </a:buClr>
              <a:buFont typeface="Wingdings" pitchFamily="2" charset="2"/>
              <a:buChar char="§"/>
            </a:pPr>
            <a:r>
              <a:rPr lang="en-US" sz="2000" dirty="0">
                <a:latin typeface="+mn-lt"/>
              </a:rPr>
              <a:t>Example: It would take 10</a:t>
            </a:r>
            <a:r>
              <a:rPr lang="en-US" sz="2000" baseline="30000" dirty="0">
                <a:latin typeface="+mn-lt"/>
              </a:rPr>
              <a:t>27</a:t>
            </a:r>
            <a:r>
              <a:rPr lang="en-US" sz="2000" dirty="0">
                <a:latin typeface="+mn-lt"/>
              </a:rPr>
              <a:t> years for a student to </a:t>
            </a:r>
            <a:r>
              <a:rPr lang="en-US" sz="2000" dirty="0" smtClean="0">
                <a:latin typeface="+mn-lt"/>
              </a:rPr>
              <a:t>“diffract” </a:t>
            </a:r>
            <a:r>
              <a:rPr lang="en-US" sz="2000" dirty="0">
                <a:latin typeface="+mn-lt"/>
              </a:rPr>
              <a:t>through a doorway</a:t>
            </a:r>
            <a:r>
              <a:rPr lang="en-US" sz="2000" dirty="0" smtClean="0">
                <a:latin typeface="+mn-lt"/>
              </a:rPr>
              <a:t>.</a:t>
            </a:r>
          </a:p>
          <a:p>
            <a:pPr marL="342900" indent="-342900">
              <a:spcBef>
                <a:spcPct val="20000"/>
              </a:spcBef>
              <a:buClr>
                <a:srgbClr val="0066FF"/>
              </a:buClr>
              <a:buFont typeface="Wingdings" pitchFamily="2" charset="2"/>
              <a:buChar char="§"/>
            </a:pPr>
            <a:r>
              <a:rPr lang="en-US" sz="2000" dirty="0" smtClean="0">
                <a:latin typeface="+mn-lt"/>
              </a:rPr>
              <a:t>For all material objects except the very least massive (such as electrons and protons), the wavelength is so immeasurably small that it can be completely ignored.</a:t>
            </a:r>
          </a:p>
          <a:p>
            <a:pPr marL="342900" indent="-342900">
              <a:spcBef>
                <a:spcPct val="20000"/>
              </a:spcBef>
              <a:buClr>
                <a:srgbClr val="0066FF"/>
              </a:buClr>
              <a:buFont typeface="Wingdings" pitchFamily="2" charset="2"/>
              <a:buChar char="§"/>
            </a:pPr>
            <a:endParaRPr lang="en-US" sz="2000" dirty="0">
              <a:latin typeface="+mn-lt"/>
            </a:endParaRPr>
          </a:p>
        </p:txBody>
      </p:sp>
      <p:sp>
        <p:nvSpPr>
          <p:cNvPr id="55304" name="Rectangle 8"/>
          <p:cNvSpPr>
            <a:spLocks noChangeArrowheads="1"/>
          </p:cNvSpPr>
          <p:nvPr/>
        </p:nvSpPr>
        <p:spPr bwMode="auto">
          <a:xfrm>
            <a:off x="2514600" y="4495800"/>
            <a:ext cx="3581400" cy="646331"/>
          </a:xfrm>
          <a:prstGeom prst="rect">
            <a:avLst/>
          </a:prstGeom>
          <a:noFill/>
          <a:ln w="9525">
            <a:noFill/>
            <a:miter lim="800000"/>
            <a:headEnd/>
            <a:tailEnd/>
          </a:ln>
          <a:effectLst/>
        </p:spPr>
        <p:txBody>
          <a:bodyPr wrap="square">
            <a:spAutoFit/>
          </a:bodyPr>
          <a:lstStyle/>
          <a:p>
            <a:pPr algn="ctr"/>
            <a:r>
              <a:rPr lang="en-US" dirty="0">
                <a:latin typeface="Comic Sans MS" pitchFamily="66" charset="0"/>
              </a:rPr>
              <a:t>wavelength = h / (</a:t>
            </a:r>
            <a:r>
              <a:rPr lang="en-US" dirty="0" err="1">
                <a:latin typeface="Comic Sans MS" pitchFamily="66" charset="0"/>
              </a:rPr>
              <a:t>mass×speed</a:t>
            </a:r>
            <a:r>
              <a:rPr lang="en-US" dirty="0">
                <a:latin typeface="Comic Sans MS" pitchFamily="66" charset="0"/>
              </a:rPr>
              <a:t>)</a:t>
            </a:r>
          </a:p>
          <a:p>
            <a:pPr algn="ctr"/>
            <a:r>
              <a:rPr lang="en-US" dirty="0">
                <a:latin typeface="Comic Sans MS" pitchFamily="66" charset="0"/>
              </a:rPr>
              <a:t>h = 6 x 10</a:t>
            </a:r>
            <a:r>
              <a:rPr lang="en-US" baseline="30000" dirty="0">
                <a:latin typeface="Comic Sans MS" pitchFamily="66" charset="0"/>
              </a:rPr>
              <a:t>-34</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8" fill="hold"/>
                                        <p:tgtEl>
                                          <p:spTgt spid="55301"/>
                                        </p:tgtEl>
                                      </p:cBhvr>
                                    </p:cmd>
                                  </p:childTnLst>
                                </p:cTn>
                              </p:par>
                              <p:par>
                                <p:cTn id="7" presetID="1" presetClass="mediacall" presetSubtype="0" fill="hold" nodeType="withEffect">
                                  <p:stCondLst>
                                    <p:cond delay="0"/>
                                  </p:stCondLst>
                                  <p:childTnLst>
                                    <p:cmd type="call" cmd="playFrom(0.0)">
                                      <p:cBhvr>
                                        <p:cTn id="8" dur="2832" fill="hold"/>
                                        <p:tgtEl>
                                          <p:spTgt spid="5530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55301"/>
                </p:tgtEl>
              </p:cMediaNode>
            </p:video>
            <p:seq concurrent="1" nextAc="seek">
              <p:cTn id="14" restart="whenNotActive" fill="hold" evtFilter="cancelBubble" nodeType="interactiveSeq">
                <p:stCondLst>
                  <p:cond evt="onClick" delay="0">
                    <p:tgtEl>
                      <p:spTgt spid="5530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5301"/>
                                        </p:tgtEl>
                                      </p:cBhvr>
                                    </p:cmd>
                                  </p:childTnLst>
                                </p:cTn>
                              </p:par>
                            </p:childTnLst>
                          </p:cTn>
                        </p:par>
                      </p:childTnLst>
                    </p:cTn>
                  </p:par>
                </p:childTnLst>
              </p:cTn>
              <p:nextCondLst>
                <p:cond evt="onClick" delay="0">
                  <p:tgtEl>
                    <p:spTgt spid="55301"/>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55302"/>
                </p:tgtEl>
              </p:cMediaNode>
            </p:video>
            <p:seq concurrent="1" nextAc="seek">
              <p:cTn id="20" restart="whenNotActive" fill="hold" evtFilter="cancelBubble" nodeType="interactiveSeq">
                <p:stCondLst>
                  <p:cond evt="onClick" delay="0">
                    <p:tgtEl>
                      <p:spTgt spid="5530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55302"/>
                                        </p:tgtEl>
                                      </p:cBhvr>
                                    </p:cmd>
                                  </p:childTnLst>
                                </p:cTn>
                              </p:par>
                            </p:childTnLst>
                          </p:cTn>
                        </p:par>
                      </p:childTnLst>
                    </p:cTn>
                  </p:par>
                </p:childTnLst>
              </p:cTn>
              <p:nextCondLst>
                <p:cond evt="onClick" delay="0">
                  <p:tgtEl>
                    <p:spTgt spid="55302"/>
                  </p:tgtEl>
                </p:cond>
              </p:nextCondLst>
            </p:seq>
          </p:childTnLst>
        </p:cTn>
      </p:par>
    </p:tnLst>
    <p:bldLst>
      <p:bldP spid="5530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The results depend on how and what we measure.</a:t>
            </a:r>
          </a:p>
        </p:txBody>
      </p:sp>
      <p:sp>
        <p:nvSpPr>
          <p:cNvPr id="38915" name="Rectangle 3"/>
          <p:cNvSpPr>
            <a:spLocks noGrp="1" noChangeArrowheads="1"/>
          </p:cNvSpPr>
          <p:nvPr>
            <p:ph type="body" idx="1"/>
          </p:nvPr>
        </p:nvSpPr>
        <p:spPr>
          <a:xfrm>
            <a:off x="381000" y="1371600"/>
            <a:ext cx="8382000" cy="3581400"/>
          </a:xfrm>
        </p:spPr>
        <p:txBody>
          <a:bodyPr/>
          <a:lstStyle/>
          <a:p>
            <a:r>
              <a:rPr lang="en-US" dirty="0">
                <a:solidFill>
                  <a:srgbClr val="FF0000"/>
                </a:solidFill>
              </a:rPr>
              <a:t>Don’t measure</a:t>
            </a:r>
            <a:r>
              <a:rPr lang="en-US" dirty="0"/>
              <a:t> which hole the electron goes through </a:t>
            </a:r>
            <a:r>
              <a:rPr lang="en-US" dirty="0">
                <a:sym typeface="Wingdings" pitchFamily="2" charset="2"/>
              </a:rPr>
              <a:t> </a:t>
            </a:r>
            <a:r>
              <a:rPr lang="en-US" dirty="0" smtClean="0">
                <a:solidFill>
                  <a:srgbClr val="FF0000"/>
                </a:solidFill>
                <a:sym typeface="Wingdings" pitchFamily="2" charset="2"/>
              </a:rPr>
              <a:t>wave-like behavior.</a:t>
            </a:r>
            <a:endParaRPr lang="en-US" dirty="0">
              <a:solidFill>
                <a:srgbClr val="FF0000"/>
              </a:solidFill>
              <a:sym typeface="Wingdings" pitchFamily="2" charset="2"/>
            </a:endParaRPr>
          </a:p>
          <a:p>
            <a:r>
              <a:rPr lang="en-US" dirty="0">
                <a:solidFill>
                  <a:srgbClr val="33CC33"/>
                </a:solidFill>
                <a:sym typeface="Wingdings" pitchFamily="2" charset="2"/>
              </a:rPr>
              <a:t>Do measure</a:t>
            </a:r>
            <a:r>
              <a:rPr lang="en-US" dirty="0">
                <a:sym typeface="Wingdings" pitchFamily="2" charset="2"/>
              </a:rPr>
              <a:t> which hole the electron goes through  </a:t>
            </a:r>
            <a:r>
              <a:rPr lang="en-US" dirty="0" smtClean="0">
                <a:solidFill>
                  <a:srgbClr val="33CC33"/>
                </a:solidFill>
                <a:sym typeface="Wingdings" pitchFamily="2" charset="2"/>
              </a:rPr>
              <a:t>particle-like behavior</a:t>
            </a:r>
            <a:r>
              <a:rPr lang="en-US" dirty="0" smtClean="0">
                <a:sym typeface="Wingdings" pitchFamily="2" charset="2"/>
              </a:rPr>
              <a:t>.</a:t>
            </a:r>
            <a:endParaRPr lang="en-US" dirty="0">
              <a:sym typeface="Wingdings" pitchFamily="2" charset="2"/>
            </a:endParaRPr>
          </a:p>
          <a:p>
            <a:r>
              <a:rPr lang="en-US" dirty="0" smtClean="0">
                <a:sym typeface="Wingdings" pitchFamily="2" charset="2"/>
              </a:rPr>
              <a:t>How </a:t>
            </a:r>
            <a:r>
              <a:rPr lang="en-US" dirty="0">
                <a:sym typeface="Wingdings" pitchFamily="2" charset="2"/>
              </a:rPr>
              <a:t>the electron behaves depends on whether it is </a:t>
            </a:r>
            <a:r>
              <a:rPr lang="en-US" dirty="0" smtClean="0">
                <a:sym typeface="Wingdings" pitchFamily="2" charset="2"/>
              </a:rPr>
              <a:t>observed.</a:t>
            </a:r>
            <a:endParaRPr lang="en-US" dirty="0"/>
          </a:p>
          <a:p>
            <a:endParaRPr lang="en-US" dirty="0"/>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 y="0"/>
            <a:ext cx="8575675" cy="1219200"/>
          </a:xfrm>
          <a:noFill/>
          <a:ln/>
        </p:spPr>
        <p:txBody>
          <a:bodyPr lIns="92075" tIns="46037" rIns="92075" bIns="46037"/>
          <a:lstStyle/>
          <a:p>
            <a:r>
              <a:rPr lang="en-US" sz="3200"/>
              <a:t>The Uncertainty Principle and waves</a:t>
            </a:r>
          </a:p>
        </p:txBody>
      </p:sp>
      <p:sp>
        <p:nvSpPr>
          <p:cNvPr id="17411" name="Rectangle 3"/>
          <p:cNvSpPr>
            <a:spLocks noGrp="1" noChangeArrowheads="1"/>
          </p:cNvSpPr>
          <p:nvPr>
            <p:ph type="body" idx="1"/>
          </p:nvPr>
        </p:nvSpPr>
        <p:spPr>
          <a:xfrm>
            <a:off x="287339" y="1524000"/>
            <a:ext cx="7256462" cy="3200400"/>
          </a:xfrm>
          <a:noFill/>
          <a:ln/>
          <a:effectLst>
            <a:outerShdw dist="35921" dir="2700000" algn="ctr" rotWithShape="0">
              <a:schemeClr val="bg1"/>
            </a:outerShdw>
          </a:effectLst>
        </p:spPr>
        <p:txBody>
          <a:bodyPr lIns="92075" tIns="46037" rIns="92075" bIns="46037"/>
          <a:lstStyle/>
          <a:p>
            <a:r>
              <a:rPr lang="en-US" sz="2400" dirty="0" smtClean="0"/>
              <a:t>To </a:t>
            </a:r>
            <a:r>
              <a:rPr lang="en-US" sz="2400" dirty="0"/>
              <a:t>find </a:t>
            </a:r>
            <a:r>
              <a:rPr lang="en-US" sz="2400" dirty="0" smtClean="0"/>
              <a:t>the trajectory of a particle we </a:t>
            </a:r>
            <a:r>
              <a:rPr lang="en-US" sz="2400" dirty="0"/>
              <a:t>must know </a:t>
            </a:r>
            <a:r>
              <a:rPr lang="en-US" sz="2400" dirty="0" smtClean="0"/>
              <a:t>its </a:t>
            </a:r>
            <a:r>
              <a:rPr lang="en-US" sz="2400" dirty="0"/>
              <a:t>position and velocity at the same time.</a:t>
            </a:r>
          </a:p>
          <a:p>
            <a:r>
              <a:rPr lang="en-US" sz="2400" dirty="0" smtClean="0"/>
              <a:t>How </a:t>
            </a:r>
            <a:r>
              <a:rPr lang="en-US" sz="2400" dirty="0"/>
              <a:t>do you locate the position of a wave/particle electron</a:t>
            </a:r>
            <a:r>
              <a:rPr lang="en-US" sz="2400" dirty="0" smtClean="0"/>
              <a:t>?</a:t>
            </a:r>
          </a:p>
          <a:p>
            <a:r>
              <a:rPr lang="en-US" sz="2400" dirty="0" smtClean="0"/>
              <a:t>A well-defined momentum has a well-defined wavelength according to De Broglie. </a:t>
            </a:r>
          </a:p>
          <a:p>
            <a:pPr lvl="1"/>
            <a:r>
              <a:rPr lang="en-US" sz="2000" dirty="0" smtClean="0"/>
              <a:t>wavelength = h / momentum</a:t>
            </a:r>
          </a:p>
          <a:p>
            <a:pPr lvl="1"/>
            <a:endParaRPr lang="en-US" sz="2000" dirty="0"/>
          </a:p>
        </p:txBody>
      </p:sp>
      <p:grpSp>
        <p:nvGrpSpPr>
          <p:cNvPr id="2" name="Group 4"/>
          <p:cNvGrpSpPr>
            <a:grpSpLocks/>
          </p:cNvGrpSpPr>
          <p:nvPr/>
        </p:nvGrpSpPr>
        <p:grpSpPr bwMode="auto">
          <a:xfrm>
            <a:off x="3505200" y="4876800"/>
            <a:ext cx="5029200" cy="569913"/>
            <a:chOff x="1536" y="3264"/>
            <a:chExt cx="2112" cy="359"/>
          </a:xfrm>
        </p:grpSpPr>
        <p:grpSp>
          <p:nvGrpSpPr>
            <p:cNvPr id="3" name="Group 5"/>
            <p:cNvGrpSpPr>
              <a:grpSpLocks/>
            </p:cNvGrpSpPr>
            <p:nvPr/>
          </p:nvGrpSpPr>
          <p:grpSpPr bwMode="auto">
            <a:xfrm>
              <a:off x="1536" y="3264"/>
              <a:ext cx="1056" cy="359"/>
              <a:chOff x="1344" y="3456"/>
              <a:chExt cx="2208" cy="455"/>
            </a:xfrm>
          </p:grpSpPr>
          <p:grpSp>
            <p:nvGrpSpPr>
              <p:cNvPr id="4" name="Group 6"/>
              <p:cNvGrpSpPr>
                <a:grpSpLocks/>
              </p:cNvGrpSpPr>
              <p:nvPr/>
            </p:nvGrpSpPr>
            <p:grpSpPr bwMode="auto">
              <a:xfrm>
                <a:off x="2112" y="3456"/>
                <a:ext cx="1440" cy="455"/>
                <a:chOff x="436" y="3216"/>
                <a:chExt cx="4575" cy="935"/>
              </a:xfrm>
            </p:grpSpPr>
            <p:sp>
              <p:nvSpPr>
                <p:cNvPr id="17415" name="Line 7"/>
                <p:cNvSpPr>
                  <a:spLocks noChangeShapeType="1"/>
                </p:cNvSpPr>
                <p:nvPr/>
              </p:nvSpPr>
              <p:spPr bwMode="auto">
                <a:xfrm flipV="1">
                  <a:off x="436" y="3573"/>
                  <a:ext cx="75" cy="110"/>
                </a:xfrm>
                <a:prstGeom prst="line">
                  <a:avLst/>
                </a:prstGeom>
                <a:noFill/>
                <a:ln w="28575">
                  <a:solidFill>
                    <a:srgbClr val="FF0000"/>
                  </a:solidFill>
                  <a:round/>
                  <a:headEnd/>
                  <a:tailEnd/>
                </a:ln>
              </p:spPr>
              <p:txBody>
                <a:bodyPr/>
                <a:lstStyle/>
                <a:p>
                  <a:endParaRPr lang="en-US"/>
                </a:p>
              </p:txBody>
            </p:sp>
            <p:sp>
              <p:nvSpPr>
                <p:cNvPr id="17416" name="Line 8"/>
                <p:cNvSpPr>
                  <a:spLocks noChangeShapeType="1"/>
                </p:cNvSpPr>
                <p:nvPr/>
              </p:nvSpPr>
              <p:spPr bwMode="auto">
                <a:xfrm flipV="1">
                  <a:off x="511" y="3478"/>
                  <a:ext cx="75" cy="95"/>
                </a:xfrm>
                <a:prstGeom prst="line">
                  <a:avLst/>
                </a:prstGeom>
                <a:noFill/>
                <a:ln w="28575">
                  <a:solidFill>
                    <a:srgbClr val="FF0000"/>
                  </a:solidFill>
                  <a:round/>
                  <a:headEnd/>
                  <a:tailEnd/>
                </a:ln>
              </p:spPr>
              <p:txBody>
                <a:bodyPr/>
                <a:lstStyle/>
                <a:p>
                  <a:endParaRPr lang="en-US"/>
                </a:p>
              </p:txBody>
            </p:sp>
            <p:sp>
              <p:nvSpPr>
                <p:cNvPr id="17417" name="Line 9"/>
                <p:cNvSpPr>
                  <a:spLocks noChangeShapeType="1"/>
                </p:cNvSpPr>
                <p:nvPr/>
              </p:nvSpPr>
              <p:spPr bwMode="auto">
                <a:xfrm flipV="1">
                  <a:off x="586" y="3398"/>
                  <a:ext cx="73" cy="80"/>
                </a:xfrm>
                <a:prstGeom prst="line">
                  <a:avLst/>
                </a:prstGeom>
                <a:noFill/>
                <a:ln w="28575">
                  <a:solidFill>
                    <a:srgbClr val="FF0000"/>
                  </a:solidFill>
                  <a:round/>
                  <a:headEnd/>
                  <a:tailEnd/>
                </a:ln>
              </p:spPr>
              <p:txBody>
                <a:bodyPr/>
                <a:lstStyle/>
                <a:p>
                  <a:endParaRPr lang="en-US"/>
                </a:p>
              </p:txBody>
            </p:sp>
            <p:sp>
              <p:nvSpPr>
                <p:cNvPr id="17418" name="Line 10"/>
                <p:cNvSpPr>
                  <a:spLocks noChangeShapeType="1"/>
                </p:cNvSpPr>
                <p:nvPr/>
              </p:nvSpPr>
              <p:spPr bwMode="auto">
                <a:xfrm flipV="1">
                  <a:off x="659" y="3333"/>
                  <a:ext cx="71" cy="65"/>
                </a:xfrm>
                <a:prstGeom prst="line">
                  <a:avLst/>
                </a:prstGeom>
                <a:noFill/>
                <a:ln w="28575">
                  <a:solidFill>
                    <a:srgbClr val="FF0000"/>
                  </a:solidFill>
                  <a:round/>
                  <a:headEnd/>
                  <a:tailEnd/>
                </a:ln>
              </p:spPr>
              <p:txBody>
                <a:bodyPr/>
                <a:lstStyle/>
                <a:p>
                  <a:endParaRPr lang="en-US"/>
                </a:p>
              </p:txBody>
            </p:sp>
            <p:sp>
              <p:nvSpPr>
                <p:cNvPr id="17419" name="Line 11"/>
                <p:cNvSpPr>
                  <a:spLocks noChangeShapeType="1"/>
                </p:cNvSpPr>
                <p:nvPr/>
              </p:nvSpPr>
              <p:spPr bwMode="auto">
                <a:xfrm flipV="1">
                  <a:off x="730" y="3282"/>
                  <a:ext cx="71" cy="51"/>
                </a:xfrm>
                <a:prstGeom prst="line">
                  <a:avLst/>
                </a:prstGeom>
                <a:noFill/>
                <a:ln w="28575">
                  <a:solidFill>
                    <a:srgbClr val="FF0000"/>
                  </a:solidFill>
                  <a:round/>
                  <a:headEnd/>
                  <a:tailEnd/>
                </a:ln>
              </p:spPr>
              <p:txBody>
                <a:bodyPr/>
                <a:lstStyle/>
                <a:p>
                  <a:endParaRPr lang="en-US"/>
                </a:p>
              </p:txBody>
            </p:sp>
            <p:sp>
              <p:nvSpPr>
                <p:cNvPr id="17420" name="Line 12"/>
                <p:cNvSpPr>
                  <a:spLocks noChangeShapeType="1"/>
                </p:cNvSpPr>
                <p:nvPr/>
              </p:nvSpPr>
              <p:spPr bwMode="auto">
                <a:xfrm flipV="1">
                  <a:off x="801" y="3261"/>
                  <a:ext cx="35" cy="21"/>
                </a:xfrm>
                <a:prstGeom prst="line">
                  <a:avLst/>
                </a:prstGeom>
                <a:noFill/>
                <a:ln w="28575">
                  <a:solidFill>
                    <a:srgbClr val="FF0000"/>
                  </a:solidFill>
                  <a:round/>
                  <a:headEnd/>
                  <a:tailEnd/>
                </a:ln>
              </p:spPr>
              <p:txBody>
                <a:bodyPr/>
                <a:lstStyle/>
                <a:p>
                  <a:endParaRPr lang="en-US"/>
                </a:p>
              </p:txBody>
            </p:sp>
            <p:sp>
              <p:nvSpPr>
                <p:cNvPr id="17421" name="Line 13"/>
                <p:cNvSpPr>
                  <a:spLocks noChangeShapeType="1"/>
                </p:cNvSpPr>
                <p:nvPr/>
              </p:nvSpPr>
              <p:spPr bwMode="auto">
                <a:xfrm flipV="1">
                  <a:off x="836" y="3245"/>
                  <a:ext cx="34" cy="16"/>
                </a:xfrm>
                <a:prstGeom prst="line">
                  <a:avLst/>
                </a:prstGeom>
                <a:noFill/>
                <a:ln w="28575">
                  <a:solidFill>
                    <a:srgbClr val="FF0000"/>
                  </a:solidFill>
                  <a:round/>
                  <a:headEnd/>
                  <a:tailEnd/>
                </a:ln>
              </p:spPr>
              <p:txBody>
                <a:bodyPr/>
                <a:lstStyle/>
                <a:p>
                  <a:endParaRPr lang="en-US"/>
                </a:p>
              </p:txBody>
            </p:sp>
            <p:sp>
              <p:nvSpPr>
                <p:cNvPr id="17422" name="Line 14"/>
                <p:cNvSpPr>
                  <a:spLocks noChangeShapeType="1"/>
                </p:cNvSpPr>
                <p:nvPr/>
              </p:nvSpPr>
              <p:spPr bwMode="auto">
                <a:xfrm flipV="1">
                  <a:off x="870" y="3233"/>
                  <a:ext cx="34" cy="12"/>
                </a:xfrm>
                <a:prstGeom prst="line">
                  <a:avLst/>
                </a:prstGeom>
                <a:noFill/>
                <a:ln w="28575">
                  <a:solidFill>
                    <a:srgbClr val="FF0000"/>
                  </a:solidFill>
                  <a:round/>
                  <a:headEnd/>
                  <a:tailEnd/>
                </a:ln>
              </p:spPr>
              <p:txBody>
                <a:bodyPr/>
                <a:lstStyle/>
                <a:p>
                  <a:endParaRPr lang="en-US"/>
                </a:p>
              </p:txBody>
            </p:sp>
            <p:sp>
              <p:nvSpPr>
                <p:cNvPr id="17423" name="Line 15"/>
                <p:cNvSpPr>
                  <a:spLocks noChangeShapeType="1"/>
                </p:cNvSpPr>
                <p:nvPr/>
              </p:nvSpPr>
              <p:spPr bwMode="auto">
                <a:xfrm flipV="1">
                  <a:off x="904" y="3223"/>
                  <a:ext cx="35" cy="10"/>
                </a:xfrm>
                <a:prstGeom prst="line">
                  <a:avLst/>
                </a:prstGeom>
                <a:noFill/>
                <a:ln w="28575">
                  <a:solidFill>
                    <a:srgbClr val="FF0000"/>
                  </a:solidFill>
                  <a:round/>
                  <a:headEnd/>
                  <a:tailEnd/>
                </a:ln>
              </p:spPr>
              <p:txBody>
                <a:bodyPr/>
                <a:lstStyle/>
                <a:p>
                  <a:endParaRPr lang="en-US"/>
                </a:p>
              </p:txBody>
            </p:sp>
            <p:sp>
              <p:nvSpPr>
                <p:cNvPr id="17424" name="Line 16"/>
                <p:cNvSpPr>
                  <a:spLocks noChangeShapeType="1"/>
                </p:cNvSpPr>
                <p:nvPr/>
              </p:nvSpPr>
              <p:spPr bwMode="auto">
                <a:xfrm flipV="1">
                  <a:off x="939" y="3220"/>
                  <a:ext cx="17" cy="3"/>
                </a:xfrm>
                <a:prstGeom prst="line">
                  <a:avLst/>
                </a:prstGeom>
                <a:noFill/>
                <a:ln w="28575">
                  <a:solidFill>
                    <a:srgbClr val="FF0000"/>
                  </a:solidFill>
                  <a:round/>
                  <a:headEnd/>
                  <a:tailEnd/>
                </a:ln>
              </p:spPr>
              <p:txBody>
                <a:bodyPr/>
                <a:lstStyle/>
                <a:p>
                  <a:endParaRPr lang="en-US"/>
                </a:p>
              </p:txBody>
            </p:sp>
            <p:sp>
              <p:nvSpPr>
                <p:cNvPr id="17425" name="Line 17"/>
                <p:cNvSpPr>
                  <a:spLocks noChangeShapeType="1"/>
                </p:cNvSpPr>
                <p:nvPr/>
              </p:nvSpPr>
              <p:spPr bwMode="auto">
                <a:xfrm flipV="1">
                  <a:off x="973" y="3216"/>
                  <a:ext cx="35" cy="1"/>
                </a:xfrm>
                <a:prstGeom prst="line">
                  <a:avLst/>
                </a:prstGeom>
                <a:noFill/>
                <a:ln w="28575">
                  <a:solidFill>
                    <a:srgbClr val="FF0000"/>
                  </a:solidFill>
                  <a:round/>
                  <a:headEnd/>
                  <a:tailEnd/>
                </a:ln>
              </p:spPr>
              <p:txBody>
                <a:bodyPr/>
                <a:lstStyle/>
                <a:p>
                  <a:endParaRPr lang="en-US"/>
                </a:p>
              </p:txBody>
            </p:sp>
            <p:sp>
              <p:nvSpPr>
                <p:cNvPr id="17426" name="Line 18"/>
                <p:cNvSpPr>
                  <a:spLocks noChangeShapeType="1"/>
                </p:cNvSpPr>
                <p:nvPr/>
              </p:nvSpPr>
              <p:spPr bwMode="auto">
                <a:xfrm>
                  <a:off x="1008" y="3216"/>
                  <a:ext cx="34" cy="1"/>
                </a:xfrm>
                <a:prstGeom prst="line">
                  <a:avLst/>
                </a:prstGeom>
                <a:noFill/>
                <a:ln w="28575">
                  <a:solidFill>
                    <a:srgbClr val="FF0000"/>
                  </a:solidFill>
                  <a:round/>
                  <a:headEnd/>
                  <a:tailEnd/>
                </a:ln>
              </p:spPr>
              <p:txBody>
                <a:bodyPr/>
                <a:lstStyle/>
                <a:p>
                  <a:endParaRPr lang="en-US"/>
                </a:p>
              </p:txBody>
            </p:sp>
            <p:sp>
              <p:nvSpPr>
                <p:cNvPr id="17427" name="Line 19"/>
                <p:cNvSpPr>
                  <a:spLocks noChangeShapeType="1"/>
                </p:cNvSpPr>
                <p:nvPr/>
              </p:nvSpPr>
              <p:spPr bwMode="auto">
                <a:xfrm>
                  <a:off x="1059" y="3220"/>
                  <a:ext cx="17" cy="3"/>
                </a:xfrm>
                <a:prstGeom prst="line">
                  <a:avLst/>
                </a:prstGeom>
                <a:noFill/>
                <a:ln w="28575">
                  <a:solidFill>
                    <a:srgbClr val="FF0000"/>
                  </a:solidFill>
                  <a:round/>
                  <a:headEnd/>
                  <a:tailEnd/>
                </a:ln>
              </p:spPr>
              <p:txBody>
                <a:bodyPr/>
                <a:lstStyle/>
                <a:p>
                  <a:endParaRPr lang="en-US"/>
                </a:p>
              </p:txBody>
            </p:sp>
            <p:sp>
              <p:nvSpPr>
                <p:cNvPr id="17428" name="Line 20"/>
                <p:cNvSpPr>
                  <a:spLocks noChangeShapeType="1"/>
                </p:cNvSpPr>
                <p:nvPr/>
              </p:nvSpPr>
              <p:spPr bwMode="auto">
                <a:xfrm>
                  <a:off x="1076" y="3223"/>
                  <a:ext cx="35" cy="10"/>
                </a:xfrm>
                <a:prstGeom prst="line">
                  <a:avLst/>
                </a:prstGeom>
                <a:noFill/>
                <a:ln w="28575">
                  <a:solidFill>
                    <a:srgbClr val="FF0000"/>
                  </a:solidFill>
                  <a:round/>
                  <a:headEnd/>
                  <a:tailEnd/>
                </a:ln>
              </p:spPr>
              <p:txBody>
                <a:bodyPr/>
                <a:lstStyle/>
                <a:p>
                  <a:endParaRPr lang="en-US"/>
                </a:p>
              </p:txBody>
            </p:sp>
            <p:sp>
              <p:nvSpPr>
                <p:cNvPr id="17429" name="Line 21"/>
                <p:cNvSpPr>
                  <a:spLocks noChangeShapeType="1"/>
                </p:cNvSpPr>
                <p:nvPr/>
              </p:nvSpPr>
              <p:spPr bwMode="auto">
                <a:xfrm>
                  <a:off x="1111" y="3233"/>
                  <a:ext cx="35" cy="12"/>
                </a:xfrm>
                <a:prstGeom prst="line">
                  <a:avLst/>
                </a:prstGeom>
                <a:noFill/>
                <a:ln w="28575">
                  <a:solidFill>
                    <a:srgbClr val="FF0000"/>
                  </a:solidFill>
                  <a:round/>
                  <a:headEnd/>
                  <a:tailEnd/>
                </a:ln>
              </p:spPr>
              <p:txBody>
                <a:bodyPr/>
                <a:lstStyle/>
                <a:p>
                  <a:endParaRPr lang="en-US"/>
                </a:p>
              </p:txBody>
            </p:sp>
            <p:sp>
              <p:nvSpPr>
                <p:cNvPr id="17430" name="Line 22"/>
                <p:cNvSpPr>
                  <a:spLocks noChangeShapeType="1"/>
                </p:cNvSpPr>
                <p:nvPr/>
              </p:nvSpPr>
              <p:spPr bwMode="auto">
                <a:xfrm>
                  <a:off x="1146" y="3245"/>
                  <a:ext cx="34" cy="16"/>
                </a:xfrm>
                <a:prstGeom prst="line">
                  <a:avLst/>
                </a:prstGeom>
                <a:noFill/>
                <a:ln w="28575">
                  <a:solidFill>
                    <a:srgbClr val="FF0000"/>
                  </a:solidFill>
                  <a:round/>
                  <a:headEnd/>
                  <a:tailEnd/>
                </a:ln>
              </p:spPr>
              <p:txBody>
                <a:bodyPr/>
                <a:lstStyle/>
                <a:p>
                  <a:endParaRPr lang="en-US"/>
                </a:p>
              </p:txBody>
            </p:sp>
            <p:sp>
              <p:nvSpPr>
                <p:cNvPr id="17431" name="Line 23"/>
                <p:cNvSpPr>
                  <a:spLocks noChangeShapeType="1"/>
                </p:cNvSpPr>
                <p:nvPr/>
              </p:nvSpPr>
              <p:spPr bwMode="auto">
                <a:xfrm>
                  <a:off x="1180" y="3261"/>
                  <a:ext cx="34" cy="21"/>
                </a:xfrm>
                <a:prstGeom prst="line">
                  <a:avLst/>
                </a:prstGeom>
                <a:noFill/>
                <a:ln w="28575">
                  <a:solidFill>
                    <a:srgbClr val="FF0000"/>
                  </a:solidFill>
                  <a:round/>
                  <a:headEnd/>
                  <a:tailEnd/>
                </a:ln>
              </p:spPr>
              <p:txBody>
                <a:bodyPr/>
                <a:lstStyle/>
                <a:p>
                  <a:endParaRPr lang="en-US"/>
                </a:p>
              </p:txBody>
            </p:sp>
            <p:sp>
              <p:nvSpPr>
                <p:cNvPr id="17432" name="Line 24"/>
                <p:cNvSpPr>
                  <a:spLocks noChangeShapeType="1"/>
                </p:cNvSpPr>
                <p:nvPr/>
              </p:nvSpPr>
              <p:spPr bwMode="auto">
                <a:xfrm>
                  <a:off x="1214" y="3282"/>
                  <a:ext cx="71" cy="51"/>
                </a:xfrm>
                <a:prstGeom prst="line">
                  <a:avLst/>
                </a:prstGeom>
                <a:noFill/>
                <a:ln w="28575">
                  <a:solidFill>
                    <a:srgbClr val="FF0000"/>
                  </a:solidFill>
                  <a:round/>
                  <a:headEnd/>
                  <a:tailEnd/>
                </a:ln>
              </p:spPr>
              <p:txBody>
                <a:bodyPr/>
                <a:lstStyle/>
                <a:p>
                  <a:endParaRPr lang="en-US"/>
                </a:p>
              </p:txBody>
            </p:sp>
            <p:sp>
              <p:nvSpPr>
                <p:cNvPr id="17433" name="Line 25"/>
                <p:cNvSpPr>
                  <a:spLocks noChangeShapeType="1"/>
                </p:cNvSpPr>
                <p:nvPr/>
              </p:nvSpPr>
              <p:spPr bwMode="auto">
                <a:xfrm>
                  <a:off x="1285" y="3333"/>
                  <a:ext cx="71" cy="65"/>
                </a:xfrm>
                <a:prstGeom prst="line">
                  <a:avLst/>
                </a:prstGeom>
                <a:noFill/>
                <a:ln w="28575">
                  <a:solidFill>
                    <a:srgbClr val="FF0000"/>
                  </a:solidFill>
                  <a:round/>
                  <a:headEnd/>
                  <a:tailEnd/>
                </a:ln>
              </p:spPr>
              <p:txBody>
                <a:bodyPr/>
                <a:lstStyle/>
                <a:p>
                  <a:endParaRPr lang="en-US"/>
                </a:p>
              </p:txBody>
            </p:sp>
            <p:sp>
              <p:nvSpPr>
                <p:cNvPr id="17434" name="Line 26"/>
                <p:cNvSpPr>
                  <a:spLocks noChangeShapeType="1"/>
                </p:cNvSpPr>
                <p:nvPr/>
              </p:nvSpPr>
              <p:spPr bwMode="auto">
                <a:xfrm>
                  <a:off x="1356" y="3398"/>
                  <a:ext cx="74" cy="80"/>
                </a:xfrm>
                <a:prstGeom prst="line">
                  <a:avLst/>
                </a:prstGeom>
                <a:noFill/>
                <a:ln w="28575">
                  <a:solidFill>
                    <a:srgbClr val="FF0000"/>
                  </a:solidFill>
                  <a:round/>
                  <a:headEnd/>
                  <a:tailEnd/>
                </a:ln>
              </p:spPr>
              <p:txBody>
                <a:bodyPr/>
                <a:lstStyle/>
                <a:p>
                  <a:endParaRPr lang="en-US"/>
                </a:p>
              </p:txBody>
            </p:sp>
            <p:sp>
              <p:nvSpPr>
                <p:cNvPr id="17435" name="Line 27"/>
                <p:cNvSpPr>
                  <a:spLocks noChangeShapeType="1"/>
                </p:cNvSpPr>
                <p:nvPr/>
              </p:nvSpPr>
              <p:spPr bwMode="auto">
                <a:xfrm>
                  <a:off x="1430" y="3478"/>
                  <a:ext cx="74" cy="95"/>
                </a:xfrm>
                <a:prstGeom prst="line">
                  <a:avLst/>
                </a:prstGeom>
                <a:noFill/>
                <a:ln w="28575">
                  <a:solidFill>
                    <a:srgbClr val="FF0000"/>
                  </a:solidFill>
                  <a:round/>
                  <a:headEnd/>
                  <a:tailEnd/>
                </a:ln>
              </p:spPr>
              <p:txBody>
                <a:bodyPr/>
                <a:lstStyle/>
                <a:p>
                  <a:endParaRPr lang="en-US"/>
                </a:p>
              </p:txBody>
            </p:sp>
            <p:sp>
              <p:nvSpPr>
                <p:cNvPr id="17436" name="Line 28"/>
                <p:cNvSpPr>
                  <a:spLocks noChangeShapeType="1"/>
                </p:cNvSpPr>
                <p:nvPr/>
              </p:nvSpPr>
              <p:spPr bwMode="auto">
                <a:xfrm>
                  <a:off x="1504" y="3573"/>
                  <a:ext cx="76" cy="110"/>
                </a:xfrm>
                <a:prstGeom prst="line">
                  <a:avLst/>
                </a:prstGeom>
                <a:noFill/>
                <a:ln w="28575">
                  <a:solidFill>
                    <a:srgbClr val="FF0000"/>
                  </a:solidFill>
                  <a:round/>
                  <a:headEnd/>
                  <a:tailEnd/>
                </a:ln>
              </p:spPr>
              <p:txBody>
                <a:bodyPr/>
                <a:lstStyle/>
                <a:p>
                  <a:endParaRPr lang="en-US"/>
                </a:p>
              </p:txBody>
            </p:sp>
            <p:sp>
              <p:nvSpPr>
                <p:cNvPr id="17437" name="Line 29"/>
                <p:cNvSpPr>
                  <a:spLocks noChangeShapeType="1"/>
                </p:cNvSpPr>
                <p:nvPr/>
              </p:nvSpPr>
              <p:spPr bwMode="auto">
                <a:xfrm>
                  <a:off x="1580" y="3683"/>
                  <a:ext cx="76" cy="110"/>
                </a:xfrm>
                <a:prstGeom prst="line">
                  <a:avLst/>
                </a:prstGeom>
                <a:noFill/>
                <a:ln w="28575">
                  <a:solidFill>
                    <a:srgbClr val="FF0000"/>
                  </a:solidFill>
                  <a:round/>
                  <a:headEnd/>
                  <a:tailEnd/>
                </a:ln>
              </p:spPr>
              <p:txBody>
                <a:bodyPr/>
                <a:lstStyle/>
                <a:p>
                  <a:endParaRPr lang="en-US"/>
                </a:p>
              </p:txBody>
            </p:sp>
            <p:sp>
              <p:nvSpPr>
                <p:cNvPr id="17438" name="Line 30"/>
                <p:cNvSpPr>
                  <a:spLocks noChangeShapeType="1"/>
                </p:cNvSpPr>
                <p:nvPr/>
              </p:nvSpPr>
              <p:spPr bwMode="auto">
                <a:xfrm>
                  <a:off x="1656" y="3793"/>
                  <a:ext cx="74" cy="94"/>
                </a:xfrm>
                <a:prstGeom prst="line">
                  <a:avLst/>
                </a:prstGeom>
                <a:noFill/>
                <a:ln w="28575">
                  <a:solidFill>
                    <a:srgbClr val="FF0000"/>
                  </a:solidFill>
                  <a:round/>
                  <a:headEnd/>
                  <a:tailEnd/>
                </a:ln>
              </p:spPr>
              <p:txBody>
                <a:bodyPr/>
                <a:lstStyle/>
                <a:p>
                  <a:endParaRPr lang="en-US"/>
                </a:p>
              </p:txBody>
            </p:sp>
            <p:sp>
              <p:nvSpPr>
                <p:cNvPr id="17439" name="Line 31"/>
                <p:cNvSpPr>
                  <a:spLocks noChangeShapeType="1"/>
                </p:cNvSpPr>
                <p:nvPr/>
              </p:nvSpPr>
              <p:spPr bwMode="auto">
                <a:xfrm>
                  <a:off x="1730" y="3887"/>
                  <a:ext cx="73" cy="81"/>
                </a:xfrm>
                <a:prstGeom prst="line">
                  <a:avLst/>
                </a:prstGeom>
                <a:noFill/>
                <a:ln w="28575">
                  <a:solidFill>
                    <a:srgbClr val="FF0000"/>
                  </a:solidFill>
                  <a:round/>
                  <a:headEnd/>
                  <a:tailEnd/>
                </a:ln>
              </p:spPr>
              <p:txBody>
                <a:bodyPr/>
                <a:lstStyle/>
                <a:p>
                  <a:endParaRPr lang="en-US"/>
                </a:p>
              </p:txBody>
            </p:sp>
            <p:sp>
              <p:nvSpPr>
                <p:cNvPr id="17440" name="Line 32"/>
                <p:cNvSpPr>
                  <a:spLocks noChangeShapeType="1"/>
                </p:cNvSpPr>
                <p:nvPr/>
              </p:nvSpPr>
              <p:spPr bwMode="auto">
                <a:xfrm>
                  <a:off x="1803" y="3968"/>
                  <a:ext cx="71" cy="66"/>
                </a:xfrm>
                <a:prstGeom prst="line">
                  <a:avLst/>
                </a:prstGeom>
                <a:noFill/>
                <a:ln w="28575">
                  <a:solidFill>
                    <a:srgbClr val="FF0000"/>
                  </a:solidFill>
                  <a:round/>
                  <a:headEnd/>
                  <a:tailEnd/>
                </a:ln>
              </p:spPr>
              <p:txBody>
                <a:bodyPr/>
                <a:lstStyle/>
                <a:p>
                  <a:endParaRPr lang="en-US"/>
                </a:p>
              </p:txBody>
            </p:sp>
            <p:sp>
              <p:nvSpPr>
                <p:cNvPr id="17441" name="Line 33"/>
                <p:cNvSpPr>
                  <a:spLocks noChangeShapeType="1"/>
                </p:cNvSpPr>
                <p:nvPr/>
              </p:nvSpPr>
              <p:spPr bwMode="auto">
                <a:xfrm>
                  <a:off x="1874" y="4034"/>
                  <a:ext cx="35" cy="26"/>
                </a:xfrm>
                <a:prstGeom prst="line">
                  <a:avLst/>
                </a:prstGeom>
                <a:noFill/>
                <a:ln w="28575">
                  <a:solidFill>
                    <a:srgbClr val="FF0000"/>
                  </a:solidFill>
                  <a:round/>
                  <a:headEnd/>
                  <a:tailEnd/>
                </a:ln>
              </p:spPr>
              <p:txBody>
                <a:bodyPr/>
                <a:lstStyle/>
                <a:p>
                  <a:endParaRPr lang="en-US"/>
                </a:p>
              </p:txBody>
            </p:sp>
            <p:sp>
              <p:nvSpPr>
                <p:cNvPr id="17442" name="Line 34"/>
                <p:cNvSpPr>
                  <a:spLocks noChangeShapeType="1"/>
                </p:cNvSpPr>
                <p:nvPr/>
              </p:nvSpPr>
              <p:spPr bwMode="auto">
                <a:xfrm>
                  <a:off x="1909" y="4060"/>
                  <a:ext cx="36" cy="25"/>
                </a:xfrm>
                <a:prstGeom prst="line">
                  <a:avLst/>
                </a:prstGeom>
                <a:noFill/>
                <a:ln w="28575">
                  <a:solidFill>
                    <a:srgbClr val="FF0000"/>
                  </a:solidFill>
                  <a:round/>
                  <a:headEnd/>
                  <a:tailEnd/>
                </a:ln>
              </p:spPr>
              <p:txBody>
                <a:bodyPr/>
                <a:lstStyle/>
                <a:p>
                  <a:endParaRPr lang="en-US"/>
                </a:p>
              </p:txBody>
            </p:sp>
            <p:sp>
              <p:nvSpPr>
                <p:cNvPr id="17443" name="Line 35"/>
                <p:cNvSpPr>
                  <a:spLocks noChangeShapeType="1"/>
                </p:cNvSpPr>
                <p:nvPr/>
              </p:nvSpPr>
              <p:spPr bwMode="auto">
                <a:xfrm>
                  <a:off x="1945" y="4085"/>
                  <a:ext cx="35" cy="19"/>
                </a:xfrm>
                <a:prstGeom prst="line">
                  <a:avLst/>
                </a:prstGeom>
                <a:noFill/>
                <a:ln w="28575">
                  <a:solidFill>
                    <a:srgbClr val="FF0000"/>
                  </a:solidFill>
                  <a:round/>
                  <a:headEnd/>
                  <a:tailEnd/>
                </a:ln>
              </p:spPr>
              <p:txBody>
                <a:bodyPr/>
                <a:lstStyle/>
                <a:p>
                  <a:endParaRPr lang="en-US"/>
                </a:p>
              </p:txBody>
            </p:sp>
            <p:sp>
              <p:nvSpPr>
                <p:cNvPr id="17444" name="Line 36"/>
                <p:cNvSpPr>
                  <a:spLocks noChangeShapeType="1"/>
                </p:cNvSpPr>
                <p:nvPr/>
              </p:nvSpPr>
              <p:spPr bwMode="auto">
                <a:xfrm>
                  <a:off x="1980" y="4104"/>
                  <a:ext cx="34" cy="17"/>
                </a:xfrm>
                <a:prstGeom prst="line">
                  <a:avLst/>
                </a:prstGeom>
                <a:noFill/>
                <a:ln w="28575">
                  <a:solidFill>
                    <a:srgbClr val="FF0000"/>
                  </a:solidFill>
                  <a:round/>
                  <a:headEnd/>
                  <a:tailEnd/>
                </a:ln>
              </p:spPr>
              <p:txBody>
                <a:bodyPr/>
                <a:lstStyle/>
                <a:p>
                  <a:endParaRPr lang="en-US"/>
                </a:p>
              </p:txBody>
            </p:sp>
            <p:sp>
              <p:nvSpPr>
                <p:cNvPr id="17445" name="Line 37"/>
                <p:cNvSpPr>
                  <a:spLocks noChangeShapeType="1"/>
                </p:cNvSpPr>
                <p:nvPr/>
              </p:nvSpPr>
              <p:spPr bwMode="auto">
                <a:xfrm>
                  <a:off x="2014" y="4121"/>
                  <a:ext cx="34" cy="13"/>
                </a:xfrm>
                <a:prstGeom prst="line">
                  <a:avLst/>
                </a:prstGeom>
                <a:noFill/>
                <a:ln w="28575">
                  <a:solidFill>
                    <a:srgbClr val="FF0000"/>
                  </a:solidFill>
                  <a:round/>
                  <a:headEnd/>
                  <a:tailEnd/>
                </a:ln>
              </p:spPr>
              <p:txBody>
                <a:bodyPr/>
                <a:lstStyle/>
                <a:p>
                  <a:endParaRPr lang="en-US"/>
                </a:p>
              </p:txBody>
            </p:sp>
            <p:sp>
              <p:nvSpPr>
                <p:cNvPr id="17446" name="Line 38"/>
                <p:cNvSpPr>
                  <a:spLocks noChangeShapeType="1"/>
                </p:cNvSpPr>
                <p:nvPr/>
              </p:nvSpPr>
              <p:spPr bwMode="auto">
                <a:xfrm>
                  <a:off x="2048" y="4134"/>
                  <a:ext cx="35" cy="9"/>
                </a:xfrm>
                <a:prstGeom prst="line">
                  <a:avLst/>
                </a:prstGeom>
                <a:noFill/>
                <a:ln w="28575">
                  <a:solidFill>
                    <a:srgbClr val="FF0000"/>
                  </a:solidFill>
                  <a:round/>
                  <a:headEnd/>
                  <a:tailEnd/>
                </a:ln>
              </p:spPr>
              <p:txBody>
                <a:bodyPr/>
                <a:lstStyle/>
                <a:p>
                  <a:endParaRPr lang="en-US"/>
                </a:p>
              </p:txBody>
            </p:sp>
            <p:sp>
              <p:nvSpPr>
                <p:cNvPr id="17447" name="Line 39"/>
                <p:cNvSpPr>
                  <a:spLocks noChangeShapeType="1"/>
                </p:cNvSpPr>
                <p:nvPr/>
              </p:nvSpPr>
              <p:spPr bwMode="auto">
                <a:xfrm>
                  <a:off x="2083" y="4143"/>
                  <a:ext cx="34" cy="5"/>
                </a:xfrm>
                <a:prstGeom prst="line">
                  <a:avLst/>
                </a:prstGeom>
                <a:noFill/>
                <a:ln w="28575">
                  <a:solidFill>
                    <a:srgbClr val="FF0000"/>
                  </a:solidFill>
                  <a:round/>
                  <a:headEnd/>
                  <a:tailEnd/>
                </a:ln>
              </p:spPr>
              <p:txBody>
                <a:bodyPr/>
                <a:lstStyle/>
                <a:p>
                  <a:endParaRPr lang="en-US"/>
                </a:p>
              </p:txBody>
            </p:sp>
            <p:sp>
              <p:nvSpPr>
                <p:cNvPr id="17448" name="Line 40"/>
                <p:cNvSpPr>
                  <a:spLocks noChangeShapeType="1"/>
                </p:cNvSpPr>
                <p:nvPr/>
              </p:nvSpPr>
              <p:spPr bwMode="auto">
                <a:xfrm>
                  <a:off x="2117" y="4148"/>
                  <a:ext cx="35" cy="3"/>
                </a:xfrm>
                <a:prstGeom prst="line">
                  <a:avLst/>
                </a:prstGeom>
                <a:noFill/>
                <a:ln w="28575">
                  <a:solidFill>
                    <a:srgbClr val="FF0000"/>
                  </a:solidFill>
                  <a:round/>
                  <a:headEnd/>
                  <a:tailEnd/>
                </a:ln>
              </p:spPr>
              <p:txBody>
                <a:bodyPr/>
                <a:lstStyle/>
                <a:p>
                  <a:endParaRPr lang="en-US"/>
                </a:p>
              </p:txBody>
            </p:sp>
            <p:sp>
              <p:nvSpPr>
                <p:cNvPr id="17449" name="Line 41"/>
                <p:cNvSpPr>
                  <a:spLocks noChangeShapeType="1"/>
                </p:cNvSpPr>
                <p:nvPr/>
              </p:nvSpPr>
              <p:spPr bwMode="auto">
                <a:xfrm flipV="1">
                  <a:off x="2152" y="4148"/>
                  <a:ext cx="34" cy="3"/>
                </a:xfrm>
                <a:prstGeom prst="line">
                  <a:avLst/>
                </a:prstGeom>
                <a:noFill/>
                <a:ln w="28575">
                  <a:solidFill>
                    <a:srgbClr val="FF0000"/>
                  </a:solidFill>
                  <a:round/>
                  <a:headEnd/>
                  <a:tailEnd/>
                </a:ln>
              </p:spPr>
              <p:txBody>
                <a:bodyPr/>
                <a:lstStyle/>
                <a:p>
                  <a:endParaRPr lang="en-US"/>
                </a:p>
              </p:txBody>
            </p:sp>
            <p:sp>
              <p:nvSpPr>
                <p:cNvPr id="17450" name="Line 42"/>
                <p:cNvSpPr>
                  <a:spLocks noChangeShapeType="1"/>
                </p:cNvSpPr>
                <p:nvPr/>
              </p:nvSpPr>
              <p:spPr bwMode="auto">
                <a:xfrm flipV="1">
                  <a:off x="2186" y="4143"/>
                  <a:ext cx="34" cy="5"/>
                </a:xfrm>
                <a:prstGeom prst="line">
                  <a:avLst/>
                </a:prstGeom>
                <a:noFill/>
                <a:ln w="28575">
                  <a:solidFill>
                    <a:srgbClr val="FF0000"/>
                  </a:solidFill>
                  <a:round/>
                  <a:headEnd/>
                  <a:tailEnd/>
                </a:ln>
              </p:spPr>
              <p:txBody>
                <a:bodyPr/>
                <a:lstStyle/>
                <a:p>
                  <a:endParaRPr lang="en-US"/>
                </a:p>
              </p:txBody>
            </p:sp>
            <p:sp>
              <p:nvSpPr>
                <p:cNvPr id="17451" name="Line 43"/>
                <p:cNvSpPr>
                  <a:spLocks noChangeShapeType="1"/>
                </p:cNvSpPr>
                <p:nvPr/>
              </p:nvSpPr>
              <p:spPr bwMode="auto">
                <a:xfrm flipV="1">
                  <a:off x="2220" y="4134"/>
                  <a:ext cx="35" cy="9"/>
                </a:xfrm>
                <a:prstGeom prst="line">
                  <a:avLst/>
                </a:prstGeom>
                <a:noFill/>
                <a:ln w="28575">
                  <a:solidFill>
                    <a:srgbClr val="FF0000"/>
                  </a:solidFill>
                  <a:round/>
                  <a:headEnd/>
                  <a:tailEnd/>
                </a:ln>
              </p:spPr>
              <p:txBody>
                <a:bodyPr/>
                <a:lstStyle/>
                <a:p>
                  <a:endParaRPr lang="en-US"/>
                </a:p>
              </p:txBody>
            </p:sp>
            <p:sp>
              <p:nvSpPr>
                <p:cNvPr id="17452" name="Line 44"/>
                <p:cNvSpPr>
                  <a:spLocks noChangeShapeType="1"/>
                </p:cNvSpPr>
                <p:nvPr/>
              </p:nvSpPr>
              <p:spPr bwMode="auto">
                <a:xfrm flipV="1">
                  <a:off x="2255" y="4121"/>
                  <a:ext cx="35" cy="13"/>
                </a:xfrm>
                <a:prstGeom prst="line">
                  <a:avLst/>
                </a:prstGeom>
                <a:noFill/>
                <a:ln w="28575">
                  <a:solidFill>
                    <a:srgbClr val="FF0000"/>
                  </a:solidFill>
                  <a:round/>
                  <a:headEnd/>
                  <a:tailEnd/>
                </a:ln>
              </p:spPr>
              <p:txBody>
                <a:bodyPr/>
                <a:lstStyle/>
                <a:p>
                  <a:endParaRPr lang="en-US"/>
                </a:p>
              </p:txBody>
            </p:sp>
            <p:sp>
              <p:nvSpPr>
                <p:cNvPr id="17453" name="Line 45"/>
                <p:cNvSpPr>
                  <a:spLocks noChangeShapeType="1"/>
                </p:cNvSpPr>
                <p:nvPr/>
              </p:nvSpPr>
              <p:spPr bwMode="auto">
                <a:xfrm flipV="1">
                  <a:off x="2290" y="4104"/>
                  <a:ext cx="34" cy="17"/>
                </a:xfrm>
                <a:prstGeom prst="line">
                  <a:avLst/>
                </a:prstGeom>
                <a:noFill/>
                <a:ln w="28575">
                  <a:solidFill>
                    <a:srgbClr val="FF0000"/>
                  </a:solidFill>
                  <a:round/>
                  <a:headEnd/>
                  <a:tailEnd/>
                </a:ln>
              </p:spPr>
              <p:txBody>
                <a:bodyPr/>
                <a:lstStyle/>
                <a:p>
                  <a:endParaRPr lang="en-US"/>
                </a:p>
              </p:txBody>
            </p:sp>
            <p:sp>
              <p:nvSpPr>
                <p:cNvPr id="17454" name="Line 46"/>
                <p:cNvSpPr>
                  <a:spLocks noChangeShapeType="1"/>
                </p:cNvSpPr>
                <p:nvPr/>
              </p:nvSpPr>
              <p:spPr bwMode="auto">
                <a:xfrm flipV="1">
                  <a:off x="2324" y="4085"/>
                  <a:ext cx="34" cy="19"/>
                </a:xfrm>
                <a:prstGeom prst="line">
                  <a:avLst/>
                </a:prstGeom>
                <a:noFill/>
                <a:ln w="28575">
                  <a:solidFill>
                    <a:srgbClr val="FF0000"/>
                  </a:solidFill>
                  <a:round/>
                  <a:headEnd/>
                  <a:tailEnd/>
                </a:ln>
              </p:spPr>
              <p:txBody>
                <a:bodyPr/>
                <a:lstStyle/>
                <a:p>
                  <a:endParaRPr lang="en-US"/>
                </a:p>
              </p:txBody>
            </p:sp>
            <p:sp>
              <p:nvSpPr>
                <p:cNvPr id="17455" name="Line 47"/>
                <p:cNvSpPr>
                  <a:spLocks noChangeShapeType="1"/>
                </p:cNvSpPr>
                <p:nvPr/>
              </p:nvSpPr>
              <p:spPr bwMode="auto">
                <a:xfrm flipV="1">
                  <a:off x="2358" y="4060"/>
                  <a:ext cx="36" cy="25"/>
                </a:xfrm>
                <a:prstGeom prst="line">
                  <a:avLst/>
                </a:prstGeom>
                <a:noFill/>
                <a:ln w="28575">
                  <a:solidFill>
                    <a:srgbClr val="FF0000"/>
                  </a:solidFill>
                  <a:round/>
                  <a:headEnd/>
                  <a:tailEnd/>
                </a:ln>
              </p:spPr>
              <p:txBody>
                <a:bodyPr/>
                <a:lstStyle/>
                <a:p>
                  <a:endParaRPr lang="en-US"/>
                </a:p>
              </p:txBody>
            </p:sp>
            <p:sp>
              <p:nvSpPr>
                <p:cNvPr id="17456" name="Line 48"/>
                <p:cNvSpPr>
                  <a:spLocks noChangeShapeType="1"/>
                </p:cNvSpPr>
                <p:nvPr/>
              </p:nvSpPr>
              <p:spPr bwMode="auto">
                <a:xfrm flipV="1">
                  <a:off x="2394" y="4034"/>
                  <a:ext cx="35" cy="26"/>
                </a:xfrm>
                <a:prstGeom prst="line">
                  <a:avLst/>
                </a:prstGeom>
                <a:noFill/>
                <a:ln w="28575">
                  <a:solidFill>
                    <a:srgbClr val="FF0000"/>
                  </a:solidFill>
                  <a:round/>
                  <a:headEnd/>
                  <a:tailEnd/>
                </a:ln>
              </p:spPr>
              <p:txBody>
                <a:bodyPr/>
                <a:lstStyle/>
                <a:p>
                  <a:endParaRPr lang="en-US"/>
                </a:p>
              </p:txBody>
            </p:sp>
            <p:sp>
              <p:nvSpPr>
                <p:cNvPr id="17457" name="Line 49"/>
                <p:cNvSpPr>
                  <a:spLocks noChangeShapeType="1"/>
                </p:cNvSpPr>
                <p:nvPr/>
              </p:nvSpPr>
              <p:spPr bwMode="auto">
                <a:xfrm flipV="1">
                  <a:off x="2429" y="3968"/>
                  <a:ext cx="71" cy="66"/>
                </a:xfrm>
                <a:prstGeom prst="line">
                  <a:avLst/>
                </a:prstGeom>
                <a:noFill/>
                <a:ln w="28575">
                  <a:solidFill>
                    <a:srgbClr val="FF0000"/>
                  </a:solidFill>
                  <a:round/>
                  <a:headEnd/>
                  <a:tailEnd/>
                </a:ln>
              </p:spPr>
              <p:txBody>
                <a:bodyPr/>
                <a:lstStyle/>
                <a:p>
                  <a:endParaRPr lang="en-US"/>
                </a:p>
              </p:txBody>
            </p:sp>
            <p:sp>
              <p:nvSpPr>
                <p:cNvPr id="17458" name="Line 50"/>
                <p:cNvSpPr>
                  <a:spLocks noChangeShapeType="1"/>
                </p:cNvSpPr>
                <p:nvPr/>
              </p:nvSpPr>
              <p:spPr bwMode="auto">
                <a:xfrm flipV="1">
                  <a:off x="2500" y="3887"/>
                  <a:ext cx="74" cy="81"/>
                </a:xfrm>
                <a:prstGeom prst="line">
                  <a:avLst/>
                </a:prstGeom>
                <a:noFill/>
                <a:ln w="28575">
                  <a:solidFill>
                    <a:srgbClr val="FF0000"/>
                  </a:solidFill>
                  <a:round/>
                  <a:headEnd/>
                  <a:tailEnd/>
                </a:ln>
              </p:spPr>
              <p:txBody>
                <a:bodyPr/>
                <a:lstStyle/>
                <a:p>
                  <a:endParaRPr lang="en-US"/>
                </a:p>
              </p:txBody>
            </p:sp>
            <p:sp>
              <p:nvSpPr>
                <p:cNvPr id="17459" name="Line 51"/>
                <p:cNvSpPr>
                  <a:spLocks noChangeShapeType="1"/>
                </p:cNvSpPr>
                <p:nvPr/>
              </p:nvSpPr>
              <p:spPr bwMode="auto">
                <a:xfrm flipV="1">
                  <a:off x="2574" y="3793"/>
                  <a:ext cx="74" cy="94"/>
                </a:xfrm>
                <a:prstGeom prst="line">
                  <a:avLst/>
                </a:prstGeom>
                <a:noFill/>
                <a:ln w="28575">
                  <a:solidFill>
                    <a:srgbClr val="FF0000"/>
                  </a:solidFill>
                  <a:round/>
                  <a:headEnd/>
                  <a:tailEnd/>
                </a:ln>
              </p:spPr>
              <p:txBody>
                <a:bodyPr/>
                <a:lstStyle/>
                <a:p>
                  <a:endParaRPr lang="en-US"/>
                </a:p>
              </p:txBody>
            </p:sp>
            <p:sp>
              <p:nvSpPr>
                <p:cNvPr id="17460" name="Line 52"/>
                <p:cNvSpPr>
                  <a:spLocks noChangeShapeType="1"/>
                </p:cNvSpPr>
                <p:nvPr/>
              </p:nvSpPr>
              <p:spPr bwMode="auto">
                <a:xfrm flipV="1">
                  <a:off x="2648" y="3683"/>
                  <a:ext cx="76" cy="110"/>
                </a:xfrm>
                <a:prstGeom prst="line">
                  <a:avLst/>
                </a:prstGeom>
                <a:noFill/>
                <a:ln w="28575">
                  <a:solidFill>
                    <a:srgbClr val="FF0000"/>
                  </a:solidFill>
                  <a:round/>
                  <a:headEnd/>
                  <a:tailEnd/>
                </a:ln>
              </p:spPr>
              <p:txBody>
                <a:bodyPr/>
                <a:lstStyle/>
                <a:p>
                  <a:endParaRPr lang="en-US"/>
                </a:p>
              </p:txBody>
            </p:sp>
            <p:sp>
              <p:nvSpPr>
                <p:cNvPr id="17461" name="Line 53"/>
                <p:cNvSpPr>
                  <a:spLocks noChangeShapeType="1"/>
                </p:cNvSpPr>
                <p:nvPr/>
              </p:nvSpPr>
              <p:spPr bwMode="auto">
                <a:xfrm flipV="1">
                  <a:off x="2724" y="3573"/>
                  <a:ext cx="76" cy="110"/>
                </a:xfrm>
                <a:prstGeom prst="line">
                  <a:avLst/>
                </a:prstGeom>
                <a:noFill/>
                <a:ln w="28575">
                  <a:solidFill>
                    <a:srgbClr val="FF0000"/>
                  </a:solidFill>
                  <a:round/>
                  <a:headEnd/>
                  <a:tailEnd/>
                </a:ln>
              </p:spPr>
              <p:txBody>
                <a:bodyPr/>
                <a:lstStyle/>
                <a:p>
                  <a:endParaRPr lang="en-US"/>
                </a:p>
              </p:txBody>
            </p:sp>
            <p:sp>
              <p:nvSpPr>
                <p:cNvPr id="17462" name="Line 54"/>
                <p:cNvSpPr>
                  <a:spLocks noChangeShapeType="1"/>
                </p:cNvSpPr>
                <p:nvPr/>
              </p:nvSpPr>
              <p:spPr bwMode="auto">
                <a:xfrm flipV="1">
                  <a:off x="2800" y="3478"/>
                  <a:ext cx="74" cy="95"/>
                </a:xfrm>
                <a:prstGeom prst="line">
                  <a:avLst/>
                </a:prstGeom>
                <a:noFill/>
                <a:ln w="28575">
                  <a:solidFill>
                    <a:srgbClr val="FF0000"/>
                  </a:solidFill>
                  <a:round/>
                  <a:headEnd/>
                  <a:tailEnd/>
                </a:ln>
              </p:spPr>
              <p:txBody>
                <a:bodyPr/>
                <a:lstStyle/>
                <a:p>
                  <a:endParaRPr lang="en-US"/>
                </a:p>
              </p:txBody>
            </p:sp>
            <p:sp>
              <p:nvSpPr>
                <p:cNvPr id="17463" name="Line 55"/>
                <p:cNvSpPr>
                  <a:spLocks noChangeShapeType="1"/>
                </p:cNvSpPr>
                <p:nvPr/>
              </p:nvSpPr>
              <p:spPr bwMode="auto">
                <a:xfrm flipV="1">
                  <a:off x="2874" y="3398"/>
                  <a:ext cx="73" cy="80"/>
                </a:xfrm>
                <a:prstGeom prst="line">
                  <a:avLst/>
                </a:prstGeom>
                <a:noFill/>
                <a:ln w="28575">
                  <a:solidFill>
                    <a:srgbClr val="FF0000"/>
                  </a:solidFill>
                  <a:round/>
                  <a:headEnd/>
                  <a:tailEnd/>
                </a:ln>
              </p:spPr>
              <p:txBody>
                <a:bodyPr/>
                <a:lstStyle/>
                <a:p>
                  <a:endParaRPr lang="en-US"/>
                </a:p>
              </p:txBody>
            </p:sp>
            <p:sp>
              <p:nvSpPr>
                <p:cNvPr id="17464" name="Line 56"/>
                <p:cNvSpPr>
                  <a:spLocks noChangeShapeType="1"/>
                </p:cNvSpPr>
                <p:nvPr/>
              </p:nvSpPr>
              <p:spPr bwMode="auto">
                <a:xfrm flipV="1">
                  <a:off x="2947" y="3333"/>
                  <a:ext cx="71" cy="65"/>
                </a:xfrm>
                <a:prstGeom prst="line">
                  <a:avLst/>
                </a:prstGeom>
                <a:noFill/>
                <a:ln w="28575">
                  <a:solidFill>
                    <a:srgbClr val="FF0000"/>
                  </a:solidFill>
                  <a:round/>
                  <a:headEnd/>
                  <a:tailEnd/>
                </a:ln>
              </p:spPr>
              <p:txBody>
                <a:bodyPr/>
                <a:lstStyle/>
                <a:p>
                  <a:endParaRPr lang="en-US"/>
                </a:p>
              </p:txBody>
            </p:sp>
            <p:sp>
              <p:nvSpPr>
                <p:cNvPr id="17465" name="Line 57"/>
                <p:cNvSpPr>
                  <a:spLocks noChangeShapeType="1"/>
                </p:cNvSpPr>
                <p:nvPr/>
              </p:nvSpPr>
              <p:spPr bwMode="auto">
                <a:xfrm flipV="1">
                  <a:off x="3018" y="3282"/>
                  <a:ext cx="71" cy="51"/>
                </a:xfrm>
                <a:prstGeom prst="line">
                  <a:avLst/>
                </a:prstGeom>
                <a:noFill/>
                <a:ln w="28575">
                  <a:solidFill>
                    <a:srgbClr val="FF0000"/>
                  </a:solidFill>
                  <a:round/>
                  <a:headEnd/>
                  <a:tailEnd/>
                </a:ln>
              </p:spPr>
              <p:txBody>
                <a:bodyPr/>
                <a:lstStyle/>
                <a:p>
                  <a:endParaRPr lang="en-US"/>
                </a:p>
              </p:txBody>
            </p:sp>
            <p:sp>
              <p:nvSpPr>
                <p:cNvPr id="17466" name="Line 58"/>
                <p:cNvSpPr>
                  <a:spLocks noChangeShapeType="1"/>
                </p:cNvSpPr>
                <p:nvPr/>
              </p:nvSpPr>
              <p:spPr bwMode="auto">
                <a:xfrm flipV="1">
                  <a:off x="3089" y="3261"/>
                  <a:ext cx="35" cy="21"/>
                </a:xfrm>
                <a:prstGeom prst="line">
                  <a:avLst/>
                </a:prstGeom>
                <a:noFill/>
                <a:ln w="28575">
                  <a:solidFill>
                    <a:srgbClr val="FF0000"/>
                  </a:solidFill>
                  <a:round/>
                  <a:headEnd/>
                  <a:tailEnd/>
                </a:ln>
              </p:spPr>
              <p:txBody>
                <a:bodyPr/>
                <a:lstStyle/>
                <a:p>
                  <a:endParaRPr lang="en-US"/>
                </a:p>
              </p:txBody>
            </p:sp>
            <p:sp>
              <p:nvSpPr>
                <p:cNvPr id="17467" name="Line 59"/>
                <p:cNvSpPr>
                  <a:spLocks noChangeShapeType="1"/>
                </p:cNvSpPr>
                <p:nvPr/>
              </p:nvSpPr>
              <p:spPr bwMode="auto">
                <a:xfrm flipV="1">
                  <a:off x="3124" y="3245"/>
                  <a:ext cx="34" cy="16"/>
                </a:xfrm>
                <a:prstGeom prst="line">
                  <a:avLst/>
                </a:prstGeom>
                <a:noFill/>
                <a:ln w="28575">
                  <a:solidFill>
                    <a:srgbClr val="FF0000"/>
                  </a:solidFill>
                  <a:round/>
                  <a:headEnd/>
                  <a:tailEnd/>
                </a:ln>
              </p:spPr>
              <p:txBody>
                <a:bodyPr/>
                <a:lstStyle/>
                <a:p>
                  <a:endParaRPr lang="en-US"/>
                </a:p>
              </p:txBody>
            </p:sp>
            <p:sp>
              <p:nvSpPr>
                <p:cNvPr id="17468" name="Line 60"/>
                <p:cNvSpPr>
                  <a:spLocks noChangeShapeType="1"/>
                </p:cNvSpPr>
                <p:nvPr/>
              </p:nvSpPr>
              <p:spPr bwMode="auto">
                <a:xfrm flipV="1">
                  <a:off x="3158" y="3233"/>
                  <a:ext cx="35" cy="12"/>
                </a:xfrm>
                <a:prstGeom prst="line">
                  <a:avLst/>
                </a:prstGeom>
                <a:noFill/>
                <a:ln w="28575">
                  <a:solidFill>
                    <a:srgbClr val="FF0000"/>
                  </a:solidFill>
                  <a:round/>
                  <a:headEnd/>
                  <a:tailEnd/>
                </a:ln>
              </p:spPr>
              <p:txBody>
                <a:bodyPr/>
                <a:lstStyle/>
                <a:p>
                  <a:endParaRPr lang="en-US"/>
                </a:p>
              </p:txBody>
            </p:sp>
            <p:sp>
              <p:nvSpPr>
                <p:cNvPr id="17469" name="Line 61"/>
                <p:cNvSpPr>
                  <a:spLocks noChangeShapeType="1"/>
                </p:cNvSpPr>
                <p:nvPr/>
              </p:nvSpPr>
              <p:spPr bwMode="auto">
                <a:xfrm flipV="1">
                  <a:off x="3193" y="3223"/>
                  <a:ext cx="34" cy="10"/>
                </a:xfrm>
                <a:prstGeom prst="line">
                  <a:avLst/>
                </a:prstGeom>
                <a:noFill/>
                <a:ln w="28575">
                  <a:solidFill>
                    <a:srgbClr val="FF0000"/>
                  </a:solidFill>
                  <a:round/>
                  <a:headEnd/>
                  <a:tailEnd/>
                </a:ln>
              </p:spPr>
              <p:txBody>
                <a:bodyPr/>
                <a:lstStyle/>
                <a:p>
                  <a:endParaRPr lang="en-US"/>
                </a:p>
              </p:txBody>
            </p:sp>
            <p:sp>
              <p:nvSpPr>
                <p:cNvPr id="17470" name="Line 62"/>
                <p:cNvSpPr>
                  <a:spLocks noChangeShapeType="1"/>
                </p:cNvSpPr>
                <p:nvPr/>
              </p:nvSpPr>
              <p:spPr bwMode="auto">
                <a:xfrm flipV="1">
                  <a:off x="3227" y="3220"/>
                  <a:ext cx="17" cy="3"/>
                </a:xfrm>
                <a:prstGeom prst="line">
                  <a:avLst/>
                </a:prstGeom>
                <a:noFill/>
                <a:ln w="28575">
                  <a:solidFill>
                    <a:srgbClr val="FF0000"/>
                  </a:solidFill>
                  <a:round/>
                  <a:headEnd/>
                  <a:tailEnd/>
                </a:ln>
              </p:spPr>
              <p:txBody>
                <a:bodyPr/>
                <a:lstStyle/>
                <a:p>
                  <a:endParaRPr lang="en-US"/>
                </a:p>
              </p:txBody>
            </p:sp>
            <p:sp>
              <p:nvSpPr>
                <p:cNvPr id="17471" name="Line 63"/>
                <p:cNvSpPr>
                  <a:spLocks noChangeShapeType="1"/>
                </p:cNvSpPr>
                <p:nvPr/>
              </p:nvSpPr>
              <p:spPr bwMode="auto">
                <a:xfrm flipV="1">
                  <a:off x="3261" y="3216"/>
                  <a:ext cx="35" cy="1"/>
                </a:xfrm>
                <a:prstGeom prst="line">
                  <a:avLst/>
                </a:prstGeom>
                <a:noFill/>
                <a:ln w="28575">
                  <a:solidFill>
                    <a:srgbClr val="FF0000"/>
                  </a:solidFill>
                  <a:round/>
                  <a:headEnd/>
                  <a:tailEnd/>
                </a:ln>
              </p:spPr>
              <p:txBody>
                <a:bodyPr/>
                <a:lstStyle/>
                <a:p>
                  <a:endParaRPr lang="en-US"/>
                </a:p>
              </p:txBody>
            </p:sp>
            <p:sp>
              <p:nvSpPr>
                <p:cNvPr id="17472" name="Line 64"/>
                <p:cNvSpPr>
                  <a:spLocks noChangeShapeType="1"/>
                </p:cNvSpPr>
                <p:nvPr/>
              </p:nvSpPr>
              <p:spPr bwMode="auto">
                <a:xfrm>
                  <a:off x="3296" y="3216"/>
                  <a:ext cx="34" cy="1"/>
                </a:xfrm>
                <a:prstGeom prst="line">
                  <a:avLst/>
                </a:prstGeom>
                <a:noFill/>
                <a:ln w="28575">
                  <a:solidFill>
                    <a:srgbClr val="FF0000"/>
                  </a:solidFill>
                  <a:round/>
                  <a:headEnd/>
                  <a:tailEnd/>
                </a:ln>
              </p:spPr>
              <p:txBody>
                <a:bodyPr/>
                <a:lstStyle/>
                <a:p>
                  <a:endParaRPr lang="en-US"/>
                </a:p>
              </p:txBody>
            </p:sp>
            <p:sp>
              <p:nvSpPr>
                <p:cNvPr id="17473" name="Line 65"/>
                <p:cNvSpPr>
                  <a:spLocks noChangeShapeType="1"/>
                </p:cNvSpPr>
                <p:nvPr/>
              </p:nvSpPr>
              <p:spPr bwMode="auto">
                <a:xfrm>
                  <a:off x="3347" y="3220"/>
                  <a:ext cx="17" cy="3"/>
                </a:xfrm>
                <a:prstGeom prst="line">
                  <a:avLst/>
                </a:prstGeom>
                <a:noFill/>
                <a:ln w="28575">
                  <a:solidFill>
                    <a:srgbClr val="FF0000"/>
                  </a:solidFill>
                  <a:round/>
                  <a:headEnd/>
                  <a:tailEnd/>
                </a:ln>
              </p:spPr>
              <p:txBody>
                <a:bodyPr/>
                <a:lstStyle/>
                <a:p>
                  <a:endParaRPr lang="en-US"/>
                </a:p>
              </p:txBody>
            </p:sp>
            <p:sp>
              <p:nvSpPr>
                <p:cNvPr id="17474" name="Line 66"/>
                <p:cNvSpPr>
                  <a:spLocks noChangeShapeType="1"/>
                </p:cNvSpPr>
                <p:nvPr/>
              </p:nvSpPr>
              <p:spPr bwMode="auto">
                <a:xfrm>
                  <a:off x="3364" y="3223"/>
                  <a:ext cx="35" cy="10"/>
                </a:xfrm>
                <a:prstGeom prst="line">
                  <a:avLst/>
                </a:prstGeom>
                <a:noFill/>
                <a:ln w="28575">
                  <a:solidFill>
                    <a:srgbClr val="FF0000"/>
                  </a:solidFill>
                  <a:round/>
                  <a:headEnd/>
                  <a:tailEnd/>
                </a:ln>
              </p:spPr>
              <p:txBody>
                <a:bodyPr/>
                <a:lstStyle/>
                <a:p>
                  <a:endParaRPr lang="en-US"/>
                </a:p>
              </p:txBody>
            </p:sp>
            <p:sp>
              <p:nvSpPr>
                <p:cNvPr id="17475" name="Line 67"/>
                <p:cNvSpPr>
                  <a:spLocks noChangeShapeType="1"/>
                </p:cNvSpPr>
                <p:nvPr/>
              </p:nvSpPr>
              <p:spPr bwMode="auto">
                <a:xfrm>
                  <a:off x="3399" y="3233"/>
                  <a:ext cx="35" cy="12"/>
                </a:xfrm>
                <a:prstGeom prst="line">
                  <a:avLst/>
                </a:prstGeom>
                <a:noFill/>
                <a:ln w="28575">
                  <a:solidFill>
                    <a:srgbClr val="FF0000"/>
                  </a:solidFill>
                  <a:round/>
                  <a:headEnd/>
                  <a:tailEnd/>
                </a:ln>
              </p:spPr>
              <p:txBody>
                <a:bodyPr/>
                <a:lstStyle/>
                <a:p>
                  <a:endParaRPr lang="en-US"/>
                </a:p>
              </p:txBody>
            </p:sp>
            <p:sp>
              <p:nvSpPr>
                <p:cNvPr id="17476" name="Line 68"/>
                <p:cNvSpPr>
                  <a:spLocks noChangeShapeType="1"/>
                </p:cNvSpPr>
                <p:nvPr/>
              </p:nvSpPr>
              <p:spPr bwMode="auto">
                <a:xfrm>
                  <a:off x="3434" y="3245"/>
                  <a:ext cx="34" cy="16"/>
                </a:xfrm>
                <a:prstGeom prst="line">
                  <a:avLst/>
                </a:prstGeom>
                <a:noFill/>
                <a:ln w="28575">
                  <a:solidFill>
                    <a:srgbClr val="FF0000"/>
                  </a:solidFill>
                  <a:round/>
                  <a:headEnd/>
                  <a:tailEnd/>
                </a:ln>
              </p:spPr>
              <p:txBody>
                <a:bodyPr/>
                <a:lstStyle/>
                <a:p>
                  <a:endParaRPr lang="en-US"/>
                </a:p>
              </p:txBody>
            </p:sp>
            <p:sp>
              <p:nvSpPr>
                <p:cNvPr id="17477" name="Line 69"/>
                <p:cNvSpPr>
                  <a:spLocks noChangeShapeType="1"/>
                </p:cNvSpPr>
                <p:nvPr/>
              </p:nvSpPr>
              <p:spPr bwMode="auto">
                <a:xfrm>
                  <a:off x="3468" y="3261"/>
                  <a:ext cx="34" cy="21"/>
                </a:xfrm>
                <a:prstGeom prst="line">
                  <a:avLst/>
                </a:prstGeom>
                <a:noFill/>
                <a:ln w="28575">
                  <a:solidFill>
                    <a:srgbClr val="FF0000"/>
                  </a:solidFill>
                  <a:round/>
                  <a:headEnd/>
                  <a:tailEnd/>
                </a:ln>
              </p:spPr>
              <p:txBody>
                <a:bodyPr/>
                <a:lstStyle/>
                <a:p>
                  <a:endParaRPr lang="en-US"/>
                </a:p>
              </p:txBody>
            </p:sp>
            <p:sp>
              <p:nvSpPr>
                <p:cNvPr id="17478" name="Line 70"/>
                <p:cNvSpPr>
                  <a:spLocks noChangeShapeType="1"/>
                </p:cNvSpPr>
                <p:nvPr/>
              </p:nvSpPr>
              <p:spPr bwMode="auto">
                <a:xfrm>
                  <a:off x="3502" y="3282"/>
                  <a:ext cx="71" cy="51"/>
                </a:xfrm>
                <a:prstGeom prst="line">
                  <a:avLst/>
                </a:prstGeom>
                <a:noFill/>
                <a:ln w="28575">
                  <a:solidFill>
                    <a:srgbClr val="FF0000"/>
                  </a:solidFill>
                  <a:round/>
                  <a:headEnd/>
                  <a:tailEnd/>
                </a:ln>
              </p:spPr>
              <p:txBody>
                <a:bodyPr/>
                <a:lstStyle/>
                <a:p>
                  <a:endParaRPr lang="en-US"/>
                </a:p>
              </p:txBody>
            </p:sp>
            <p:sp>
              <p:nvSpPr>
                <p:cNvPr id="17479" name="Line 71"/>
                <p:cNvSpPr>
                  <a:spLocks noChangeShapeType="1"/>
                </p:cNvSpPr>
                <p:nvPr/>
              </p:nvSpPr>
              <p:spPr bwMode="auto">
                <a:xfrm>
                  <a:off x="3573" y="3333"/>
                  <a:ext cx="71" cy="65"/>
                </a:xfrm>
                <a:prstGeom prst="line">
                  <a:avLst/>
                </a:prstGeom>
                <a:noFill/>
                <a:ln w="28575">
                  <a:solidFill>
                    <a:srgbClr val="FF0000"/>
                  </a:solidFill>
                  <a:round/>
                  <a:headEnd/>
                  <a:tailEnd/>
                </a:ln>
              </p:spPr>
              <p:txBody>
                <a:bodyPr/>
                <a:lstStyle/>
                <a:p>
                  <a:endParaRPr lang="en-US"/>
                </a:p>
              </p:txBody>
            </p:sp>
            <p:sp>
              <p:nvSpPr>
                <p:cNvPr id="17480" name="Line 72"/>
                <p:cNvSpPr>
                  <a:spLocks noChangeShapeType="1"/>
                </p:cNvSpPr>
                <p:nvPr/>
              </p:nvSpPr>
              <p:spPr bwMode="auto">
                <a:xfrm>
                  <a:off x="3644" y="3398"/>
                  <a:ext cx="74" cy="80"/>
                </a:xfrm>
                <a:prstGeom prst="line">
                  <a:avLst/>
                </a:prstGeom>
                <a:noFill/>
                <a:ln w="28575">
                  <a:solidFill>
                    <a:srgbClr val="FF0000"/>
                  </a:solidFill>
                  <a:round/>
                  <a:headEnd/>
                  <a:tailEnd/>
                </a:ln>
              </p:spPr>
              <p:txBody>
                <a:bodyPr/>
                <a:lstStyle/>
                <a:p>
                  <a:endParaRPr lang="en-US"/>
                </a:p>
              </p:txBody>
            </p:sp>
            <p:sp>
              <p:nvSpPr>
                <p:cNvPr id="17481" name="Line 73"/>
                <p:cNvSpPr>
                  <a:spLocks noChangeShapeType="1"/>
                </p:cNvSpPr>
                <p:nvPr/>
              </p:nvSpPr>
              <p:spPr bwMode="auto">
                <a:xfrm>
                  <a:off x="3718" y="3478"/>
                  <a:ext cx="74" cy="95"/>
                </a:xfrm>
                <a:prstGeom prst="line">
                  <a:avLst/>
                </a:prstGeom>
                <a:noFill/>
                <a:ln w="28575">
                  <a:solidFill>
                    <a:srgbClr val="FF0000"/>
                  </a:solidFill>
                  <a:round/>
                  <a:headEnd/>
                  <a:tailEnd/>
                </a:ln>
              </p:spPr>
              <p:txBody>
                <a:bodyPr/>
                <a:lstStyle/>
                <a:p>
                  <a:endParaRPr lang="en-US"/>
                </a:p>
              </p:txBody>
            </p:sp>
            <p:sp>
              <p:nvSpPr>
                <p:cNvPr id="17482" name="Line 74"/>
                <p:cNvSpPr>
                  <a:spLocks noChangeShapeType="1"/>
                </p:cNvSpPr>
                <p:nvPr/>
              </p:nvSpPr>
              <p:spPr bwMode="auto">
                <a:xfrm>
                  <a:off x="3792" y="3573"/>
                  <a:ext cx="76" cy="110"/>
                </a:xfrm>
                <a:prstGeom prst="line">
                  <a:avLst/>
                </a:prstGeom>
                <a:noFill/>
                <a:ln w="28575">
                  <a:solidFill>
                    <a:srgbClr val="FF0000"/>
                  </a:solidFill>
                  <a:round/>
                  <a:headEnd/>
                  <a:tailEnd/>
                </a:ln>
              </p:spPr>
              <p:txBody>
                <a:bodyPr/>
                <a:lstStyle/>
                <a:p>
                  <a:endParaRPr lang="en-US"/>
                </a:p>
              </p:txBody>
            </p:sp>
            <p:sp>
              <p:nvSpPr>
                <p:cNvPr id="17483" name="Line 75"/>
                <p:cNvSpPr>
                  <a:spLocks noChangeShapeType="1"/>
                </p:cNvSpPr>
                <p:nvPr/>
              </p:nvSpPr>
              <p:spPr bwMode="auto">
                <a:xfrm>
                  <a:off x="3868" y="3683"/>
                  <a:ext cx="76" cy="110"/>
                </a:xfrm>
                <a:prstGeom prst="line">
                  <a:avLst/>
                </a:prstGeom>
                <a:noFill/>
                <a:ln w="28575">
                  <a:solidFill>
                    <a:srgbClr val="FF0000"/>
                  </a:solidFill>
                  <a:round/>
                  <a:headEnd/>
                  <a:tailEnd/>
                </a:ln>
              </p:spPr>
              <p:txBody>
                <a:bodyPr/>
                <a:lstStyle/>
                <a:p>
                  <a:endParaRPr lang="en-US"/>
                </a:p>
              </p:txBody>
            </p:sp>
            <p:sp>
              <p:nvSpPr>
                <p:cNvPr id="17484" name="Line 76"/>
                <p:cNvSpPr>
                  <a:spLocks noChangeShapeType="1"/>
                </p:cNvSpPr>
                <p:nvPr/>
              </p:nvSpPr>
              <p:spPr bwMode="auto">
                <a:xfrm>
                  <a:off x="3944" y="3793"/>
                  <a:ext cx="74" cy="94"/>
                </a:xfrm>
                <a:prstGeom prst="line">
                  <a:avLst/>
                </a:prstGeom>
                <a:noFill/>
                <a:ln w="28575">
                  <a:solidFill>
                    <a:srgbClr val="FF0000"/>
                  </a:solidFill>
                  <a:round/>
                  <a:headEnd/>
                  <a:tailEnd/>
                </a:ln>
              </p:spPr>
              <p:txBody>
                <a:bodyPr/>
                <a:lstStyle/>
                <a:p>
                  <a:endParaRPr lang="en-US"/>
                </a:p>
              </p:txBody>
            </p:sp>
            <p:sp>
              <p:nvSpPr>
                <p:cNvPr id="17485" name="Line 77"/>
                <p:cNvSpPr>
                  <a:spLocks noChangeShapeType="1"/>
                </p:cNvSpPr>
                <p:nvPr/>
              </p:nvSpPr>
              <p:spPr bwMode="auto">
                <a:xfrm>
                  <a:off x="4018" y="3887"/>
                  <a:ext cx="73" cy="81"/>
                </a:xfrm>
                <a:prstGeom prst="line">
                  <a:avLst/>
                </a:prstGeom>
                <a:noFill/>
                <a:ln w="28575">
                  <a:solidFill>
                    <a:srgbClr val="FF0000"/>
                  </a:solidFill>
                  <a:round/>
                  <a:headEnd/>
                  <a:tailEnd/>
                </a:ln>
              </p:spPr>
              <p:txBody>
                <a:bodyPr/>
                <a:lstStyle/>
                <a:p>
                  <a:endParaRPr lang="en-US"/>
                </a:p>
              </p:txBody>
            </p:sp>
            <p:sp>
              <p:nvSpPr>
                <p:cNvPr id="17486" name="Line 78"/>
                <p:cNvSpPr>
                  <a:spLocks noChangeShapeType="1"/>
                </p:cNvSpPr>
                <p:nvPr/>
              </p:nvSpPr>
              <p:spPr bwMode="auto">
                <a:xfrm>
                  <a:off x="4091" y="3968"/>
                  <a:ext cx="71" cy="66"/>
                </a:xfrm>
                <a:prstGeom prst="line">
                  <a:avLst/>
                </a:prstGeom>
                <a:noFill/>
                <a:ln w="28575">
                  <a:solidFill>
                    <a:srgbClr val="FF0000"/>
                  </a:solidFill>
                  <a:round/>
                  <a:headEnd/>
                  <a:tailEnd/>
                </a:ln>
              </p:spPr>
              <p:txBody>
                <a:bodyPr/>
                <a:lstStyle/>
                <a:p>
                  <a:endParaRPr lang="en-US"/>
                </a:p>
              </p:txBody>
            </p:sp>
            <p:sp>
              <p:nvSpPr>
                <p:cNvPr id="17487" name="Line 79"/>
                <p:cNvSpPr>
                  <a:spLocks noChangeShapeType="1"/>
                </p:cNvSpPr>
                <p:nvPr/>
              </p:nvSpPr>
              <p:spPr bwMode="auto">
                <a:xfrm>
                  <a:off x="4162" y="4034"/>
                  <a:ext cx="35" cy="26"/>
                </a:xfrm>
                <a:prstGeom prst="line">
                  <a:avLst/>
                </a:prstGeom>
                <a:noFill/>
                <a:ln w="28575">
                  <a:solidFill>
                    <a:srgbClr val="FF0000"/>
                  </a:solidFill>
                  <a:round/>
                  <a:headEnd/>
                  <a:tailEnd/>
                </a:ln>
              </p:spPr>
              <p:txBody>
                <a:bodyPr/>
                <a:lstStyle/>
                <a:p>
                  <a:endParaRPr lang="en-US"/>
                </a:p>
              </p:txBody>
            </p:sp>
            <p:sp>
              <p:nvSpPr>
                <p:cNvPr id="17488" name="Line 80"/>
                <p:cNvSpPr>
                  <a:spLocks noChangeShapeType="1"/>
                </p:cNvSpPr>
                <p:nvPr/>
              </p:nvSpPr>
              <p:spPr bwMode="auto">
                <a:xfrm>
                  <a:off x="4197" y="4060"/>
                  <a:ext cx="35" cy="25"/>
                </a:xfrm>
                <a:prstGeom prst="line">
                  <a:avLst/>
                </a:prstGeom>
                <a:noFill/>
                <a:ln w="28575">
                  <a:solidFill>
                    <a:srgbClr val="FF0000"/>
                  </a:solidFill>
                  <a:round/>
                  <a:headEnd/>
                  <a:tailEnd/>
                </a:ln>
              </p:spPr>
              <p:txBody>
                <a:bodyPr/>
                <a:lstStyle/>
                <a:p>
                  <a:endParaRPr lang="en-US"/>
                </a:p>
              </p:txBody>
            </p:sp>
            <p:sp>
              <p:nvSpPr>
                <p:cNvPr id="17489" name="Line 81"/>
                <p:cNvSpPr>
                  <a:spLocks noChangeShapeType="1"/>
                </p:cNvSpPr>
                <p:nvPr/>
              </p:nvSpPr>
              <p:spPr bwMode="auto">
                <a:xfrm>
                  <a:off x="4232" y="4085"/>
                  <a:ext cx="35" cy="19"/>
                </a:xfrm>
                <a:prstGeom prst="line">
                  <a:avLst/>
                </a:prstGeom>
                <a:noFill/>
                <a:ln w="28575">
                  <a:solidFill>
                    <a:srgbClr val="FF0000"/>
                  </a:solidFill>
                  <a:round/>
                  <a:headEnd/>
                  <a:tailEnd/>
                </a:ln>
              </p:spPr>
              <p:txBody>
                <a:bodyPr/>
                <a:lstStyle/>
                <a:p>
                  <a:endParaRPr lang="en-US"/>
                </a:p>
              </p:txBody>
            </p:sp>
            <p:sp>
              <p:nvSpPr>
                <p:cNvPr id="17490" name="Line 82"/>
                <p:cNvSpPr>
                  <a:spLocks noChangeShapeType="1"/>
                </p:cNvSpPr>
                <p:nvPr/>
              </p:nvSpPr>
              <p:spPr bwMode="auto">
                <a:xfrm>
                  <a:off x="4267" y="4104"/>
                  <a:ext cx="35" cy="17"/>
                </a:xfrm>
                <a:prstGeom prst="line">
                  <a:avLst/>
                </a:prstGeom>
                <a:noFill/>
                <a:ln w="28575">
                  <a:solidFill>
                    <a:srgbClr val="FF0000"/>
                  </a:solidFill>
                  <a:round/>
                  <a:headEnd/>
                  <a:tailEnd/>
                </a:ln>
              </p:spPr>
              <p:txBody>
                <a:bodyPr/>
                <a:lstStyle/>
                <a:p>
                  <a:endParaRPr lang="en-US"/>
                </a:p>
              </p:txBody>
            </p:sp>
            <p:sp>
              <p:nvSpPr>
                <p:cNvPr id="17491" name="Line 83"/>
                <p:cNvSpPr>
                  <a:spLocks noChangeShapeType="1"/>
                </p:cNvSpPr>
                <p:nvPr/>
              </p:nvSpPr>
              <p:spPr bwMode="auto">
                <a:xfrm>
                  <a:off x="4302" y="4121"/>
                  <a:ext cx="35" cy="13"/>
                </a:xfrm>
                <a:prstGeom prst="line">
                  <a:avLst/>
                </a:prstGeom>
                <a:noFill/>
                <a:ln w="28575">
                  <a:solidFill>
                    <a:srgbClr val="FF0000"/>
                  </a:solidFill>
                  <a:round/>
                  <a:headEnd/>
                  <a:tailEnd/>
                </a:ln>
              </p:spPr>
              <p:txBody>
                <a:bodyPr/>
                <a:lstStyle/>
                <a:p>
                  <a:endParaRPr lang="en-US"/>
                </a:p>
              </p:txBody>
            </p:sp>
            <p:sp>
              <p:nvSpPr>
                <p:cNvPr id="17492" name="Line 84"/>
                <p:cNvSpPr>
                  <a:spLocks noChangeShapeType="1"/>
                </p:cNvSpPr>
                <p:nvPr/>
              </p:nvSpPr>
              <p:spPr bwMode="auto">
                <a:xfrm>
                  <a:off x="4337" y="4134"/>
                  <a:ext cx="34" cy="9"/>
                </a:xfrm>
                <a:prstGeom prst="line">
                  <a:avLst/>
                </a:prstGeom>
                <a:noFill/>
                <a:ln w="28575">
                  <a:solidFill>
                    <a:srgbClr val="FF0000"/>
                  </a:solidFill>
                  <a:round/>
                  <a:headEnd/>
                  <a:tailEnd/>
                </a:ln>
              </p:spPr>
              <p:txBody>
                <a:bodyPr/>
                <a:lstStyle/>
                <a:p>
                  <a:endParaRPr lang="en-US"/>
                </a:p>
              </p:txBody>
            </p:sp>
            <p:sp>
              <p:nvSpPr>
                <p:cNvPr id="17493" name="Line 85"/>
                <p:cNvSpPr>
                  <a:spLocks noChangeShapeType="1"/>
                </p:cNvSpPr>
                <p:nvPr/>
              </p:nvSpPr>
              <p:spPr bwMode="auto">
                <a:xfrm>
                  <a:off x="4371" y="4143"/>
                  <a:ext cx="34" cy="5"/>
                </a:xfrm>
                <a:prstGeom prst="line">
                  <a:avLst/>
                </a:prstGeom>
                <a:noFill/>
                <a:ln w="28575">
                  <a:solidFill>
                    <a:srgbClr val="FF0000"/>
                  </a:solidFill>
                  <a:round/>
                  <a:headEnd/>
                  <a:tailEnd/>
                </a:ln>
              </p:spPr>
              <p:txBody>
                <a:bodyPr/>
                <a:lstStyle/>
                <a:p>
                  <a:endParaRPr lang="en-US"/>
                </a:p>
              </p:txBody>
            </p:sp>
            <p:sp>
              <p:nvSpPr>
                <p:cNvPr id="17494" name="Line 86"/>
                <p:cNvSpPr>
                  <a:spLocks noChangeShapeType="1"/>
                </p:cNvSpPr>
                <p:nvPr/>
              </p:nvSpPr>
              <p:spPr bwMode="auto">
                <a:xfrm>
                  <a:off x="4405" y="4148"/>
                  <a:ext cx="34" cy="3"/>
                </a:xfrm>
                <a:prstGeom prst="line">
                  <a:avLst/>
                </a:prstGeom>
                <a:noFill/>
                <a:ln w="28575">
                  <a:solidFill>
                    <a:srgbClr val="FF0000"/>
                  </a:solidFill>
                  <a:round/>
                  <a:headEnd/>
                  <a:tailEnd/>
                </a:ln>
              </p:spPr>
              <p:txBody>
                <a:bodyPr/>
                <a:lstStyle/>
                <a:p>
                  <a:endParaRPr lang="en-US"/>
                </a:p>
              </p:txBody>
            </p:sp>
            <p:sp>
              <p:nvSpPr>
                <p:cNvPr id="17495" name="Line 87"/>
                <p:cNvSpPr>
                  <a:spLocks noChangeShapeType="1"/>
                </p:cNvSpPr>
                <p:nvPr/>
              </p:nvSpPr>
              <p:spPr bwMode="auto">
                <a:xfrm flipV="1">
                  <a:off x="4439" y="4148"/>
                  <a:ext cx="34" cy="3"/>
                </a:xfrm>
                <a:prstGeom prst="line">
                  <a:avLst/>
                </a:prstGeom>
                <a:noFill/>
                <a:ln w="28575">
                  <a:solidFill>
                    <a:srgbClr val="FF0000"/>
                  </a:solidFill>
                  <a:round/>
                  <a:headEnd/>
                  <a:tailEnd/>
                </a:ln>
              </p:spPr>
              <p:txBody>
                <a:bodyPr/>
                <a:lstStyle/>
                <a:p>
                  <a:endParaRPr lang="en-US"/>
                </a:p>
              </p:txBody>
            </p:sp>
            <p:sp>
              <p:nvSpPr>
                <p:cNvPr id="17496" name="Line 88"/>
                <p:cNvSpPr>
                  <a:spLocks noChangeShapeType="1"/>
                </p:cNvSpPr>
                <p:nvPr/>
              </p:nvSpPr>
              <p:spPr bwMode="auto">
                <a:xfrm flipV="1">
                  <a:off x="4473" y="4143"/>
                  <a:ext cx="35" cy="5"/>
                </a:xfrm>
                <a:prstGeom prst="line">
                  <a:avLst/>
                </a:prstGeom>
                <a:noFill/>
                <a:ln w="28575">
                  <a:solidFill>
                    <a:srgbClr val="FF0000"/>
                  </a:solidFill>
                  <a:round/>
                  <a:headEnd/>
                  <a:tailEnd/>
                </a:ln>
              </p:spPr>
              <p:txBody>
                <a:bodyPr/>
                <a:lstStyle/>
                <a:p>
                  <a:endParaRPr lang="en-US"/>
                </a:p>
              </p:txBody>
            </p:sp>
            <p:sp>
              <p:nvSpPr>
                <p:cNvPr id="17497" name="Line 89"/>
                <p:cNvSpPr>
                  <a:spLocks noChangeShapeType="1"/>
                </p:cNvSpPr>
                <p:nvPr/>
              </p:nvSpPr>
              <p:spPr bwMode="auto">
                <a:xfrm flipV="1">
                  <a:off x="4508" y="4134"/>
                  <a:ext cx="34" cy="9"/>
                </a:xfrm>
                <a:prstGeom prst="line">
                  <a:avLst/>
                </a:prstGeom>
                <a:noFill/>
                <a:ln w="28575">
                  <a:solidFill>
                    <a:srgbClr val="FF0000"/>
                  </a:solidFill>
                  <a:round/>
                  <a:headEnd/>
                  <a:tailEnd/>
                </a:ln>
              </p:spPr>
              <p:txBody>
                <a:bodyPr/>
                <a:lstStyle/>
                <a:p>
                  <a:endParaRPr lang="en-US"/>
                </a:p>
              </p:txBody>
            </p:sp>
            <p:sp>
              <p:nvSpPr>
                <p:cNvPr id="17498" name="Line 90"/>
                <p:cNvSpPr>
                  <a:spLocks noChangeShapeType="1"/>
                </p:cNvSpPr>
                <p:nvPr/>
              </p:nvSpPr>
              <p:spPr bwMode="auto">
                <a:xfrm flipV="1">
                  <a:off x="4542" y="4121"/>
                  <a:ext cx="35" cy="13"/>
                </a:xfrm>
                <a:prstGeom prst="line">
                  <a:avLst/>
                </a:prstGeom>
                <a:noFill/>
                <a:ln w="28575">
                  <a:solidFill>
                    <a:srgbClr val="FF0000"/>
                  </a:solidFill>
                  <a:round/>
                  <a:headEnd/>
                  <a:tailEnd/>
                </a:ln>
              </p:spPr>
              <p:txBody>
                <a:bodyPr/>
                <a:lstStyle/>
                <a:p>
                  <a:endParaRPr lang="en-US"/>
                </a:p>
              </p:txBody>
            </p:sp>
            <p:sp>
              <p:nvSpPr>
                <p:cNvPr id="17499" name="Line 91"/>
                <p:cNvSpPr>
                  <a:spLocks noChangeShapeType="1"/>
                </p:cNvSpPr>
                <p:nvPr/>
              </p:nvSpPr>
              <p:spPr bwMode="auto">
                <a:xfrm flipV="1">
                  <a:off x="4577" y="4104"/>
                  <a:ext cx="35" cy="17"/>
                </a:xfrm>
                <a:prstGeom prst="line">
                  <a:avLst/>
                </a:prstGeom>
                <a:noFill/>
                <a:ln w="28575">
                  <a:solidFill>
                    <a:srgbClr val="FF0000"/>
                  </a:solidFill>
                  <a:round/>
                  <a:headEnd/>
                  <a:tailEnd/>
                </a:ln>
              </p:spPr>
              <p:txBody>
                <a:bodyPr/>
                <a:lstStyle/>
                <a:p>
                  <a:endParaRPr lang="en-US"/>
                </a:p>
              </p:txBody>
            </p:sp>
            <p:sp>
              <p:nvSpPr>
                <p:cNvPr id="17500" name="Line 92"/>
                <p:cNvSpPr>
                  <a:spLocks noChangeShapeType="1"/>
                </p:cNvSpPr>
                <p:nvPr/>
              </p:nvSpPr>
              <p:spPr bwMode="auto">
                <a:xfrm flipV="1">
                  <a:off x="4612" y="4085"/>
                  <a:ext cx="34" cy="19"/>
                </a:xfrm>
                <a:prstGeom prst="line">
                  <a:avLst/>
                </a:prstGeom>
                <a:noFill/>
                <a:ln w="28575">
                  <a:solidFill>
                    <a:srgbClr val="FF0000"/>
                  </a:solidFill>
                  <a:round/>
                  <a:headEnd/>
                  <a:tailEnd/>
                </a:ln>
              </p:spPr>
              <p:txBody>
                <a:bodyPr/>
                <a:lstStyle/>
                <a:p>
                  <a:endParaRPr lang="en-US"/>
                </a:p>
              </p:txBody>
            </p:sp>
            <p:sp>
              <p:nvSpPr>
                <p:cNvPr id="17501" name="Line 93"/>
                <p:cNvSpPr>
                  <a:spLocks noChangeShapeType="1"/>
                </p:cNvSpPr>
                <p:nvPr/>
              </p:nvSpPr>
              <p:spPr bwMode="auto">
                <a:xfrm flipV="1">
                  <a:off x="4646" y="4060"/>
                  <a:ext cx="35" cy="25"/>
                </a:xfrm>
                <a:prstGeom prst="line">
                  <a:avLst/>
                </a:prstGeom>
                <a:noFill/>
                <a:ln w="28575">
                  <a:solidFill>
                    <a:srgbClr val="FF0000"/>
                  </a:solidFill>
                  <a:round/>
                  <a:headEnd/>
                  <a:tailEnd/>
                </a:ln>
              </p:spPr>
              <p:txBody>
                <a:bodyPr/>
                <a:lstStyle/>
                <a:p>
                  <a:endParaRPr lang="en-US"/>
                </a:p>
              </p:txBody>
            </p:sp>
            <p:sp>
              <p:nvSpPr>
                <p:cNvPr id="17502" name="Line 94"/>
                <p:cNvSpPr>
                  <a:spLocks noChangeShapeType="1"/>
                </p:cNvSpPr>
                <p:nvPr/>
              </p:nvSpPr>
              <p:spPr bwMode="auto">
                <a:xfrm flipV="1">
                  <a:off x="4681" y="4034"/>
                  <a:ext cx="35" cy="26"/>
                </a:xfrm>
                <a:prstGeom prst="line">
                  <a:avLst/>
                </a:prstGeom>
                <a:noFill/>
                <a:ln w="28575">
                  <a:solidFill>
                    <a:srgbClr val="FF0000"/>
                  </a:solidFill>
                  <a:round/>
                  <a:headEnd/>
                  <a:tailEnd/>
                </a:ln>
              </p:spPr>
              <p:txBody>
                <a:bodyPr/>
                <a:lstStyle/>
                <a:p>
                  <a:endParaRPr lang="en-US"/>
                </a:p>
              </p:txBody>
            </p:sp>
            <p:sp>
              <p:nvSpPr>
                <p:cNvPr id="17503" name="Line 95"/>
                <p:cNvSpPr>
                  <a:spLocks noChangeShapeType="1"/>
                </p:cNvSpPr>
                <p:nvPr/>
              </p:nvSpPr>
              <p:spPr bwMode="auto">
                <a:xfrm flipV="1">
                  <a:off x="4716" y="3968"/>
                  <a:ext cx="72" cy="66"/>
                </a:xfrm>
                <a:prstGeom prst="line">
                  <a:avLst/>
                </a:prstGeom>
                <a:noFill/>
                <a:ln w="28575">
                  <a:solidFill>
                    <a:srgbClr val="FF0000"/>
                  </a:solidFill>
                  <a:round/>
                  <a:headEnd/>
                  <a:tailEnd/>
                </a:ln>
              </p:spPr>
              <p:txBody>
                <a:bodyPr/>
                <a:lstStyle/>
                <a:p>
                  <a:endParaRPr lang="en-US"/>
                </a:p>
              </p:txBody>
            </p:sp>
            <p:sp>
              <p:nvSpPr>
                <p:cNvPr id="17504" name="Line 96"/>
                <p:cNvSpPr>
                  <a:spLocks noChangeShapeType="1"/>
                </p:cNvSpPr>
                <p:nvPr/>
              </p:nvSpPr>
              <p:spPr bwMode="auto">
                <a:xfrm flipV="1">
                  <a:off x="4788" y="3887"/>
                  <a:ext cx="73" cy="81"/>
                </a:xfrm>
                <a:prstGeom prst="line">
                  <a:avLst/>
                </a:prstGeom>
                <a:noFill/>
                <a:ln w="28575">
                  <a:solidFill>
                    <a:srgbClr val="FF0000"/>
                  </a:solidFill>
                  <a:round/>
                  <a:headEnd/>
                  <a:tailEnd/>
                </a:ln>
              </p:spPr>
              <p:txBody>
                <a:bodyPr/>
                <a:lstStyle/>
                <a:p>
                  <a:endParaRPr lang="en-US"/>
                </a:p>
              </p:txBody>
            </p:sp>
            <p:sp>
              <p:nvSpPr>
                <p:cNvPr id="17505" name="Line 97"/>
                <p:cNvSpPr>
                  <a:spLocks noChangeShapeType="1"/>
                </p:cNvSpPr>
                <p:nvPr/>
              </p:nvSpPr>
              <p:spPr bwMode="auto">
                <a:xfrm flipV="1">
                  <a:off x="4861" y="3793"/>
                  <a:ext cx="74" cy="94"/>
                </a:xfrm>
                <a:prstGeom prst="line">
                  <a:avLst/>
                </a:prstGeom>
                <a:noFill/>
                <a:ln w="28575">
                  <a:solidFill>
                    <a:srgbClr val="FF0000"/>
                  </a:solidFill>
                  <a:round/>
                  <a:headEnd/>
                  <a:tailEnd/>
                </a:ln>
              </p:spPr>
              <p:txBody>
                <a:bodyPr/>
                <a:lstStyle/>
                <a:p>
                  <a:endParaRPr lang="en-US"/>
                </a:p>
              </p:txBody>
            </p:sp>
            <p:sp>
              <p:nvSpPr>
                <p:cNvPr id="17506" name="Line 98"/>
                <p:cNvSpPr>
                  <a:spLocks noChangeShapeType="1"/>
                </p:cNvSpPr>
                <p:nvPr/>
              </p:nvSpPr>
              <p:spPr bwMode="auto">
                <a:xfrm flipV="1">
                  <a:off x="4935" y="3683"/>
                  <a:ext cx="76" cy="110"/>
                </a:xfrm>
                <a:prstGeom prst="line">
                  <a:avLst/>
                </a:prstGeom>
                <a:noFill/>
                <a:ln w="28575">
                  <a:solidFill>
                    <a:srgbClr val="FF0000"/>
                  </a:solidFill>
                  <a:round/>
                  <a:headEnd/>
                  <a:tailEnd/>
                </a:ln>
              </p:spPr>
              <p:txBody>
                <a:bodyPr/>
                <a:lstStyle/>
                <a:p>
                  <a:endParaRPr lang="en-US"/>
                </a:p>
              </p:txBody>
            </p:sp>
            <p:sp>
              <p:nvSpPr>
                <p:cNvPr id="17507" name="Line 99"/>
                <p:cNvSpPr>
                  <a:spLocks noChangeShapeType="1"/>
                </p:cNvSpPr>
                <p:nvPr/>
              </p:nvSpPr>
              <p:spPr bwMode="auto">
                <a:xfrm>
                  <a:off x="436" y="3683"/>
                  <a:ext cx="1" cy="1"/>
                </a:xfrm>
                <a:prstGeom prst="line">
                  <a:avLst/>
                </a:prstGeom>
                <a:noFill/>
                <a:ln w="28575">
                  <a:solidFill>
                    <a:srgbClr val="FF0000"/>
                  </a:solidFill>
                  <a:round/>
                  <a:headEnd/>
                  <a:tailEnd/>
                </a:ln>
              </p:spPr>
              <p:txBody>
                <a:bodyPr/>
                <a:lstStyle/>
                <a:p>
                  <a:endParaRPr lang="en-US"/>
                </a:p>
              </p:txBody>
            </p:sp>
          </p:grpSp>
          <p:grpSp>
            <p:nvGrpSpPr>
              <p:cNvPr id="5" name="Group 100"/>
              <p:cNvGrpSpPr>
                <a:grpSpLocks/>
              </p:cNvGrpSpPr>
              <p:nvPr/>
            </p:nvGrpSpPr>
            <p:grpSpPr bwMode="auto">
              <a:xfrm>
                <a:off x="1344" y="3456"/>
                <a:ext cx="768" cy="455"/>
                <a:chOff x="2736" y="1056"/>
                <a:chExt cx="696" cy="455"/>
              </a:xfrm>
            </p:grpSpPr>
            <p:sp>
              <p:nvSpPr>
                <p:cNvPr id="17509" name="Line 101"/>
                <p:cNvSpPr>
                  <a:spLocks noChangeShapeType="1"/>
                </p:cNvSpPr>
                <p:nvPr/>
              </p:nvSpPr>
              <p:spPr bwMode="auto">
                <a:xfrm flipV="1">
                  <a:off x="2736" y="1230"/>
                  <a:ext cx="23" cy="53"/>
                </a:xfrm>
                <a:prstGeom prst="line">
                  <a:avLst/>
                </a:prstGeom>
                <a:noFill/>
                <a:ln w="28575">
                  <a:solidFill>
                    <a:srgbClr val="FF0000"/>
                  </a:solidFill>
                  <a:round/>
                  <a:headEnd/>
                  <a:tailEnd/>
                </a:ln>
              </p:spPr>
              <p:txBody>
                <a:bodyPr/>
                <a:lstStyle/>
                <a:p>
                  <a:endParaRPr lang="en-US"/>
                </a:p>
              </p:txBody>
            </p:sp>
            <p:sp>
              <p:nvSpPr>
                <p:cNvPr id="17510" name="Line 102"/>
                <p:cNvSpPr>
                  <a:spLocks noChangeShapeType="1"/>
                </p:cNvSpPr>
                <p:nvPr/>
              </p:nvSpPr>
              <p:spPr bwMode="auto">
                <a:xfrm flipV="1">
                  <a:off x="2759" y="1183"/>
                  <a:ext cx="23" cy="47"/>
                </a:xfrm>
                <a:prstGeom prst="line">
                  <a:avLst/>
                </a:prstGeom>
                <a:noFill/>
                <a:ln w="28575">
                  <a:solidFill>
                    <a:srgbClr val="FF0000"/>
                  </a:solidFill>
                  <a:round/>
                  <a:headEnd/>
                  <a:tailEnd/>
                </a:ln>
              </p:spPr>
              <p:txBody>
                <a:bodyPr/>
                <a:lstStyle/>
                <a:p>
                  <a:endParaRPr lang="en-US"/>
                </a:p>
              </p:txBody>
            </p:sp>
            <p:sp>
              <p:nvSpPr>
                <p:cNvPr id="17511" name="Line 103"/>
                <p:cNvSpPr>
                  <a:spLocks noChangeShapeType="1"/>
                </p:cNvSpPr>
                <p:nvPr/>
              </p:nvSpPr>
              <p:spPr bwMode="auto">
                <a:xfrm flipV="1">
                  <a:off x="2782" y="1145"/>
                  <a:ext cx="22" cy="38"/>
                </a:xfrm>
                <a:prstGeom prst="line">
                  <a:avLst/>
                </a:prstGeom>
                <a:noFill/>
                <a:ln w="28575">
                  <a:solidFill>
                    <a:srgbClr val="FF0000"/>
                  </a:solidFill>
                  <a:round/>
                  <a:headEnd/>
                  <a:tailEnd/>
                </a:ln>
              </p:spPr>
              <p:txBody>
                <a:bodyPr/>
                <a:lstStyle/>
                <a:p>
                  <a:endParaRPr lang="en-US"/>
                </a:p>
              </p:txBody>
            </p:sp>
            <p:sp>
              <p:nvSpPr>
                <p:cNvPr id="17512" name="Line 104"/>
                <p:cNvSpPr>
                  <a:spLocks noChangeShapeType="1"/>
                </p:cNvSpPr>
                <p:nvPr/>
              </p:nvSpPr>
              <p:spPr bwMode="auto">
                <a:xfrm flipV="1">
                  <a:off x="2804" y="1113"/>
                  <a:ext cx="21" cy="32"/>
                </a:xfrm>
                <a:prstGeom prst="line">
                  <a:avLst/>
                </a:prstGeom>
                <a:noFill/>
                <a:ln w="28575">
                  <a:solidFill>
                    <a:srgbClr val="FF0000"/>
                  </a:solidFill>
                  <a:round/>
                  <a:headEnd/>
                  <a:tailEnd/>
                </a:ln>
              </p:spPr>
              <p:txBody>
                <a:bodyPr/>
                <a:lstStyle/>
                <a:p>
                  <a:endParaRPr lang="en-US"/>
                </a:p>
              </p:txBody>
            </p:sp>
            <p:sp>
              <p:nvSpPr>
                <p:cNvPr id="17513" name="Line 105"/>
                <p:cNvSpPr>
                  <a:spLocks noChangeShapeType="1"/>
                </p:cNvSpPr>
                <p:nvPr/>
              </p:nvSpPr>
              <p:spPr bwMode="auto">
                <a:xfrm flipV="1">
                  <a:off x="2825" y="1088"/>
                  <a:ext cx="22" cy="25"/>
                </a:xfrm>
                <a:prstGeom prst="line">
                  <a:avLst/>
                </a:prstGeom>
                <a:noFill/>
                <a:ln w="28575">
                  <a:solidFill>
                    <a:srgbClr val="FF0000"/>
                  </a:solidFill>
                  <a:round/>
                  <a:headEnd/>
                  <a:tailEnd/>
                </a:ln>
              </p:spPr>
              <p:txBody>
                <a:bodyPr/>
                <a:lstStyle/>
                <a:p>
                  <a:endParaRPr lang="en-US"/>
                </a:p>
              </p:txBody>
            </p:sp>
            <p:sp>
              <p:nvSpPr>
                <p:cNvPr id="17514" name="Line 106"/>
                <p:cNvSpPr>
                  <a:spLocks noChangeShapeType="1"/>
                </p:cNvSpPr>
                <p:nvPr/>
              </p:nvSpPr>
              <p:spPr bwMode="auto">
                <a:xfrm flipV="1">
                  <a:off x="2847" y="1078"/>
                  <a:ext cx="11" cy="10"/>
                </a:xfrm>
                <a:prstGeom prst="line">
                  <a:avLst/>
                </a:prstGeom>
                <a:noFill/>
                <a:ln w="28575">
                  <a:solidFill>
                    <a:srgbClr val="FF0000"/>
                  </a:solidFill>
                  <a:round/>
                  <a:headEnd/>
                  <a:tailEnd/>
                </a:ln>
              </p:spPr>
              <p:txBody>
                <a:bodyPr/>
                <a:lstStyle/>
                <a:p>
                  <a:endParaRPr lang="en-US"/>
                </a:p>
              </p:txBody>
            </p:sp>
            <p:sp>
              <p:nvSpPr>
                <p:cNvPr id="17515" name="Line 107"/>
                <p:cNvSpPr>
                  <a:spLocks noChangeShapeType="1"/>
                </p:cNvSpPr>
                <p:nvPr/>
              </p:nvSpPr>
              <p:spPr bwMode="auto">
                <a:xfrm flipV="1">
                  <a:off x="2858" y="1070"/>
                  <a:ext cx="10" cy="8"/>
                </a:xfrm>
                <a:prstGeom prst="line">
                  <a:avLst/>
                </a:prstGeom>
                <a:noFill/>
                <a:ln w="28575">
                  <a:solidFill>
                    <a:srgbClr val="FF0000"/>
                  </a:solidFill>
                  <a:round/>
                  <a:headEnd/>
                  <a:tailEnd/>
                </a:ln>
              </p:spPr>
              <p:txBody>
                <a:bodyPr/>
                <a:lstStyle/>
                <a:p>
                  <a:endParaRPr lang="en-US"/>
                </a:p>
              </p:txBody>
            </p:sp>
            <p:sp>
              <p:nvSpPr>
                <p:cNvPr id="17516" name="Line 108"/>
                <p:cNvSpPr>
                  <a:spLocks noChangeShapeType="1"/>
                </p:cNvSpPr>
                <p:nvPr/>
              </p:nvSpPr>
              <p:spPr bwMode="auto">
                <a:xfrm flipV="1">
                  <a:off x="2868" y="1064"/>
                  <a:ext cx="10" cy="6"/>
                </a:xfrm>
                <a:prstGeom prst="line">
                  <a:avLst/>
                </a:prstGeom>
                <a:noFill/>
                <a:ln w="28575">
                  <a:solidFill>
                    <a:srgbClr val="FF0000"/>
                  </a:solidFill>
                  <a:round/>
                  <a:headEnd/>
                  <a:tailEnd/>
                </a:ln>
              </p:spPr>
              <p:txBody>
                <a:bodyPr/>
                <a:lstStyle/>
                <a:p>
                  <a:endParaRPr lang="en-US"/>
                </a:p>
              </p:txBody>
            </p:sp>
            <p:sp>
              <p:nvSpPr>
                <p:cNvPr id="17517" name="Line 109"/>
                <p:cNvSpPr>
                  <a:spLocks noChangeShapeType="1"/>
                </p:cNvSpPr>
                <p:nvPr/>
              </p:nvSpPr>
              <p:spPr bwMode="auto">
                <a:xfrm flipV="1">
                  <a:off x="2878" y="1059"/>
                  <a:ext cx="11" cy="5"/>
                </a:xfrm>
                <a:prstGeom prst="line">
                  <a:avLst/>
                </a:prstGeom>
                <a:noFill/>
                <a:ln w="28575">
                  <a:solidFill>
                    <a:srgbClr val="FF0000"/>
                  </a:solidFill>
                  <a:round/>
                  <a:headEnd/>
                  <a:tailEnd/>
                </a:ln>
              </p:spPr>
              <p:txBody>
                <a:bodyPr/>
                <a:lstStyle/>
                <a:p>
                  <a:endParaRPr lang="en-US"/>
                </a:p>
              </p:txBody>
            </p:sp>
            <p:sp>
              <p:nvSpPr>
                <p:cNvPr id="17518" name="Line 110"/>
                <p:cNvSpPr>
                  <a:spLocks noChangeShapeType="1"/>
                </p:cNvSpPr>
                <p:nvPr/>
              </p:nvSpPr>
              <p:spPr bwMode="auto">
                <a:xfrm flipV="1">
                  <a:off x="2889" y="1058"/>
                  <a:ext cx="5" cy="1"/>
                </a:xfrm>
                <a:prstGeom prst="line">
                  <a:avLst/>
                </a:prstGeom>
                <a:noFill/>
                <a:ln w="28575">
                  <a:solidFill>
                    <a:srgbClr val="FF0000"/>
                  </a:solidFill>
                  <a:round/>
                  <a:headEnd/>
                  <a:tailEnd/>
                </a:ln>
              </p:spPr>
              <p:txBody>
                <a:bodyPr/>
                <a:lstStyle/>
                <a:p>
                  <a:endParaRPr lang="en-US"/>
                </a:p>
              </p:txBody>
            </p:sp>
            <p:sp>
              <p:nvSpPr>
                <p:cNvPr id="17519" name="Line 111"/>
                <p:cNvSpPr>
                  <a:spLocks noChangeShapeType="1"/>
                </p:cNvSpPr>
                <p:nvPr/>
              </p:nvSpPr>
              <p:spPr bwMode="auto">
                <a:xfrm flipV="1">
                  <a:off x="2899" y="1056"/>
                  <a:ext cx="11" cy="0"/>
                </a:xfrm>
                <a:prstGeom prst="line">
                  <a:avLst/>
                </a:prstGeom>
                <a:noFill/>
                <a:ln w="28575">
                  <a:solidFill>
                    <a:srgbClr val="FF0000"/>
                  </a:solidFill>
                  <a:round/>
                  <a:headEnd/>
                  <a:tailEnd/>
                </a:ln>
              </p:spPr>
              <p:txBody>
                <a:bodyPr/>
                <a:lstStyle/>
                <a:p>
                  <a:endParaRPr lang="en-US"/>
                </a:p>
              </p:txBody>
            </p:sp>
            <p:sp>
              <p:nvSpPr>
                <p:cNvPr id="17520" name="Line 112"/>
                <p:cNvSpPr>
                  <a:spLocks noChangeShapeType="1"/>
                </p:cNvSpPr>
                <p:nvPr/>
              </p:nvSpPr>
              <p:spPr bwMode="auto">
                <a:xfrm>
                  <a:off x="2910" y="1056"/>
                  <a:ext cx="10" cy="0"/>
                </a:xfrm>
                <a:prstGeom prst="line">
                  <a:avLst/>
                </a:prstGeom>
                <a:noFill/>
                <a:ln w="28575">
                  <a:solidFill>
                    <a:srgbClr val="FF0000"/>
                  </a:solidFill>
                  <a:round/>
                  <a:headEnd/>
                  <a:tailEnd/>
                </a:ln>
              </p:spPr>
              <p:txBody>
                <a:bodyPr/>
                <a:lstStyle/>
                <a:p>
                  <a:endParaRPr lang="en-US"/>
                </a:p>
              </p:txBody>
            </p:sp>
            <p:sp>
              <p:nvSpPr>
                <p:cNvPr id="17521" name="Line 113"/>
                <p:cNvSpPr>
                  <a:spLocks noChangeShapeType="1"/>
                </p:cNvSpPr>
                <p:nvPr/>
              </p:nvSpPr>
              <p:spPr bwMode="auto">
                <a:xfrm>
                  <a:off x="2926" y="1058"/>
                  <a:ext cx="5" cy="1"/>
                </a:xfrm>
                <a:prstGeom prst="line">
                  <a:avLst/>
                </a:prstGeom>
                <a:noFill/>
                <a:ln w="28575">
                  <a:solidFill>
                    <a:srgbClr val="FF0000"/>
                  </a:solidFill>
                  <a:round/>
                  <a:headEnd/>
                  <a:tailEnd/>
                </a:ln>
              </p:spPr>
              <p:txBody>
                <a:bodyPr/>
                <a:lstStyle/>
                <a:p>
                  <a:endParaRPr lang="en-US"/>
                </a:p>
              </p:txBody>
            </p:sp>
            <p:sp>
              <p:nvSpPr>
                <p:cNvPr id="17522" name="Line 114"/>
                <p:cNvSpPr>
                  <a:spLocks noChangeShapeType="1"/>
                </p:cNvSpPr>
                <p:nvPr/>
              </p:nvSpPr>
              <p:spPr bwMode="auto">
                <a:xfrm>
                  <a:off x="2931" y="1059"/>
                  <a:ext cx="10" cy="5"/>
                </a:xfrm>
                <a:prstGeom prst="line">
                  <a:avLst/>
                </a:prstGeom>
                <a:noFill/>
                <a:ln w="28575">
                  <a:solidFill>
                    <a:srgbClr val="FF0000"/>
                  </a:solidFill>
                  <a:round/>
                  <a:headEnd/>
                  <a:tailEnd/>
                </a:ln>
              </p:spPr>
              <p:txBody>
                <a:bodyPr/>
                <a:lstStyle/>
                <a:p>
                  <a:endParaRPr lang="en-US"/>
                </a:p>
              </p:txBody>
            </p:sp>
            <p:sp>
              <p:nvSpPr>
                <p:cNvPr id="17523" name="Line 115"/>
                <p:cNvSpPr>
                  <a:spLocks noChangeShapeType="1"/>
                </p:cNvSpPr>
                <p:nvPr/>
              </p:nvSpPr>
              <p:spPr bwMode="auto">
                <a:xfrm>
                  <a:off x="2941" y="1064"/>
                  <a:ext cx="11" cy="6"/>
                </a:xfrm>
                <a:prstGeom prst="line">
                  <a:avLst/>
                </a:prstGeom>
                <a:noFill/>
                <a:ln w="28575">
                  <a:solidFill>
                    <a:srgbClr val="FF0000"/>
                  </a:solidFill>
                  <a:round/>
                  <a:headEnd/>
                  <a:tailEnd/>
                </a:ln>
              </p:spPr>
              <p:txBody>
                <a:bodyPr/>
                <a:lstStyle/>
                <a:p>
                  <a:endParaRPr lang="en-US"/>
                </a:p>
              </p:txBody>
            </p:sp>
            <p:sp>
              <p:nvSpPr>
                <p:cNvPr id="17524" name="Line 116"/>
                <p:cNvSpPr>
                  <a:spLocks noChangeShapeType="1"/>
                </p:cNvSpPr>
                <p:nvPr/>
              </p:nvSpPr>
              <p:spPr bwMode="auto">
                <a:xfrm>
                  <a:off x="2952" y="1070"/>
                  <a:ext cx="10" cy="8"/>
                </a:xfrm>
                <a:prstGeom prst="line">
                  <a:avLst/>
                </a:prstGeom>
                <a:noFill/>
                <a:ln w="28575">
                  <a:solidFill>
                    <a:srgbClr val="FF0000"/>
                  </a:solidFill>
                  <a:round/>
                  <a:headEnd/>
                  <a:tailEnd/>
                </a:ln>
              </p:spPr>
              <p:txBody>
                <a:bodyPr/>
                <a:lstStyle/>
                <a:p>
                  <a:endParaRPr lang="en-US"/>
                </a:p>
              </p:txBody>
            </p:sp>
            <p:sp>
              <p:nvSpPr>
                <p:cNvPr id="17525" name="Line 117"/>
                <p:cNvSpPr>
                  <a:spLocks noChangeShapeType="1"/>
                </p:cNvSpPr>
                <p:nvPr/>
              </p:nvSpPr>
              <p:spPr bwMode="auto">
                <a:xfrm>
                  <a:off x="2962" y="1078"/>
                  <a:ext cx="11" cy="10"/>
                </a:xfrm>
                <a:prstGeom prst="line">
                  <a:avLst/>
                </a:prstGeom>
                <a:noFill/>
                <a:ln w="28575">
                  <a:solidFill>
                    <a:srgbClr val="FF0000"/>
                  </a:solidFill>
                  <a:round/>
                  <a:headEnd/>
                  <a:tailEnd/>
                </a:ln>
              </p:spPr>
              <p:txBody>
                <a:bodyPr/>
                <a:lstStyle/>
                <a:p>
                  <a:endParaRPr lang="en-US"/>
                </a:p>
              </p:txBody>
            </p:sp>
            <p:sp>
              <p:nvSpPr>
                <p:cNvPr id="17526" name="Line 118"/>
                <p:cNvSpPr>
                  <a:spLocks noChangeShapeType="1"/>
                </p:cNvSpPr>
                <p:nvPr/>
              </p:nvSpPr>
              <p:spPr bwMode="auto">
                <a:xfrm>
                  <a:off x="2973" y="1088"/>
                  <a:ext cx="21" cy="25"/>
                </a:xfrm>
                <a:prstGeom prst="line">
                  <a:avLst/>
                </a:prstGeom>
                <a:noFill/>
                <a:ln w="28575">
                  <a:solidFill>
                    <a:srgbClr val="FF0000"/>
                  </a:solidFill>
                  <a:round/>
                  <a:headEnd/>
                  <a:tailEnd/>
                </a:ln>
              </p:spPr>
              <p:txBody>
                <a:bodyPr/>
                <a:lstStyle/>
                <a:p>
                  <a:endParaRPr lang="en-US"/>
                </a:p>
              </p:txBody>
            </p:sp>
            <p:sp>
              <p:nvSpPr>
                <p:cNvPr id="17527" name="Line 119"/>
                <p:cNvSpPr>
                  <a:spLocks noChangeShapeType="1"/>
                </p:cNvSpPr>
                <p:nvPr/>
              </p:nvSpPr>
              <p:spPr bwMode="auto">
                <a:xfrm>
                  <a:off x="2994" y="1113"/>
                  <a:ext cx="22" cy="32"/>
                </a:xfrm>
                <a:prstGeom prst="line">
                  <a:avLst/>
                </a:prstGeom>
                <a:noFill/>
                <a:ln w="28575">
                  <a:solidFill>
                    <a:srgbClr val="FF0000"/>
                  </a:solidFill>
                  <a:round/>
                  <a:headEnd/>
                  <a:tailEnd/>
                </a:ln>
              </p:spPr>
              <p:txBody>
                <a:bodyPr/>
                <a:lstStyle/>
                <a:p>
                  <a:endParaRPr lang="en-US"/>
                </a:p>
              </p:txBody>
            </p:sp>
            <p:sp>
              <p:nvSpPr>
                <p:cNvPr id="17528" name="Line 120"/>
                <p:cNvSpPr>
                  <a:spLocks noChangeShapeType="1"/>
                </p:cNvSpPr>
                <p:nvPr/>
              </p:nvSpPr>
              <p:spPr bwMode="auto">
                <a:xfrm>
                  <a:off x="3016" y="1145"/>
                  <a:ext cx="22" cy="38"/>
                </a:xfrm>
                <a:prstGeom prst="line">
                  <a:avLst/>
                </a:prstGeom>
                <a:noFill/>
                <a:ln w="28575">
                  <a:solidFill>
                    <a:srgbClr val="FF0000"/>
                  </a:solidFill>
                  <a:round/>
                  <a:headEnd/>
                  <a:tailEnd/>
                </a:ln>
              </p:spPr>
              <p:txBody>
                <a:bodyPr/>
                <a:lstStyle/>
                <a:p>
                  <a:endParaRPr lang="en-US"/>
                </a:p>
              </p:txBody>
            </p:sp>
            <p:sp>
              <p:nvSpPr>
                <p:cNvPr id="17529" name="Line 121"/>
                <p:cNvSpPr>
                  <a:spLocks noChangeShapeType="1"/>
                </p:cNvSpPr>
                <p:nvPr/>
              </p:nvSpPr>
              <p:spPr bwMode="auto">
                <a:xfrm>
                  <a:off x="3038" y="1183"/>
                  <a:ext cx="23" cy="47"/>
                </a:xfrm>
                <a:prstGeom prst="line">
                  <a:avLst/>
                </a:prstGeom>
                <a:noFill/>
                <a:ln w="28575">
                  <a:solidFill>
                    <a:srgbClr val="FF0000"/>
                  </a:solidFill>
                  <a:round/>
                  <a:headEnd/>
                  <a:tailEnd/>
                </a:ln>
              </p:spPr>
              <p:txBody>
                <a:bodyPr/>
                <a:lstStyle/>
                <a:p>
                  <a:endParaRPr lang="en-US"/>
                </a:p>
              </p:txBody>
            </p:sp>
            <p:sp>
              <p:nvSpPr>
                <p:cNvPr id="17530" name="Line 122"/>
                <p:cNvSpPr>
                  <a:spLocks noChangeShapeType="1"/>
                </p:cNvSpPr>
                <p:nvPr/>
              </p:nvSpPr>
              <p:spPr bwMode="auto">
                <a:xfrm>
                  <a:off x="3061" y="1230"/>
                  <a:ext cx="23" cy="53"/>
                </a:xfrm>
                <a:prstGeom prst="line">
                  <a:avLst/>
                </a:prstGeom>
                <a:noFill/>
                <a:ln w="28575">
                  <a:solidFill>
                    <a:srgbClr val="FF0000"/>
                  </a:solidFill>
                  <a:round/>
                  <a:headEnd/>
                  <a:tailEnd/>
                </a:ln>
              </p:spPr>
              <p:txBody>
                <a:bodyPr/>
                <a:lstStyle/>
                <a:p>
                  <a:endParaRPr lang="en-US"/>
                </a:p>
              </p:txBody>
            </p:sp>
            <p:sp>
              <p:nvSpPr>
                <p:cNvPr id="17531" name="Line 123"/>
                <p:cNvSpPr>
                  <a:spLocks noChangeShapeType="1"/>
                </p:cNvSpPr>
                <p:nvPr/>
              </p:nvSpPr>
              <p:spPr bwMode="auto">
                <a:xfrm>
                  <a:off x="3084" y="1283"/>
                  <a:ext cx="23" cy="54"/>
                </a:xfrm>
                <a:prstGeom prst="line">
                  <a:avLst/>
                </a:prstGeom>
                <a:noFill/>
                <a:ln w="28575">
                  <a:solidFill>
                    <a:srgbClr val="FF0000"/>
                  </a:solidFill>
                  <a:round/>
                  <a:headEnd/>
                  <a:tailEnd/>
                </a:ln>
              </p:spPr>
              <p:txBody>
                <a:bodyPr/>
                <a:lstStyle/>
                <a:p>
                  <a:endParaRPr lang="en-US"/>
                </a:p>
              </p:txBody>
            </p:sp>
            <p:sp>
              <p:nvSpPr>
                <p:cNvPr id="17532" name="Line 124"/>
                <p:cNvSpPr>
                  <a:spLocks noChangeShapeType="1"/>
                </p:cNvSpPr>
                <p:nvPr/>
              </p:nvSpPr>
              <p:spPr bwMode="auto">
                <a:xfrm>
                  <a:off x="3107" y="1337"/>
                  <a:ext cx="23" cy="46"/>
                </a:xfrm>
                <a:prstGeom prst="line">
                  <a:avLst/>
                </a:prstGeom>
                <a:noFill/>
                <a:ln w="28575">
                  <a:solidFill>
                    <a:srgbClr val="FF0000"/>
                  </a:solidFill>
                  <a:round/>
                  <a:headEnd/>
                  <a:tailEnd/>
                </a:ln>
              </p:spPr>
              <p:txBody>
                <a:bodyPr/>
                <a:lstStyle/>
                <a:p>
                  <a:endParaRPr lang="en-US"/>
                </a:p>
              </p:txBody>
            </p:sp>
            <p:sp>
              <p:nvSpPr>
                <p:cNvPr id="17533" name="Line 125"/>
                <p:cNvSpPr>
                  <a:spLocks noChangeShapeType="1"/>
                </p:cNvSpPr>
                <p:nvPr/>
              </p:nvSpPr>
              <p:spPr bwMode="auto">
                <a:xfrm>
                  <a:off x="3130" y="1383"/>
                  <a:ext cx="22" cy="39"/>
                </a:xfrm>
                <a:prstGeom prst="line">
                  <a:avLst/>
                </a:prstGeom>
                <a:noFill/>
                <a:ln w="28575">
                  <a:solidFill>
                    <a:srgbClr val="FF0000"/>
                  </a:solidFill>
                  <a:round/>
                  <a:headEnd/>
                  <a:tailEnd/>
                </a:ln>
              </p:spPr>
              <p:txBody>
                <a:bodyPr/>
                <a:lstStyle/>
                <a:p>
                  <a:endParaRPr lang="en-US"/>
                </a:p>
              </p:txBody>
            </p:sp>
            <p:sp>
              <p:nvSpPr>
                <p:cNvPr id="17534" name="Line 126"/>
                <p:cNvSpPr>
                  <a:spLocks noChangeShapeType="1"/>
                </p:cNvSpPr>
                <p:nvPr/>
              </p:nvSpPr>
              <p:spPr bwMode="auto">
                <a:xfrm>
                  <a:off x="3152" y="1422"/>
                  <a:ext cx="22" cy="32"/>
                </a:xfrm>
                <a:prstGeom prst="line">
                  <a:avLst/>
                </a:prstGeom>
                <a:noFill/>
                <a:ln w="28575">
                  <a:solidFill>
                    <a:srgbClr val="FF0000"/>
                  </a:solidFill>
                  <a:round/>
                  <a:headEnd/>
                  <a:tailEnd/>
                </a:ln>
              </p:spPr>
              <p:txBody>
                <a:bodyPr/>
                <a:lstStyle/>
                <a:p>
                  <a:endParaRPr lang="en-US"/>
                </a:p>
              </p:txBody>
            </p:sp>
            <p:sp>
              <p:nvSpPr>
                <p:cNvPr id="17535" name="Line 127"/>
                <p:cNvSpPr>
                  <a:spLocks noChangeShapeType="1"/>
                </p:cNvSpPr>
                <p:nvPr/>
              </p:nvSpPr>
              <p:spPr bwMode="auto">
                <a:xfrm>
                  <a:off x="3174" y="1454"/>
                  <a:ext cx="10" cy="13"/>
                </a:xfrm>
                <a:prstGeom prst="line">
                  <a:avLst/>
                </a:prstGeom>
                <a:noFill/>
                <a:ln w="28575">
                  <a:solidFill>
                    <a:srgbClr val="FF0000"/>
                  </a:solidFill>
                  <a:round/>
                  <a:headEnd/>
                  <a:tailEnd/>
                </a:ln>
              </p:spPr>
              <p:txBody>
                <a:bodyPr/>
                <a:lstStyle/>
                <a:p>
                  <a:endParaRPr lang="en-US"/>
                </a:p>
              </p:txBody>
            </p:sp>
            <p:sp>
              <p:nvSpPr>
                <p:cNvPr id="17536" name="Line 128"/>
                <p:cNvSpPr>
                  <a:spLocks noChangeShapeType="1"/>
                </p:cNvSpPr>
                <p:nvPr/>
              </p:nvSpPr>
              <p:spPr bwMode="auto">
                <a:xfrm>
                  <a:off x="3184" y="1467"/>
                  <a:ext cx="11" cy="12"/>
                </a:xfrm>
                <a:prstGeom prst="line">
                  <a:avLst/>
                </a:prstGeom>
                <a:noFill/>
                <a:ln w="28575">
                  <a:solidFill>
                    <a:srgbClr val="FF0000"/>
                  </a:solidFill>
                  <a:round/>
                  <a:headEnd/>
                  <a:tailEnd/>
                </a:ln>
              </p:spPr>
              <p:txBody>
                <a:bodyPr/>
                <a:lstStyle/>
                <a:p>
                  <a:endParaRPr lang="en-US"/>
                </a:p>
              </p:txBody>
            </p:sp>
            <p:sp>
              <p:nvSpPr>
                <p:cNvPr id="17537" name="Line 129"/>
                <p:cNvSpPr>
                  <a:spLocks noChangeShapeType="1"/>
                </p:cNvSpPr>
                <p:nvPr/>
              </p:nvSpPr>
              <p:spPr bwMode="auto">
                <a:xfrm>
                  <a:off x="3195" y="1479"/>
                  <a:ext cx="11" cy="9"/>
                </a:xfrm>
                <a:prstGeom prst="line">
                  <a:avLst/>
                </a:prstGeom>
                <a:noFill/>
                <a:ln w="28575">
                  <a:solidFill>
                    <a:srgbClr val="FF0000"/>
                  </a:solidFill>
                  <a:round/>
                  <a:headEnd/>
                  <a:tailEnd/>
                </a:ln>
              </p:spPr>
              <p:txBody>
                <a:bodyPr/>
                <a:lstStyle/>
                <a:p>
                  <a:endParaRPr lang="en-US"/>
                </a:p>
              </p:txBody>
            </p:sp>
            <p:sp>
              <p:nvSpPr>
                <p:cNvPr id="17538" name="Line 130"/>
                <p:cNvSpPr>
                  <a:spLocks noChangeShapeType="1"/>
                </p:cNvSpPr>
                <p:nvPr/>
              </p:nvSpPr>
              <p:spPr bwMode="auto">
                <a:xfrm>
                  <a:off x="3206" y="1488"/>
                  <a:ext cx="10" cy="8"/>
                </a:xfrm>
                <a:prstGeom prst="line">
                  <a:avLst/>
                </a:prstGeom>
                <a:noFill/>
                <a:ln w="28575">
                  <a:solidFill>
                    <a:srgbClr val="FF0000"/>
                  </a:solidFill>
                  <a:round/>
                  <a:headEnd/>
                  <a:tailEnd/>
                </a:ln>
              </p:spPr>
              <p:txBody>
                <a:bodyPr/>
                <a:lstStyle/>
                <a:p>
                  <a:endParaRPr lang="en-US"/>
                </a:p>
              </p:txBody>
            </p:sp>
            <p:sp>
              <p:nvSpPr>
                <p:cNvPr id="17539" name="Line 131"/>
                <p:cNvSpPr>
                  <a:spLocks noChangeShapeType="1"/>
                </p:cNvSpPr>
                <p:nvPr/>
              </p:nvSpPr>
              <p:spPr bwMode="auto">
                <a:xfrm>
                  <a:off x="3216" y="1496"/>
                  <a:ext cx="10" cy="7"/>
                </a:xfrm>
                <a:prstGeom prst="line">
                  <a:avLst/>
                </a:prstGeom>
                <a:noFill/>
                <a:ln w="28575">
                  <a:solidFill>
                    <a:srgbClr val="FF0000"/>
                  </a:solidFill>
                  <a:round/>
                  <a:headEnd/>
                  <a:tailEnd/>
                </a:ln>
              </p:spPr>
              <p:txBody>
                <a:bodyPr/>
                <a:lstStyle/>
                <a:p>
                  <a:endParaRPr lang="en-US"/>
                </a:p>
              </p:txBody>
            </p:sp>
            <p:sp>
              <p:nvSpPr>
                <p:cNvPr id="17540" name="Line 132"/>
                <p:cNvSpPr>
                  <a:spLocks noChangeShapeType="1"/>
                </p:cNvSpPr>
                <p:nvPr/>
              </p:nvSpPr>
              <p:spPr bwMode="auto">
                <a:xfrm>
                  <a:off x="3226" y="1503"/>
                  <a:ext cx="11" cy="4"/>
                </a:xfrm>
                <a:prstGeom prst="line">
                  <a:avLst/>
                </a:prstGeom>
                <a:noFill/>
                <a:ln w="28575">
                  <a:solidFill>
                    <a:srgbClr val="FF0000"/>
                  </a:solidFill>
                  <a:round/>
                  <a:headEnd/>
                  <a:tailEnd/>
                </a:ln>
              </p:spPr>
              <p:txBody>
                <a:bodyPr/>
                <a:lstStyle/>
                <a:p>
                  <a:endParaRPr lang="en-US"/>
                </a:p>
              </p:txBody>
            </p:sp>
            <p:sp>
              <p:nvSpPr>
                <p:cNvPr id="17541" name="Line 133"/>
                <p:cNvSpPr>
                  <a:spLocks noChangeShapeType="1"/>
                </p:cNvSpPr>
                <p:nvPr/>
              </p:nvSpPr>
              <p:spPr bwMode="auto">
                <a:xfrm>
                  <a:off x="3237" y="1507"/>
                  <a:ext cx="10" cy="3"/>
                </a:xfrm>
                <a:prstGeom prst="line">
                  <a:avLst/>
                </a:prstGeom>
                <a:noFill/>
                <a:ln w="28575">
                  <a:solidFill>
                    <a:srgbClr val="FF0000"/>
                  </a:solidFill>
                  <a:round/>
                  <a:headEnd/>
                  <a:tailEnd/>
                </a:ln>
              </p:spPr>
              <p:txBody>
                <a:bodyPr/>
                <a:lstStyle/>
                <a:p>
                  <a:endParaRPr lang="en-US"/>
                </a:p>
              </p:txBody>
            </p:sp>
            <p:sp>
              <p:nvSpPr>
                <p:cNvPr id="17542" name="Line 134"/>
                <p:cNvSpPr>
                  <a:spLocks noChangeShapeType="1"/>
                </p:cNvSpPr>
                <p:nvPr/>
              </p:nvSpPr>
              <p:spPr bwMode="auto">
                <a:xfrm>
                  <a:off x="3247" y="1510"/>
                  <a:ext cx="11" cy="1"/>
                </a:xfrm>
                <a:prstGeom prst="line">
                  <a:avLst/>
                </a:prstGeom>
                <a:noFill/>
                <a:ln w="28575">
                  <a:solidFill>
                    <a:srgbClr val="FF0000"/>
                  </a:solidFill>
                  <a:round/>
                  <a:headEnd/>
                  <a:tailEnd/>
                </a:ln>
              </p:spPr>
              <p:txBody>
                <a:bodyPr/>
                <a:lstStyle/>
                <a:p>
                  <a:endParaRPr lang="en-US"/>
                </a:p>
              </p:txBody>
            </p:sp>
            <p:sp>
              <p:nvSpPr>
                <p:cNvPr id="17543" name="Line 135"/>
                <p:cNvSpPr>
                  <a:spLocks noChangeShapeType="1"/>
                </p:cNvSpPr>
                <p:nvPr/>
              </p:nvSpPr>
              <p:spPr bwMode="auto">
                <a:xfrm flipV="1">
                  <a:off x="3258" y="1510"/>
                  <a:ext cx="10" cy="1"/>
                </a:xfrm>
                <a:prstGeom prst="line">
                  <a:avLst/>
                </a:prstGeom>
                <a:noFill/>
                <a:ln w="28575">
                  <a:solidFill>
                    <a:srgbClr val="FF0000"/>
                  </a:solidFill>
                  <a:round/>
                  <a:headEnd/>
                  <a:tailEnd/>
                </a:ln>
              </p:spPr>
              <p:txBody>
                <a:bodyPr/>
                <a:lstStyle/>
                <a:p>
                  <a:endParaRPr lang="en-US"/>
                </a:p>
              </p:txBody>
            </p:sp>
            <p:sp>
              <p:nvSpPr>
                <p:cNvPr id="17544" name="Line 136"/>
                <p:cNvSpPr>
                  <a:spLocks noChangeShapeType="1"/>
                </p:cNvSpPr>
                <p:nvPr/>
              </p:nvSpPr>
              <p:spPr bwMode="auto">
                <a:xfrm flipV="1">
                  <a:off x="3268" y="1507"/>
                  <a:ext cx="11" cy="3"/>
                </a:xfrm>
                <a:prstGeom prst="line">
                  <a:avLst/>
                </a:prstGeom>
                <a:noFill/>
                <a:ln w="28575">
                  <a:solidFill>
                    <a:srgbClr val="FF0000"/>
                  </a:solidFill>
                  <a:round/>
                  <a:headEnd/>
                  <a:tailEnd/>
                </a:ln>
              </p:spPr>
              <p:txBody>
                <a:bodyPr/>
                <a:lstStyle/>
                <a:p>
                  <a:endParaRPr lang="en-US"/>
                </a:p>
              </p:txBody>
            </p:sp>
            <p:sp>
              <p:nvSpPr>
                <p:cNvPr id="17545" name="Line 137"/>
                <p:cNvSpPr>
                  <a:spLocks noChangeShapeType="1"/>
                </p:cNvSpPr>
                <p:nvPr/>
              </p:nvSpPr>
              <p:spPr bwMode="auto">
                <a:xfrm flipV="1">
                  <a:off x="3279" y="1503"/>
                  <a:ext cx="10" cy="4"/>
                </a:xfrm>
                <a:prstGeom prst="line">
                  <a:avLst/>
                </a:prstGeom>
                <a:noFill/>
                <a:ln w="28575">
                  <a:solidFill>
                    <a:srgbClr val="FF0000"/>
                  </a:solidFill>
                  <a:round/>
                  <a:headEnd/>
                  <a:tailEnd/>
                </a:ln>
              </p:spPr>
              <p:txBody>
                <a:bodyPr/>
                <a:lstStyle/>
                <a:p>
                  <a:endParaRPr lang="en-US"/>
                </a:p>
              </p:txBody>
            </p:sp>
            <p:sp>
              <p:nvSpPr>
                <p:cNvPr id="17546" name="Line 138"/>
                <p:cNvSpPr>
                  <a:spLocks noChangeShapeType="1"/>
                </p:cNvSpPr>
                <p:nvPr/>
              </p:nvSpPr>
              <p:spPr bwMode="auto">
                <a:xfrm flipV="1">
                  <a:off x="3289" y="1496"/>
                  <a:ext cx="11" cy="7"/>
                </a:xfrm>
                <a:prstGeom prst="line">
                  <a:avLst/>
                </a:prstGeom>
                <a:noFill/>
                <a:ln w="28575">
                  <a:solidFill>
                    <a:srgbClr val="FF0000"/>
                  </a:solidFill>
                  <a:round/>
                  <a:headEnd/>
                  <a:tailEnd/>
                </a:ln>
              </p:spPr>
              <p:txBody>
                <a:bodyPr/>
                <a:lstStyle/>
                <a:p>
                  <a:endParaRPr lang="en-US"/>
                </a:p>
              </p:txBody>
            </p:sp>
            <p:sp>
              <p:nvSpPr>
                <p:cNvPr id="17547" name="Line 139"/>
                <p:cNvSpPr>
                  <a:spLocks noChangeShapeType="1"/>
                </p:cNvSpPr>
                <p:nvPr/>
              </p:nvSpPr>
              <p:spPr bwMode="auto">
                <a:xfrm flipV="1">
                  <a:off x="3300" y="1488"/>
                  <a:ext cx="10" cy="8"/>
                </a:xfrm>
                <a:prstGeom prst="line">
                  <a:avLst/>
                </a:prstGeom>
                <a:noFill/>
                <a:ln w="28575">
                  <a:solidFill>
                    <a:srgbClr val="FF0000"/>
                  </a:solidFill>
                  <a:round/>
                  <a:headEnd/>
                  <a:tailEnd/>
                </a:ln>
              </p:spPr>
              <p:txBody>
                <a:bodyPr/>
                <a:lstStyle/>
                <a:p>
                  <a:endParaRPr lang="en-US"/>
                </a:p>
              </p:txBody>
            </p:sp>
            <p:sp>
              <p:nvSpPr>
                <p:cNvPr id="17548" name="Line 140"/>
                <p:cNvSpPr>
                  <a:spLocks noChangeShapeType="1"/>
                </p:cNvSpPr>
                <p:nvPr/>
              </p:nvSpPr>
              <p:spPr bwMode="auto">
                <a:xfrm flipV="1">
                  <a:off x="3310" y="1479"/>
                  <a:ext cx="11" cy="9"/>
                </a:xfrm>
                <a:prstGeom prst="line">
                  <a:avLst/>
                </a:prstGeom>
                <a:noFill/>
                <a:ln w="28575">
                  <a:solidFill>
                    <a:srgbClr val="FF0000"/>
                  </a:solidFill>
                  <a:round/>
                  <a:headEnd/>
                  <a:tailEnd/>
                </a:ln>
              </p:spPr>
              <p:txBody>
                <a:bodyPr/>
                <a:lstStyle/>
                <a:p>
                  <a:endParaRPr lang="en-US"/>
                </a:p>
              </p:txBody>
            </p:sp>
            <p:sp>
              <p:nvSpPr>
                <p:cNvPr id="17549" name="Line 141"/>
                <p:cNvSpPr>
                  <a:spLocks noChangeShapeType="1"/>
                </p:cNvSpPr>
                <p:nvPr/>
              </p:nvSpPr>
              <p:spPr bwMode="auto">
                <a:xfrm flipV="1">
                  <a:off x="3321" y="1467"/>
                  <a:ext cx="11" cy="12"/>
                </a:xfrm>
                <a:prstGeom prst="line">
                  <a:avLst/>
                </a:prstGeom>
                <a:noFill/>
                <a:ln w="28575">
                  <a:solidFill>
                    <a:srgbClr val="FF0000"/>
                  </a:solidFill>
                  <a:round/>
                  <a:headEnd/>
                  <a:tailEnd/>
                </a:ln>
              </p:spPr>
              <p:txBody>
                <a:bodyPr/>
                <a:lstStyle/>
                <a:p>
                  <a:endParaRPr lang="en-US"/>
                </a:p>
              </p:txBody>
            </p:sp>
            <p:sp>
              <p:nvSpPr>
                <p:cNvPr id="17550" name="Line 142"/>
                <p:cNvSpPr>
                  <a:spLocks noChangeShapeType="1"/>
                </p:cNvSpPr>
                <p:nvPr/>
              </p:nvSpPr>
              <p:spPr bwMode="auto">
                <a:xfrm flipV="1">
                  <a:off x="3332" y="1454"/>
                  <a:ext cx="10" cy="13"/>
                </a:xfrm>
                <a:prstGeom prst="line">
                  <a:avLst/>
                </a:prstGeom>
                <a:noFill/>
                <a:ln w="28575">
                  <a:solidFill>
                    <a:srgbClr val="FF0000"/>
                  </a:solidFill>
                  <a:round/>
                  <a:headEnd/>
                  <a:tailEnd/>
                </a:ln>
              </p:spPr>
              <p:txBody>
                <a:bodyPr/>
                <a:lstStyle/>
                <a:p>
                  <a:endParaRPr lang="en-US"/>
                </a:p>
              </p:txBody>
            </p:sp>
            <p:sp>
              <p:nvSpPr>
                <p:cNvPr id="17551" name="Line 143"/>
                <p:cNvSpPr>
                  <a:spLocks noChangeShapeType="1"/>
                </p:cNvSpPr>
                <p:nvPr/>
              </p:nvSpPr>
              <p:spPr bwMode="auto">
                <a:xfrm flipV="1">
                  <a:off x="3342" y="1422"/>
                  <a:ext cx="22" cy="32"/>
                </a:xfrm>
                <a:prstGeom prst="line">
                  <a:avLst/>
                </a:prstGeom>
                <a:noFill/>
                <a:ln w="28575">
                  <a:solidFill>
                    <a:srgbClr val="FF0000"/>
                  </a:solidFill>
                  <a:round/>
                  <a:headEnd/>
                  <a:tailEnd/>
                </a:ln>
              </p:spPr>
              <p:txBody>
                <a:bodyPr/>
                <a:lstStyle/>
                <a:p>
                  <a:endParaRPr lang="en-US"/>
                </a:p>
              </p:txBody>
            </p:sp>
            <p:sp>
              <p:nvSpPr>
                <p:cNvPr id="17552" name="Line 144"/>
                <p:cNvSpPr>
                  <a:spLocks noChangeShapeType="1"/>
                </p:cNvSpPr>
                <p:nvPr/>
              </p:nvSpPr>
              <p:spPr bwMode="auto">
                <a:xfrm flipV="1">
                  <a:off x="3364" y="1383"/>
                  <a:ext cx="23" cy="39"/>
                </a:xfrm>
                <a:prstGeom prst="line">
                  <a:avLst/>
                </a:prstGeom>
                <a:noFill/>
                <a:ln w="28575">
                  <a:solidFill>
                    <a:srgbClr val="FF0000"/>
                  </a:solidFill>
                  <a:round/>
                  <a:headEnd/>
                  <a:tailEnd/>
                </a:ln>
              </p:spPr>
              <p:txBody>
                <a:bodyPr/>
                <a:lstStyle/>
                <a:p>
                  <a:endParaRPr lang="en-US"/>
                </a:p>
              </p:txBody>
            </p:sp>
            <p:sp>
              <p:nvSpPr>
                <p:cNvPr id="17553" name="Line 145"/>
                <p:cNvSpPr>
                  <a:spLocks noChangeShapeType="1"/>
                </p:cNvSpPr>
                <p:nvPr/>
              </p:nvSpPr>
              <p:spPr bwMode="auto">
                <a:xfrm flipV="1">
                  <a:off x="3387" y="1337"/>
                  <a:ext cx="22" cy="46"/>
                </a:xfrm>
                <a:prstGeom prst="line">
                  <a:avLst/>
                </a:prstGeom>
                <a:noFill/>
                <a:ln w="28575">
                  <a:solidFill>
                    <a:srgbClr val="FF0000"/>
                  </a:solidFill>
                  <a:round/>
                  <a:headEnd/>
                  <a:tailEnd/>
                </a:ln>
              </p:spPr>
              <p:txBody>
                <a:bodyPr/>
                <a:lstStyle/>
                <a:p>
                  <a:endParaRPr lang="en-US"/>
                </a:p>
              </p:txBody>
            </p:sp>
            <p:sp>
              <p:nvSpPr>
                <p:cNvPr id="17554" name="Line 146"/>
                <p:cNvSpPr>
                  <a:spLocks noChangeShapeType="1"/>
                </p:cNvSpPr>
                <p:nvPr/>
              </p:nvSpPr>
              <p:spPr bwMode="auto">
                <a:xfrm flipV="1">
                  <a:off x="3409" y="1283"/>
                  <a:ext cx="23" cy="54"/>
                </a:xfrm>
                <a:prstGeom prst="line">
                  <a:avLst/>
                </a:prstGeom>
                <a:noFill/>
                <a:ln w="28575">
                  <a:solidFill>
                    <a:srgbClr val="FF0000"/>
                  </a:solidFill>
                  <a:round/>
                  <a:headEnd/>
                  <a:tailEnd/>
                </a:ln>
              </p:spPr>
              <p:txBody>
                <a:bodyPr/>
                <a:lstStyle/>
                <a:p>
                  <a:endParaRPr lang="en-US"/>
                </a:p>
              </p:txBody>
            </p:sp>
            <p:sp>
              <p:nvSpPr>
                <p:cNvPr id="17555" name="Line 147"/>
                <p:cNvSpPr>
                  <a:spLocks noChangeShapeType="1"/>
                </p:cNvSpPr>
                <p:nvPr/>
              </p:nvSpPr>
              <p:spPr bwMode="auto">
                <a:xfrm>
                  <a:off x="2736" y="1283"/>
                  <a:ext cx="0" cy="1"/>
                </a:xfrm>
                <a:prstGeom prst="line">
                  <a:avLst/>
                </a:prstGeom>
                <a:noFill/>
                <a:ln w="28575">
                  <a:solidFill>
                    <a:srgbClr val="FF0000"/>
                  </a:solidFill>
                  <a:round/>
                  <a:headEnd/>
                  <a:tailEnd/>
                </a:ln>
              </p:spPr>
              <p:txBody>
                <a:bodyPr/>
                <a:lstStyle/>
                <a:p>
                  <a:endParaRPr lang="en-US"/>
                </a:p>
              </p:txBody>
            </p:sp>
          </p:grpSp>
        </p:grpSp>
        <p:grpSp>
          <p:nvGrpSpPr>
            <p:cNvPr id="6" name="Group 148"/>
            <p:cNvGrpSpPr>
              <a:grpSpLocks/>
            </p:cNvGrpSpPr>
            <p:nvPr/>
          </p:nvGrpSpPr>
          <p:grpSpPr bwMode="auto">
            <a:xfrm>
              <a:off x="2592" y="3264"/>
              <a:ext cx="1056" cy="359"/>
              <a:chOff x="1344" y="3456"/>
              <a:chExt cx="2208" cy="455"/>
            </a:xfrm>
          </p:grpSpPr>
          <p:grpSp>
            <p:nvGrpSpPr>
              <p:cNvPr id="7" name="Group 149"/>
              <p:cNvGrpSpPr>
                <a:grpSpLocks/>
              </p:cNvGrpSpPr>
              <p:nvPr/>
            </p:nvGrpSpPr>
            <p:grpSpPr bwMode="auto">
              <a:xfrm>
                <a:off x="2112" y="3456"/>
                <a:ext cx="1440" cy="455"/>
                <a:chOff x="436" y="3216"/>
                <a:chExt cx="4575" cy="935"/>
              </a:xfrm>
            </p:grpSpPr>
            <p:sp>
              <p:nvSpPr>
                <p:cNvPr id="17558" name="Line 150"/>
                <p:cNvSpPr>
                  <a:spLocks noChangeShapeType="1"/>
                </p:cNvSpPr>
                <p:nvPr/>
              </p:nvSpPr>
              <p:spPr bwMode="auto">
                <a:xfrm flipV="1">
                  <a:off x="436" y="3573"/>
                  <a:ext cx="75" cy="110"/>
                </a:xfrm>
                <a:prstGeom prst="line">
                  <a:avLst/>
                </a:prstGeom>
                <a:noFill/>
                <a:ln w="28575">
                  <a:solidFill>
                    <a:srgbClr val="FF0000"/>
                  </a:solidFill>
                  <a:round/>
                  <a:headEnd/>
                  <a:tailEnd/>
                </a:ln>
              </p:spPr>
              <p:txBody>
                <a:bodyPr/>
                <a:lstStyle/>
                <a:p>
                  <a:endParaRPr lang="en-US"/>
                </a:p>
              </p:txBody>
            </p:sp>
            <p:sp>
              <p:nvSpPr>
                <p:cNvPr id="17559" name="Line 151"/>
                <p:cNvSpPr>
                  <a:spLocks noChangeShapeType="1"/>
                </p:cNvSpPr>
                <p:nvPr/>
              </p:nvSpPr>
              <p:spPr bwMode="auto">
                <a:xfrm flipV="1">
                  <a:off x="511" y="3478"/>
                  <a:ext cx="75" cy="95"/>
                </a:xfrm>
                <a:prstGeom prst="line">
                  <a:avLst/>
                </a:prstGeom>
                <a:noFill/>
                <a:ln w="28575">
                  <a:solidFill>
                    <a:srgbClr val="FF0000"/>
                  </a:solidFill>
                  <a:round/>
                  <a:headEnd/>
                  <a:tailEnd/>
                </a:ln>
              </p:spPr>
              <p:txBody>
                <a:bodyPr/>
                <a:lstStyle/>
                <a:p>
                  <a:endParaRPr lang="en-US"/>
                </a:p>
              </p:txBody>
            </p:sp>
            <p:sp>
              <p:nvSpPr>
                <p:cNvPr id="17560" name="Line 152"/>
                <p:cNvSpPr>
                  <a:spLocks noChangeShapeType="1"/>
                </p:cNvSpPr>
                <p:nvPr/>
              </p:nvSpPr>
              <p:spPr bwMode="auto">
                <a:xfrm flipV="1">
                  <a:off x="586" y="3398"/>
                  <a:ext cx="73" cy="80"/>
                </a:xfrm>
                <a:prstGeom prst="line">
                  <a:avLst/>
                </a:prstGeom>
                <a:noFill/>
                <a:ln w="28575">
                  <a:solidFill>
                    <a:srgbClr val="FF0000"/>
                  </a:solidFill>
                  <a:round/>
                  <a:headEnd/>
                  <a:tailEnd/>
                </a:ln>
              </p:spPr>
              <p:txBody>
                <a:bodyPr/>
                <a:lstStyle/>
                <a:p>
                  <a:endParaRPr lang="en-US"/>
                </a:p>
              </p:txBody>
            </p:sp>
            <p:sp>
              <p:nvSpPr>
                <p:cNvPr id="17561" name="Line 153"/>
                <p:cNvSpPr>
                  <a:spLocks noChangeShapeType="1"/>
                </p:cNvSpPr>
                <p:nvPr/>
              </p:nvSpPr>
              <p:spPr bwMode="auto">
                <a:xfrm flipV="1">
                  <a:off x="659" y="3333"/>
                  <a:ext cx="71" cy="65"/>
                </a:xfrm>
                <a:prstGeom prst="line">
                  <a:avLst/>
                </a:prstGeom>
                <a:noFill/>
                <a:ln w="28575">
                  <a:solidFill>
                    <a:srgbClr val="FF0000"/>
                  </a:solidFill>
                  <a:round/>
                  <a:headEnd/>
                  <a:tailEnd/>
                </a:ln>
              </p:spPr>
              <p:txBody>
                <a:bodyPr/>
                <a:lstStyle/>
                <a:p>
                  <a:endParaRPr lang="en-US"/>
                </a:p>
              </p:txBody>
            </p:sp>
            <p:sp>
              <p:nvSpPr>
                <p:cNvPr id="17562" name="Line 154"/>
                <p:cNvSpPr>
                  <a:spLocks noChangeShapeType="1"/>
                </p:cNvSpPr>
                <p:nvPr/>
              </p:nvSpPr>
              <p:spPr bwMode="auto">
                <a:xfrm flipV="1">
                  <a:off x="730" y="3282"/>
                  <a:ext cx="71" cy="51"/>
                </a:xfrm>
                <a:prstGeom prst="line">
                  <a:avLst/>
                </a:prstGeom>
                <a:noFill/>
                <a:ln w="28575">
                  <a:solidFill>
                    <a:srgbClr val="FF0000"/>
                  </a:solidFill>
                  <a:round/>
                  <a:headEnd/>
                  <a:tailEnd/>
                </a:ln>
              </p:spPr>
              <p:txBody>
                <a:bodyPr/>
                <a:lstStyle/>
                <a:p>
                  <a:endParaRPr lang="en-US"/>
                </a:p>
              </p:txBody>
            </p:sp>
            <p:sp>
              <p:nvSpPr>
                <p:cNvPr id="17563" name="Line 155"/>
                <p:cNvSpPr>
                  <a:spLocks noChangeShapeType="1"/>
                </p:cNvSpPr>
                <p:nvPr/>
              </p:nvSpPr>
              <p:spPr bwMode="auto">
                <a:xfrm flipV="1">
                  <a:off x="801" y="3261"/>
                  <a:ext cx="35" cy="21"/>
                </a:xfrm>
                <a:prstGeom prst="line">
                  <a:avLst/>
                </a:prstGeom>
                <a:noFill/>
                <a:ln w="28575">
                  <a:solidFill>
                    <a:srgbClr val="FF0000"/>
                  </a:solidFill>
                  <a:round/>
                  <a:headEnd/>
                  <a:tailEnd/>
                </a:ln>
              </p:spPr>
              <p:txBody>
                <a:bodyPr/>
                <a:lstStyle/>
                <a:p>
                  <a:endParaRPr lang="en-US"/>
                </a:p>
              </p:txBody>
            </p:sp>
            <p:sp>
              <p:nvSpPr>
                <p:cNvPr id="17564" name="Line 156"/>
                <p:cNvSpPr>
                  <a:spLocks noChangeShapeType="1"/>
                </p:cNvSpPr>
                <p:nvPr/>
              </p:nvSpPr>
              <p:spPr bwMode="auto">
                <a:xfrm flipV="1">
                  <a:off x="836" y="3245"/>
                  <a:ext cx="34" cy="16"/>
                </a:xfrm>
                <a:prstGeom prst="line">
                  <a:avLst/>
                </a:prstGeom>
                <a:noFill/>
                <a:ln w="28575">
                  <a:solidFill>
                    <a:srgbClr val="FF0000"/>
                  </a:solidFill>
                  <a:round/>
                  <a:headEnd/>
                  <a:tailEnd/>
                </a:ln>
              </p:spPr>
              <p:txBody>
                <a:bodyPr/>
                <a:lstStyle/>
                <a:p>
                  <a:endParaRPr lang="en-US"/>
                </a:p>
              </p:txBody>
            </p:sp>
            <p:sp>
              <p:nvSpPr>
                <p:cNvPr id="17565" name="Line 157"/>
                <p:cNvSpPr>
                  <a:spLocks noChangeShapeType="1"/>
                </p:cNvSpPr>
                <p:nvPr/>
              </p:nvSpPr>
              <p:spPr bwMode="auto">
                <a:xfrm flipV="1">
                  <a:off x="870" y="3233"/>
                  <a:ext cx="34" cy="12"/>
                </a:xfrm>
                <a:prstGeom prst="line">
                  <a:avLst/>
                </a:prstGeom>
                <a:noFill/>
                <a:ln w="28575">
                  <a:solidFill>
                    <a:srgbClr val="FF0000"/>
                  </a:solidFill>
                  <a:round/>
                  <a:headEnd/>
                  <a:tailEnd/>
                </a:ln>
              </p:spPr>
              <p:txBody>
                <a:bodyPr/>
                <a:lstStyle/>
                <a:p>
                  <a:endParaRPr lang="en-US"/>
                </a:p>
              </p:txBody>
            </p:sp>
            <p:sp>
              <p:nvSpPr>
                <p:cNvPr id="17566" name="Line 158"/>
                <p:cNvSpPr>
                  <a:spLocks noChangeShapeType="1"/>
                </p:cNvSpPr>
                <p:nvPr/>
              </p:nvSpPr>
              <p:spPr bwMode="auto">
                <a:xfrm flipV="1">
                  <a:off x="904" y="3223"/>
                  <a:ext cx="35" cy="10"/>
                </a:xfrm>
                <a:prstGeom prst="line">
                  <a:avLst/>
                </a:prstGeom>
                <a:noFill/>
                <a:ln w="28575">
                  <a:solidFill>
                    <a:srgbClr val="FF0000"/>
                  </a:solidFill>
                  <a:round/>
                  <a:headEnd/>
                  <a:tailEnd/>
                </a:ln>
              </p:spPr>
              <p:txBody>
                <a:bodyPr/>
                <a:lstStyle/>
                <a:p>
                  <a:endParaRPr lang="en-US"/>
                </a:p>
              </p:txBody>
            </p:sp>
            <p:sp>
              <p:nvSpPr>
                <p:cNvPr id="17567" name="Line 159"/>
                <p:cNvSpPr>
                  <a:spLocks noChangeShapeType="1"/>
                </p:cNvSpPr>
                <p:nvPr/>
              </p:nvSpPr>
              <p:spPr bwMode="auto">
                <a:xfrm flipV="1">
                  <a:off x="939" y="3220"/>
                  <a:ext cx="17" cy="3"/>
                </a:xfrm>
                <a:prstGeom prst="line">
                  <a:avLst/>
                </a:prstGeom>
                <a:noFill/>
                <a:ln w="28575">
                  <a:solidFill>
                    <a:srgbClr val="FF0000"/>
                  </a:solidFill>
                  <a:round/>
                  <a:headEnd/>
                  <a:tailEnd/>
                </a:ln>
              </p:spPr>
              <p:txBody>
                <a:bodyPr/>
                <a:lstStyle/>
                <a:p>
                  <a:endParaRPr lang="en-US"/>
                </a:p>
              </p:txBody>
            </p:sp>
            <p:sp>
              <p:nvSpPr>
                <p:cNvPr id="17568" name="Line 160"/>
                <p:cNvSpPr>
                  <a:spLocks noChangeShapeType="1"/>
                </p:cNvSpPr>
                <p:nvPr/>
              </p:nvSpPr>
              <p:spPr bwMode="auto">
                <a:xfrm flipV="1">
                  <a:off x="973" y="3216"/>
                  <a:ext cx="35" cy="1"/>
                </a:xfrm>
                <a:prstGeom prst="line">
                  <a:avLst/>
                </a:prstGeom>
                <a:noFill/>
                <a:ln w="28575">
                  <a:solidFill>
                    <a:srgbClr val="FF0000"/>
                  </a:solidFill>
                  <a:round/>
                  <a:headEnd/>
                  <a:tailEnd/>
                </a:ln>
              </p:spPr>
              <p:txBody>
                <a:bodyPr/>
                <a:lstStyle/>
                <a:p>
                  <a:endParaRPr lang="en-US"/>
                </a:p>
              </p:txBody>
            </p:sp>
            <p:sp>
              <p:nvSpPr>
                <p:cNvPr id="17569" name="Line 161"/>
                <p:cNvSpPr>
                  <a:spLocks noChangeShapeType="1"/>
                </p:cNvSpPr>
                <p:nvPr/>
              </p:nvSpPr>
              <p:spPr bwMode="auto">
                <a:xfrm>
                  <a:off x="1008" y="3216"/>
                  <a:ext cx="34" cy="1"/>
                </a:xfrm>
                <a:prstGeom prst="line">
                  <a:avLst/>
                </a:prstGeom>
                <a:noFill/>
                <a:ln w="28575">
                  <a:solidFill>
                    <a:srgbClr val="FF0000"/>
                  </a:solidFill>
                  <a:round/>
                  <a:headEnd/>
                  <a:tailEnd/>
                </a:ln>
              </p:spPr>
              <p:txBody>
                <a:bodyPr/>
                <a:lstStyle/>
                <a:p>
                  <a:endParaRPr lang="en-US"/>
                </a:p>
              </p:txBody>
            </p:sp>
            <p:sp>
              <p:nvSpPr>
                <p:cNvPr id="17570" name="Line 162"/>
                <p:cNvSpPr>
                  <a:spLocks noChangeShapeType="1"/>
                </p:cNvSpPr>
                <p:nvPr/>
              </p:nvSpPr>
              <p:spPr bwMode="auto">
                <a:xfrm>
                  <a:off x="1059" y="3220"/>
                  <a:ext cx="17" cy="3"/>
                </a:xfrm>
                <a:prstGeom prst="line">
                  <a:avLst/>
                </a:prstGeom>
                <a:noFill/>
                <a:ln w="28575">
                  <a:solidFill>
                    <a:srgbClr val="FF0000"/>
                  </a:solidFill>
                  <a:round/>
                  <a:headEnd/>
                  <a:tailEnd/>
                </a:ln>
              </p:spPr>
              <p:txBody>
                <a:bodyPr/>
                <a:lstStyle/>
                <a:p>
                  <a:endParaRPr lang="en-US"/>
                </a:p>
              </p:txBody>
            </p:sp>
            <p:sp>
              <p:nvSpPr>
                <p:cNvPr id="17571" name="Line 163"/>
                <p:cNvSpPr>
                  <a:spLocks noChangeShapeType="1"/>
                </p:cNvSpPr>
                <p:nvPr/>
              </p:nvSpPr>
              <p:spPr bwMode="auto">
                <a:xfrm>
                  <a:off x="1076" y="3223"/>
                  <a:ext cx="35" cy="10"/>
                </a:xfrm>
                <a:prstGeom prst="line">
                  <a:avLst/>
                </a:prstGeom>
                <a:noFill/>
                <a:ln w="28575">
                  <a:solidFill>
                    <a:srgbClr val="FF0000"/>
                  </a:solidFill>
                  <a:round/>
                  <a:headEnd/>
                  <a:tailEnd/>
                </a:ln>
              </p:spPr>
              <p:txBody>
                <a:bodyPr/>
                <a:lstStyle/>
                <a:p>
                  <a:endParaRPr lang="en-US"/>
                </a:p>
              </p:txBody>
            </p:sp>
            <p:sp>
              <p:nvSpPr>
                <p:cNvPr id="17572" name="Line 164"/>
                <p:cNvSpPr>
                  <a:spLocks noChangeShapeType="1"/>
                </p:cNvSpPr>
                <p:nvPr/>
              </p:nvSpPr>
              <p:spPr bwMode="auto">
                <a:xfrm>
                  <a:off x="1111" y="3233"/>
                  <a:ext cx="35" cy="12"/>
                </a:xfrm>
                <a:prstGeom prst="line">
                  <a:avLst/>
                </a:prstGeom>
                <a:noFill/>
                <a:ln w="28575">
                  <a:solidFill>
                    <a:srgbClr val="FF0000"/>
                  </a:solidFill>
                  <a:round/>
                  <a:headEnd/>
                  <a:tailEnd/>
                </a:ln>
              </p:spPr>
              <p:txBody>
                <a:bodyPr/>
                <a:lstStyle/>
                <a:p>
                  <a:endParaRPr lang="en-US"/>
                </a:p>
              </p:txBody>
            </p:sp>
            <p:sp>
              <p:nvSpPr>
                <p:cNvPr id="17573" name="Line 165"/>
                <p:cNvSpPr>
                  <a:spLocks noChangeShapeType="1"/>
                </p:cNvSpPr>
                <p:nvPr/>
              </p:nvSpPr>
              <p:spPr bwMode="auto">
                <a:xfrm>
                  <a:off x="1146" y="3245"/>
                  <a:ext cx="34" cy="16"/>
                </a:xfrm>
                <a:prstGeom prst="line">
                  <a:avLst/>
                </a:prstGeom>
                <a:noFill/>
                <a:ln w="28575">
                  <a:solidFill>
                    <a:srgbClr val="FF0000"/>
                  </a:solidFill>
                  <a:round/>
                  <a:headEnd/>
                  <a:tailEnd/>
                </a:ln>
              </p:spPr>
              <p:txBody>
                <a:bodyPr/>
                <a:lstStyle/>
                <a:p>
                  <a:endParaRPr lang="en-US"/>
                </a:p>
              </p:txBody>
            </p:sp>
            <p:sp>
              <p:nvSpPr>
                <p:cNvPr id="17574" name="Line 166"/>
                <p:cNvSpPr>
                  <a:spLocks noChangeShapeType="1"/>
                </p:cNvSpPr>
                <p:nvPr/>
              </p:nvSpPr>
              <p:spPr bwMode="auto">
                <a:xfrm>
                  <a:off x="1180" y="3261"/>
                  <a:ext cx="34" cy="21"/>
                </a:xfrm>
                <a:prstGeom prst="line">
                  <a:avLst/>
                </a:prstGeom>
                <a:noFill/>
                <a:ln w="28575">
                  <a:solidFill>
                    <a:srgbClr val="FF0000"/>
                  </a:solidFill>
                  <a:round/>
                  <a:headEnd/>
                  <a:tailEnd/>
                </a:ln>
              </p:spPr>
              <p:txBody>
                <a:bodyPr/>
                <a:lstStyle/>
                <a:p>
                  <a:endParaRPr lang="en-US"/>
                </a:p>
              </p:txBody>
            </p:sp>
            <p:sp>
              <p:nvSpPr>
                <p:cNvPr id="17575" name="Line 167"/>
                <p:cNvSpPr>
                  <a:spLocks noChangeShapeType="1"/>
                </p:cNvSpPr>
                <p:nvPr/>
              </p:nvSpPr>
              <p:spPr bwMode="auto">
                <a:xfrm>
                  <a:off x="1214" y="3282"/>
                  <a:ext cx="71" cy="51"/>
                </a:xfrm>
                <a:prstGeom prst="line">
                  <a:avLst/>
                </a:prstGeom>
                <a:noFill/>
                <a:ln w="28575">
                  <a:solidFill>
                    <a:srgbClr val="FF0000"/>
                  </a:solidFill>
                  <a:round/>
                  <a:headEnd/>
                  <a:tailEnd/>
                </a:ln>
              </p:spPr>
              <p:txBody>
                <a:bodyPr/>
                <a:lstStyle/>
                <a:p>
                  <a:endParaRPr lang="en-US"/>
                </a:p>
              </p:txBody>
            </p:sp>
            <p:sp>
              <p:nvSpPr>
                <p:cNvPr id="17576" name="Line 168"/>
                <p:cNvSpPr>
                  <a:spLocks noChangeShapeType="1"/>
                </p:cNvSpPr>
                <p:nvPr/>
              </p:nvSpPr>
              <p:spPr bwMode="auto">
                <a:xfrm>
                  <a:off x="1285" y="3333"/>
                  <a:ext cx="71" cy="65"/>
                </a:xfrm>
                <a:prstGeom prst="line">
                  <a:avLst/>
                </a:prstGeom>
                <a:noFill/>
                <a:ln w="28575">
                  <a:solidFill>
                    <a:srgbClr val="FF0000"/>
                  </a:solidFill>
                  <a:round/>
                  <a:headEnd/>
                  <a:tailEnd/>
                </a:ln>
              </p:spPr>
              <p:txBody>
                <a:bodyPr/>
                <a:lstStyle/>
                <a:p>
                  <a:endParaRPr lang="en-US"/>
                </a:p>
              </p:txBody>
            </p:sp>
            <p:sp>
              <p:nvSpPr>
                <p:cNvPr id="17577" name="Line 169"/>
                <p:cNvSpPr>
                  <a:spLocks noChangeShapeType="1"/>
                </p:cNvSpPr>
                <p:nvPr/>
              </p:nvSpPr>
              <p:spPr bwMode="auto">
                <a:xfrm>
                  <a:off x="1356" y="3398"/>
                  <a:ext cx="74" cy="80"/>
                </a:xfrm>
                <a:prstGeom prst="line">
                  <a:avLst/>
                </a:prstGeom>
                <a:noFill/>
                <a:ln w="28575">
                  <a:solidFill>
                    <a:srgbClr val="FF0000"/>
                  </a:solidFill>
                  <a:round/>
                  <a:headEnd/>
                  <a:tailEnd/>
                </a:ln>
              </p:spPr>
              <p:txBody>
                <a:bodyPr/>
                <a:lstStyle/>
                <a:p>
                  <a:endParaRPr lang="en-US"/>
                </a:p>
              </p:txBody>
            </p:sp>
            <p:sp>
              <p:nvSpPr>
                <p:cNvPr id="17578" name="Line 170"/>
                <p:cNvSpPr>
                  <a:spLocks noChangeShapeType="1"/>
                </p:cNvSpPr>
                <p:nvPr/>
              </p:nvSpPr>
              <p:spPr bwMode="auto">
                <a:xfrm>
                  <a:off x="1430" y="3478"/>
                  <a:ext cx="74" cy="95"/>
                </a:xfrm>
                <a:prstGeom prst="line">
                  <a:avLst/>
                </a:prstGeom>
                <a:noFill/>
                <a:ln w="28575">
                  <a:solidFill>
                    <a:srgbClr val="FF0000"/>
                  </a:solidFill>
                  <a:round/>
                  <a:headEnd/>
                  <a:tailEnd/>
                </a:ln>
              </p:spPr>
              <p:txBody>
                <a:bodyPr/>
                <a:lstStyle/>
                <a:p>
                  <a:endParaRPr lang="en-US"/>
                </a:p>
              </p:txBody>
            </p:sp>
            <p:sp>
              <p:nvSpPr>
                <p:cNvPr id="17579" name="Line 171"/>
                <p:cNvSpPr>
                  <a:spLocks noChangeShapeType="1"/>
                </p:cNvSpPr>
                <p:nvPr/>
              </p:nvSpPr>
              <p:spPr bwMode="auto">
                <a:xfrm>
                  <a:off x="1504" y="3573"/>
                  <a:ext cx="76" cy="110"/>
                </a:xfrm>
                <a:prstGeom prst="line">
                  <a:avLst/>
                </a:prstGeom>
                <a:noFill/>
                <a:ln w="28575">
                  <a:solidFill>
                    <a:srgbClr val="FF0000"/>
                  </a:solidFill>
                  <a:round/>
                  <a:headEnd/>
                  <a:tailEnd/>
                </a:ln>
              </p:spPr>
              <p:txBody>
                <a:bodyPr/>
                <a:lstStyle/>
                <a:p>
                  <a:endParaRPr lang="en-US"/>
                </a:p>
              </p:txBody>
            </p:sp>
            <p:sp>
              <p:nvSpPr>
                <p:cNvPr id="17580" name="Line 172"/>
                <p:cNvSpPr>
                  <a:spLocks noChangeShapeType="1"/>
                </p:cNvSpPr>
                <p:nvPr/>
              </p:nvSpPr>
              <p:spPr bwMode="auto">
                <a:xfrm>
                  <a:off x="1580" y="3683"/>
                  <a:ext cx="76" cy="110"/>
                </a:xfrm>
                <a:prstGeom prst="line">
                  <a:avLst/>
                </a:prstGeom>
                <a:noFill/>
                <a:ln w="28575">
                  <a:solidFill>
                    <a:srgbClr val="FF0000"/>
                  </a:solidFill>
                  <a:round/>
                  <a:headEnd/>
                  <a:tailEnd/>
                </a:ln>
              </p:spPr>
              <p:txBody>
                <a:bodyPr/>
                <a:lstStyle/>
                <a:p>
                  <a:endParaRPr lang="en-US"/>
                </a:p>
              </p:txBody>
            </p:sp>
            <p:sp>
              <p:nvSpPr>
                <p:cNvPr id="17581" name="Line 173"/>
                <p:cNvSpPr>
                  <a:spLocks noChangeShapeType="1"/>
                </p:cNvSpPr>
                <p:nvPr/>
              </p:nvSpPr>
              <p:spPr bwMode="auto">
                <a:xfrm>
                  <a:off x="1656" y="3793"/>
                  <a:ext cx="74" cy="94"/>
                </a:xfrm>
                <a:prstGeom prst="line">
                  <a:avLst/>
                </a:prstGeom>
                <a:noFill/>
                <a:ln w="28575">
                  <a:solidFill>
                    <a:srgbClr val="FF0000"/>
                  </a:solidFill>
                  <a:round/>
                  <a:headEnd/>
                  <a:tailEnd/>
                </a:ln>
              </p:spPr>
              <p:txBody>
                <a:bodyPr/>
                <a:lstStyle/>
                <a:p>
                  <a:endParaRPr lang="en-US"/>
                </a:p>
              </p:txBody>
            </p:sp>
            <p:sp>
              <p:nvSpPr>
                <p:cNvPr id="17582" name="Line 174"/>
                <p:cNvSpPr>
                  <a:spLocks noChangeShapeType="1"/>
                </p:cNvSpPr>
                <p:nvPr/>
              </p:nvSpPr>
              <p:spPr bwMode="auto">
                <a:xfrm>
                  <a:off x="1730" y="3887"/>
                  <a:ext cx="73" cy="81"/>
                </a:xfrm>
                <a:prstGeom prst="line">
                  <a:avLst/>
                </a:prstGeom>
                <a:noFill/>
                <a:ln w="28575">
                  <a:solidFill>
                    <a:srgbClr val="FF0000"/>
                  </a:solidFill>
                  <a:round/>
                  <a:headEnd/>
                  <a:tailEnd/>
                </a:ln>
              </p:spPr>
              <p:txBody>
                <a:bodyPr/>
                <a:lstStyle/>
                <a:p>
                  <a:endParaRPr lang="en-US"/>
                </a:p>
              </p:txBody>
            </p:sp>
            <p:sp>
              <p:nvSpPr>
                <p:cNvPr id="17583" name="Line 175"/>
                <p:cNvSpPr>
                  <a:spLocks noChangeShapeType="1"/>
                </p:cNvSpPr>
                <p:nvPr/>
              </p:nvSpPr>
              <p:spPr bwMode="auto">
                <a:xfrm>
                  <a:off x="1803" y="3968"/>
                  <a:ext cx="71" cy="66"/>
                </a:xfrm>
                <a:prstGeom prst="line">
                  <a:avLst/>
                </a:prstGeom>
                <a:noFill/>
                <a:ln w="28575">
                  <a:solidFill>
                    <a:srgbClr val="FF0000"/>
                  </a:solidFill>
                  <a:round/>
                  <a:headEnd/>
                  <a:tailEnd/>
                </a:ln>
              </p:spPr>
              <p:txBody>
                <a:bodyPr/>
                <a:lstStyle/>
                <a:p>
                  <a:endParaRPr lang="en-US"/>
                </a:p>
              </p:txBody>
            </p:sp>
            <p:sp>
              <p:nvSpPr>
                <p:cNvPr id="17584" name="Line 176"/>
                <p:cNvSpPr>
                  <a:spLocks noChangeShapeType="1"/>
                </p:cNvSpPr>
                <p:nvPr/>
              </p:nvSpPr>
              <p:spPr bwMode="auto">
                <a:xfrm>
                  <a:off x="1874" y="4034"/>
                  <a:ext cx="35" cy="26"/>
                </a:xfrm>
                <a:prstGeom prst="line">
                  <a:avLst/>
                </a:prstGeom>
                <a:noFill/>
                <a:ln w="28575">
                  <a:solidFill>
                    <a:srgbClr val="FF0000"/>
                  </a:solidFill>
                  <a:round/>
                  <a:headEnd/>
                  <a:tailEnd/>
                </a:ln>
              </p:spPr>
              <p:txBody>
                <a:bodyPr/>
                <a:lstStyle/>
                <a:p>
                  <a:endParaRPr lang="en-US"/>
                </a:p>
              </p:txBody>
            </p:sp>
            <p:sp>
              <p:nvSpPr>
                <p:cNvPr id="17585" name="Line 177"/>
                <p:cNvSpPr>
                  <a:spLocks noChangeShapeType="1"/>
                </p:cNvSpPr>
                <p:nvPr/>
              </p:nvSpPr>
              <p:spPr bwMode="auto">
                <a:xfrm>
                  <a:off x="1909" y="4060"/>
                  <a:ext cx="36" cy="25"/>
                </a:xfrm>
                <a:prstGeom prst="line">
                  <a:avLst/>
                </a:prstGeom>
                <a:noFill/>
                <a:ln w="28575">
                  <a:solidFill>
                    <a:srgbClr val="FF0000"/>
                  </a:solidFill>
                  <a:round/>
                  <a:headEnd/>
                  <a:tailEnd/>
                </a:ln>
              </p:spPr>
              <p:txBody>
                <a:bodyPr/>
                <a:lstStyle/>
                <a:p>
                  <a:endParaRPr lang="en-US"/>
                </a:p>
              </p:txBody>
            </p:sp>
            <p:sp>
              <p:nvSpPr>
                <p:cNvPr id="17586" name="Line 178"/>
                <p:cNvSpPr>
                  <a:spLocks noChangeShapeType="1"/>
                </p:cNvSpPr>
                <p:nvPr/>
              </p:nvSpPr>
              <p:spPr bwMode="auto">
                <a:xfrm>
                  <a:off x="1945" y="4085"/>
                  <a:ext cx="35" cy="19"/>
                </a:xfrm>
                <a:prstGeom prst="line">
                  <a:avLst/>
                </a:prstGeom>
                <a:noFill/>
                <a:ln w="28575">
                  <a:solidFill>
                    <a:srgbClr val="FF0000"/>
                  </a:solidFill>
                  <a:round/>
                  <a:headEnd/>
                  <a:tailEnd/>
                </a:ln>
              </p:spPr>
              <p:txBody>
                <a:bodyPr/>
                <a:lstStyle/>
                <a:p>
                  <a:endParaRPr lang="en-US"/>
                </a:p>
              </p:txBody>
            </p:sp>
            <p:sp>
              <p:nvSpPr>
                <p:cNvPr id="17587" name="Line 179"/>
                <p:cNvSpPr>
                  <a:spLocks noChangeShapeType="1"/>
                </p:cNvSpPr>
                <p:nvPr/>
              </p:nvSpPr>
              <p:spPr bwMode="auto">
                <a:xfrm>
                  <a:off x="1980" y="4104"/>
                  <a:ext cx="34" cy="17"/>
                </a:xfrm>
                <a:prstGeom prst="line">
                  <a:avLst/>
                </a:prstGeom>
                <a:noFill/>
                <a:ln w="28575">
                  <a:solidFill>
                    <a:srgbClr val="FF0000"/>
                  </a:solidFill>
                  <a:round/>
                  <a:headEnd/>
                  <a:tailEnd/>
                </a:ln>
              </p:spPr>
              <p:txBody>
                <a:bodyPr/>
                <a:lstStyle/>
                <a:p>
                  <a:endParaRPr lang="en-US"/>
                </a:p>
              </p:txBody>
            </p:sp>
            <p:sp>
              <p:nvSpPr>
                <p:cNvPr id="17588" name="Line 180"/>
                <p:cNvSpPr>
                  <a:spLocks noChangeShapeType="1"/>
                </p:cNvSpPr>
                <p:nvPr/>
              </p:nvSpPr>
              <p:spPr bwMode="auto">
                <a:xfrm>
                  <a:off x="2014" y="4121"/>
                  <a:ext cx="34" cy="13"/>
                </a:xfrm>
                <a:prstGeom prst="line">
                  <a:avLst/>
                </a:prstGeom>
                <a:noFill/>
                <a:ln w="28575">
                  <a:solidFill>
                    <a:srgbClr val="FF0000"/>
                  </a:solidFill>
                  <a:round/>
                  <a:headEnd/>
                  <a:tailEnd/>
                </a:ln>
              </p:spPr>
              <p:txBody>
                <a:bodyPr/>
                <a:lstStyle/>
                <a:p>
                  <a:endParaRPr lang="en-US"/>
                </a:p>
              </p:txBody>
            </p:sp>
            <p:sp>
              <p:nvSpPr>
                <p:cNvPr id="17589" name="Line 181"/>
                <p:cNvSpPr>
                  <a:spLocks noChangeShapeType="1"/>
                </p:cNvSpPr>
                <p:nvPr/>
              </p:nvSpPr>
              <p:spPr bwMode="auto">
                <a:xfrm>
                  <a:off x="2048" y="4134"/>
                  <a:ext cx="35" cy="9"/>
                </a:xfrm>
                <a:prstGeom prst="line">
                  <a:avLst/>
                </a:prstGeom>
                <a:noFill/>
                <a:ln w="28575">
                  <a:solidFill>
                    <a:srgbClr val="FF0000"/>
                  </a:solidFill>
                  <a:round/>
                  <a:headEnd/>
                  <a:tailEnd/>
                </a:ln>
              </p:spPr>
              <p:txBody>
                <a:bodyPr/>
                <a:lstStyle/>
                <a:p>
                  <a:endParaRPr lang="en-US"/>
                </a:p>
              </p:txBody>
            </p:sp>
            <p:sp>
              <p:nvSpPr>
                <p:cNvPr id="17590" name="Line 182"/>
                <p:cNvSpPr>
                  <a:spLocks noChangeShapeType="1"/>
                </p:cNvSpPr>
                <p:nvPr/>
              </p:nvSpPr>
              <p:spPr bwMode="auto">
                <a:xfrm>
                  <a:off x="2083" y="4143"/>
                  <a:ext cx="34" cy="5"/>
                </a:xfrm>
                <a:prstGeom prst="line">
                  <a:avLst/>
                </a:prstGeom>
                <a:noFill/>
                <a:ln w="28575">
                  <a:solidFill>
                    <a:srgbClr val="FF0000"/>
                  </a:solidFill>
                  <a:round/>
                  <a:headEnd/>
                  <a:tailEnd/>
                </a:ln>
              </p:spPr>
              <p:txBody>
                <a:bodyPr/>
                <a:lstStyle/>
                <a:p>
                  <a:endParaRPr lang="en-US"/>
                </a:p>
              </p:txBody>
            </p:sp>
            <p:sp>
              <p:nvSpPr>
                <p:cNvPr id="17591" name="Line 183"/>
                <p:cNvSpPr>
                  <a:spLocks noChangeShapeType="1"/>
                </p:cNvSpPr>
                <p:nvPr/>
              </p:nvSpPr>
              <p:spPr bwMode="auto">
                <a:xfrm>
                  <a:off x="2117" y="4148"/>
                  <a:ext cx="35" cy="3"/>
                </a:xfrm>
                <a:prstGeom prst="line">
                  <a:avLst/>
                </a:prstGeom>
                <a:noFill/>
                <a:ln w="28575">
                  <a:solidFill>
                    <a:srgbClr val="FF0000"/>
                  </a:solidFill>
                  <a:round/>
                  <a:headEnd/>
                  <a:tailEnd/>
                </a:ln>
              </p:spPr>
              <p:txBody>
                <a:bodyPr/>
                <a:lstStyle/>
                <a:p>
                  <a:endParaRPr lang="en-US"/>
                </a:p>
              </p:txBody>
            </p:sp>
            <p:sp>
              <p:nvSpPr>
                <p:cNvPr id="17592" name="Line 184"/>
                <p:cNvSpPr>
                  <a:spLocks noChangeShapeType="1"/>
                </p:cNvSpPr>
                <p:nvPr/>
              </p:nvSpPr>
              <p:spPr bwMode="auto">
                <a:xfrm flipV="1">
                  <a:off x="2152" y="4148"/>
                  <a:ext cx="34" cy="3"/>
                </a:xfrm>
                <a:prstGeom prst="line">
                  <a:avLst/>
                </a:prstGeom>
                <a:noFill/>
                <a:ln w="28575">
                  <a:solidFill>
                    <a:srgbClr val="FF0000"/>
                  </a:solidFill>
                  <a:round/>
                  <a:headEnd/>
                  <a:tailEnd/>
                </a:ln>
              </p:spPr>
              <p:txBody>
                <a:bodyPr/>
                <a:lstStyle/>
                <a:p>
                  <a:endParaRPr lang="en-US"/>
                </a:p>
              </p:txBody>
            </p:sp>
            <p:sp>
              <p:nvSpPr>
                <p:cNvPr id="17593" name="Line 185"/>
                <p:cNvSpPr>
                  <a:spLocks noChangeShapeType="1"/>
                </p:cNvSpPr>
                <p:nvPr/>
              </p:nvSpPr>
              <p:spPr bwMode="auto">
                <a:xfrm flipV="1">
                  <a:off x="2186" y="4143"/>
                  <a:ext cx="34" cy="5"/>
                </a:xfrm>
                <a:prstGeom prst="line">
                  <a:avLst/>
                </a:prstGeom>
                <a:noFill/>
                <a:ln w="28575">
                  <a:solidFill>
                    <a:srgbClr val="FF0000"/>
                  </a:solidFill>
                  <a:round/>
                  <a:headEnd/>
                  <a:tailEnd/>
                </a:ln>
              </p:spPr>
              <p:txBody>
                <a:bodyPr/>
                <a:lstStyle/>
                <a:p>
                  <a:endParaRPr lang="en-US"/>
                </a:p>
              </p:txBody>
            </p:sp>
            <p:sp>
              <p:nvSpPr>
                <p:cNvPr id="17594" name="Line 186"/>
                <p:cNvSpPr>
                  <a:spLocks noChangeShapeType="1"/>
                </p:cNvSpPr>
                <p:nvPr/>
              </p:nvSpPr>
              <p:spPr bwMode="auto">
                <a:xfrm flipV="1">
                  <a:off x="2220" y="4134"/>
                  <a:ext cx="35" cy="9"/>
                </a:xfrm>
                <a:prstGeom prst="line">
                  <a:avLst/>
                </a:prstGeom>
                <a:noFill/>
                <a:ln w="28575">
                  <a:solidFill>
                    <a:srgbClr val="FF0000"/>
                  </a:solidFill>
                  <a:round/>
                  <a:headEnd/>
                  <a:tailEnd/>
                </a:ln>
              </p:spPr>
              <p:txBody>
                <a:bodyPr/>
                <a:lstStyle/>
                <a:p>
                  <a:endParaRPr lang="en-US"/>
                </a:p>
              </p:txBody>
            </p:sp>
            <p:sp>
              <p:nvSpPr>
                <p:cNvPr id="17595" name="Line 187"/>
                <p:cNvSpPr>
                  <a:spLocks noChangeShapeType="1"/>
                </p:cNvSpPr>
                <p:nvPr/>
              </p:nvSpPr>
              <p:spPr bwMode="auto">
                <a:xfrm flipV="1">
                  <a:off x="2255" y="4121"/>
                  <a:ext cx="35" cy="13"/>
                </a:xfrm>
                <a:prstGeom prst="line">
                  <a:avLst/>
                </a:prstGeom>
                <a:noFill/>
                <a:ln w="28575">
                  <a:solidFill>
                    <a:srgbClr val="FF0000"/>
                  </a:solidFill>
                  <a:round/>
                  <a:headEnd/>
                  <a:tailEnd/>
                </a:ln>
              </p:spPr>
              <p:txBody>
                <a:bodyPr/>
                <a:lstStyle/>
                <a:p>
                  <a:endParaRPr lang="en-US"/>
                </a:p>
              </p:txBody>
            </p:sp>
            <p:sp>
              <p:nvSpPr>
                <p:cNvPr id="17596" name="Line 188"/>
                <p:cNvSpPr>
                  <a:spLocks noChangeShapeType="1"/>
                </p:cNvSpPr>
                <p:nvPr/>
              </p:nvSpPr>
              <p:spPr bwMode="auto">
                <a:xfrm flipV="1">
                  <a:off x="2290" y="4104"/>
                  <a:ext cx="34" cy="17"/>
                </a:xfrm>
                <a:prstGeom prst="line">
                  <a:avLst/>
                </a:prstGeom>
                <a:noFill/>
                <a:ln w="28575">
                  <a:solidFill>
                    <a:srgbClr val="FF0000"/>
                  </a:solidFill>
                  <a:round/>
                  <a:headEnd/>
                  <a:tailEnd/>
                </a:ln>
              </p:spPr>
              <p:txBody>
                <a:bodyPr/>
                <a:lstStyle/>
                <a:p>
                  <a:endParaRPr lang="en-US"/>
                </a:p>
              </p:txBody>
            </p:sp>
            <p:sp>
              <p:nvSpPr>
                <p:cNvPr id="17597" name="Line 189"/>
                <p:cNvSpPr>
                  <a:spLocks noChangeShapeType="1"/>
                </p:cNvSpPr>
                <p:nvPr/>
              </p:nvSpPr>
              <p:spPr bwMode="auto">
                <a:xfrm flipV="1">
                  <a:off x="2324" y="4085"/>
                  <a:ext cx="34" cy="19"/>
                </a:xfrm>
                <a:prstGeom prst="line">
                  <a:avLst/>
                </a:prstGeom>
                <a:noFill/>
                <a:ln w="28575">
                  <a:solidFill>
                    <a:srgbClr val="FF0000"/>
                  </a:solidFill>
                  <a:round/>
                  <a:headEnd/>
                  <a:tailEnd/>
                </a:ln>
              </p:spPr>
              <p:txBody>
                <a:bodyPr/>
                <a:lstStyle/>
                <a:p>
                  <a:endParaRPr lang="en-US"/>
                </a:p>
              </p:txBody>
            </p:sp>
            <p:sp>
              <p:nvSpPr>
                <p:cNvPr id="17598" name="Line 190"/>
                <p:cNvSpPr>
                  <a:spLocks noChangeShapeType="1"/>
                </p:cNvSpPr>
                <p:nvPr/>
              </p:nvSpPr>
              <p:spPr bwMode="auto">
                <a:xfrm flipV="1">
                  <a:off x="2358" y="4060"/>
                  <a:ext cx="36" cy="25"/>
                </a:xfrm>
                <a:prstGeom prst="line">
                  <a:avLst/>
                </a:prstGeom>
                <a:noFill/>
                <a:ln w="28575">
                  <a:solidFill>
                    <a:srgbClr val="FF0000"/>
                  </a:solidFill>
                  <a:round/>
                  <a:headEnd/>
                  <a:tailEnd/>
                </a:ln>
              </p:spPr>
              <p:txBody>
                <a:bodyPr/>
                <a:lstStyle/>
                <a:p>
                  <a:endParaRPr lang="en-US"/>
                </a:p>
              </p:txBody>
            </p:sp>
            <p:sp>
              <p:nvSpPr>
                <p:cNvPr id="17599" name="Line 191"/>
                <p:cNvSpPr>
                  <a:spLocks noChangeShapeType="1"/>
                </p:cNvSpPr>
                <p:nvPr/>
              </p:nvSpPr>
              <p:spPr bwMode="auto">
                <a:xfrm flipV="1">
                  <a:off x="2394" y="4034"/>
                  <a:ext cx="35" cy="26"/>
                </a:xfrm>
                <a:prstGeom prst="line">
                  <a:avLst/>
                </a:prstGeom>
                <a:noFill/>
                <a:ln w="28575">
                  <a:solidFill>
                    <a:srgbClr val="FF0000"/>
                  </a:solidFill>
                  <a:round/>
                  <a:headEnd/>
                  <a:tailEnd/>
                </a:ln>
              </p:spPr>
              <p:txBody>
                <a:bodyPr/>
                <a:lstStyle/>
                <a:p>
                  <a:endParaRPr lang="en-US"/>
                </a:p>
              </p:txBody>
            </p:sp>
            <p:sp>
              <p:nvSpPr>
                <p:cNvPr id="17600" name="Line 192"/>
                <p:cNvSpPr>
                  <a:spLocks noChangeShapeType="1"/>
                </p:cNvSpPr>
                <p:nvPr/>
              </p:nvSpPr>
              <p:spPr bwMode="auto">
                <a:xfrm flipV="1">
                  <a:off x="2429" y="3968"/>
                  <a:ext cx="71" cy="66"/>
                </a:xfrm>
                <a:prstGeom prst="line">
                  <a:avLst/>
                </a:prstGeom>
                <a:noFill/>
                <a:ln w="28575">
                  <a:solidFill>
                    <a:srgbClr val="FF0000"/>
                  </a:solidFill>
                  <a:round/>
                  <a:headEnd/>
                  <a:tailEnd/>
                </a:ln>
              </p:spPr>
              <p:txBody>
                <a:bodyPr/>
                <a:lstStyle/>
                <a:p>
                  <a:endParaRPr lang="en-US"/>
                </a:p>
              </p:txBody>
            </p:sp>
            <p:sp>
              <p:nvSpPr>
                <p:cNvPr id="17601" name="Line 193"/>
                <p:cNvSpPr>
                  <a:spLocks noChangeShapeType="1"/>
                </p:cNvSpPr>
                <p:nvPr/>
              </p:nvSpPr>
              <p:spPr bwMode="auto">
                <a:xfrm flipV="1">
                  <a:off x="2500" y="3887"/>
                  <a:ext cx="74" cy="81"/>
                </a:xfrm>
                <a:prstGeom prst="line">
                  <a:avLst/>
                </a:prstGeom>
                <a:noFill/>
                <a:ln w="28575">
                  <a:solidFill>
                    <a:srgbClr val="FF0000"/>
                  </a:solidFill>
                  <a:round/>
                  <a:headEnd/>
                  <a:tailEnd/>
                </a:ln>
              </p:spPr>
              <p:txBody>
                <a:bodyPr/>
                <a:lstStyle/>
                <a:p>
                  <a:endParaRPr lang="en-US"/>
                </a:p>
              </p:txBody>
            </p:sp>
            <p:sp>
              <p:nvSpPr>
                <p:cNvPr id="17602" name="Line 194"/>
                <p:cNvSpPr>
                  <a:spLocks noChangeShapeType="1"/>
                </p:cNvSpPr>
                <p:nvPr/>
              </p:nvSpPr>
              <p:spPr bwMode="auto">
                <a:xfrm flipV="1">
                  <a:off x="2574" y="3793"/>
                  <a:ext cx="74" cy="94"/>
                </a:xfrm>
                <a:prstGeom prst="line">
                  <a:avLst/>
                </a:prstGeom>
                <a:noFill/>
                <a:ln w="28575">
                  <a:solidFill>
                    <a:srgbClr val="FF0000"/>
                  </a:solidFill>
                  <a:round/>
                  <a:headEnd/>
                  <a:tailEnd/>
                </a:ln>
              </p:spPr>
              <p:txBody>
                <a:bodyPr/>
                <a:lstStyle/>
                <a:p>
                  <a:endParaRPr lang="en-US"/>
                </a:p>
              </p:txBody>
            </p:sp>
            <p:sp>
              <p:nvSpPr>
                <p:cNvPr id="17603" name="Line 195"/>
                <p:cNvSpPr>
                  <a:spLocks noChangeShapeType="1"/>
                </p:cNvSpPr>
                <p:nvPr/>
              </p:nvSpPr>
              <p:spPr bwMode="auto">
                <a:xfrm flipV="1">
                  <a:off x="2648" y="3683"/>
                  <a:ext cx="76" cy="110"/>
                </a:xfrm>
                <a:prstGeom prst="line">
                  <a:avLst/>
                </a:prstGeom>
                <a:noFill/>
                <a:ln w="28575">
                  <a:solidFill>
                    <a:srgbClr val="FF0000"/>
                  </a:solidFill>
                  <a:round/>
                  <a:headEnd/>
                  <a:tailEnd/>
                </a:ln>
              </p:spPr>
              <p:txBody>
                <a:bodyPr/>
                <a:lstStyle/>
                <a:p>
                  <a:endParaRPr lang="en-US"/>
                </a:p>
              </p:txBody>
            </p:sp>
            <p:sp>
              <p:nvSpPr>
                <p:cNvPr id="17604" name="Line 196"/>
                <p:cNvSpPr>
                  <a:spLocks noChangeShapeType="1"/>
                </p:cNvSpPr>
                <p:nvPr/>
              </p:nvSpPr>
              <p:spPr bwMode="auto">
                <a:xfrm flipV="1">
                  <a:off x="2724" y="3573"/>
                  <a:ext cx="76" cy="110"/>
                </a:xfrm>
                <a:prstGeom prst="line">
                  <a:avLst/>
                </a:prstGeom>
                <a:noFill/>
                <a:ln w="28575">
                  <a:solidFill>
                    <a:srgbClr val="FF0000"/>
                  </a:solidFill>
                  <a:round/>
                  <a:headEnd/>
                  <a:tailEnd/>
                </a:ln>
              </p:spPr>
              <p:txBody>
                <a:bodyPr/>
                <a:lstStyle/>
                <a:p>
                  <a:endParaRPr lang="en-US"/>
                </a:p>
              </p:txBody>
            </p:sp>
            <p:sp>
              <p:nvSpPr>
                <p:cNvPr id="17605" name="Line 197"/>
                <p:cNvSpPr>
                  <a:spLocks noChangeShapeType="1"/>
                </p:cNvSpPr>
                <p:nvPr/>
              </p:nvSpPr>
              <p:spPr bwMode="auto">
                <a:xfrm flipV="1">
                  <a:off x="2800" y="3478"/>
                  <a:ext cx="74" cy="95"/>
                </a:xfrm>
                <a:prstGeom prst="line">
                  <a:avLst/>
                </a:prstGeom>
                <a:noFill/>
                <a:ln w="28575">
                  <a:solidFill>
                    <a:srgbClr val="FF0000"/>
                  </a:solidFill>
                  <a:round/>
                  <a:headEnd/>
                  <a:tailEnd/>
                </a:ln>
              </p:spPr>
              <p:txBody>
                <a:bodyPr/>
                <a:lstStyle/>
                <a:p>
                  <a:endParaRPr lang="en-US"/>
                </a:p>
              </p:txBody>
            </p:sp>
            <p:sp>
              <p:nvSpPr>
                <p:cNvPr id="17606" name="Line 198"/>
                <p:cNvSpPr>
                  <a:spLocks noChangeShapeType="1"/>
                </p:cNvSpPr>
                <p:nvPr/>
              </p:nvSpPr>
              <p:spPr bwMode="auto">
                <a:xfrm flipV="1">
                  <a:off x="2874" y="3398"/>
                  <a:ext cx="73" cy="80"/>
                </a:xfrm>
                <a:prstGeom prst="line">
                  <a:avLst/>
                </a:prstGeom>
                <a:noFill/>
                <a:ln w="28575">
                  <a:solidFill>
                    <a:srgbClr val="FF0000"/>
                  </a:solidFill>
                  <a:round/>
                  <a:headEnd/>
                  <a:tailEnd/>
                </a:ln>
              </p:spPr>
              <p:txBody>
                <a:bodyPr/>
                <a:lstStyle/>
                <a:p>
                  <a:endParaRPr lang="en-US"/>
                </a:p>
              </p:txBody>
            </p:sp>
            <p:sp>
              <p:nvSpPr>
                <p:cNvPr id="17607" name="Line 199"/>
                <p:cNvSpPr>
                  <a:spLocks noChangeShapeType="1"/>
                </p:cNvSpPr>
                <p:nvPr/>
              </p:nvSpPr>
              <p:spPr bwMode="auto">
                <a:xfrm flipV="1">
                  <a:off x="2947" y="3333"/>
                  <a:ext cx="71" cy="65"/>
                </a:xfrm>
                <a:prstGeom prst="line">
                  <a:avLst/>
                </a:prstGeom>
                <a:noFill/>
                <a:ln w="28575">
                  <a:solidFill>
                    <a:srgbClr val="FF0000"/>
                  </a:solidFill>
                  <a:round/>
                  <a:headEnd/>
                  <a:tailEnd/>
                </a:ln>
              </p:spPr>
              <p:txBody>
                <a:bodyPr/>
                <a:lstStyle/>
                <a:p>
                  <a:endParaRPr lang="en-US"/>
                </a:p>
              </p:txBody>
            </p:sp>
            <p:sp>
              <p:nvSpPr>
                <p:cNvPr id="17608" name="Line 200"/>
                <p:cNvSpPr>
                  <a:spLocks noChangeShapeType="1"/>
                </p:cNvSpPr>
                <p:nvPr/>
              </p:nvSpPr>
              <p:spPr bwMode="auto">
                <a:xfrm flipV="1">
                  <a:off x="3018" y="3282"/>
                  <a:ext cx="71" cy="51"/>
                </a:xfrm>
                <a:prstGeom prst="line">
                  <a:avLst/>
                </a:prstGeom>
                <a:noFill/>
                <a:ln w="28575">
                  <a:solidFill>
                    <a:srgbClr val="FF0000"/>
                  </a:solidFill>
                  <a:round/>
                  <a:headEnd/>
                  <a:tailEnd/>
                </a:ln>
              </p:spPr>
              <p:txBody>
                <a:bodyPr/>
                <a:lstStyle/>
                <a:p>
                  <a:endParaRPr lang="en-US"/>
                </a:p>
              </p:txBody>
            </p:sp>
            <p:sp>
              <p:nvSpPr>
                <p:cNvPr id="17609" name="Line 201"/>
                <p:cNvSpPr>
                  <a:spLocks noChangeShapeType="1"/>
                </p:cNvSpPr>
                <p:nvPr/>
              </p:nvSpPr>
              <p:spPr bwMode="auto">
                <a:xfrm flipV="1">
                  <a:off x="3089" y="3261"/>
                  <a:ext cx="35" cy="21"/>
                </a:xfrm>
                <a:prstGeom prst="line">
                  <a:avLst/>
                </a:prstGeom>
                <a:noFill/>
                <a:ln w="28575">
                  <a:solidFill>
                    <a:srgbClr val="FF0000"/>
                  </a:solidFill>
                  <a:round/>
                  <a:headEnd/>
                  <a:tailEnd/>
                </a:ln>
              </p:spPr>
              <p:txBody>
                <a:bodyPr/>
                <a:lstStyle/>
                <a:p>
                  <a:endParaRPr lang="en-US"/>
                </a:p>
              </p:txBody>
            </p:sp>
            <p:sp>
              <p:nvSpPr>
                <p:cNvPr id="17610" name="Line 202"/>
                <p:cNvSpPr>
                  <a:spLocks noChangeShapeType="1"/>
                </p:cNvSpPr>
                <p:nvPr/>
              </p:nvSpPr>
              <p:spPr bwMode="auto">
                <a:xfrm flipV="1">
                  <a:off x="3124" y="3245"/>
                  <a:ext cx="34" cy="16"/>
                </a:xfrm>
                <a:prstGeom prst="line">
                  <a:avLst/>
                </a:prstGeom>
                <a:noFill/>
                <a:ln w="28575">
                  <a:solidFill>
                    <a:srgbClr val="FF0000"/>
                  </a:solidFill>
                  <a:round/>
                  <a:headEnd/>
                  <a:tailEnd/>
                </a:ln>
              </p:spPr>
              <p:txBody>
                <a:bodyPr/>
                <a:lstStyle/>
                <a:p>
                  <a:endParaRPr lang="en-US"/>
                </a:p>
              </p:txBody>
            </p:sp>
            <p:sp>
              <p:nvSpPr>
                <p:cNvPr id="17611" name="Line 203"/>
                <p:cNvSpPr>
                  <a:spLocks noChangeShapeType="1"/>
                </p:cNvSpPr>
                <p:nvPr/>
              </p:nvSpPr>
              <p:spPr bwMode="auto">
                <a:xfrm flipV="1">
                  <a:off x="3158" y="3233"/>
                  <a:ext cx="35" cy="12"/>
                </a:xfrm>
                <a:prstGeom prst="line">
                  <a:avLst/>
                </a:prstGeom>
                <a:noFill/>
                <a:ln w="28575">
                  <a:solidFill>
                    <a:srgbClr val="FF0000"/>
                  </a:solidFill>
                  <a:round/>
                  <a:headEnd/>
                  <a:tailEnd/>
                </a:ln>
              </p:spPr>
              <p:txBody>
                <a:bodyPr/>
                <a:lstStyle/>
                <a:p>
                  <a:endParaRPr lang="en-US"/>
                </a:p>
              </p:txBody>
            </p:sp>
            <p:sp>
              <p:nvSpPr>
                <p:cNvPr id="17612" name="Line 204"/>
                <p:cNvSpPr>
                  <a:spLocks noChangeShapeType="1"/>
                </p:cNvSpPr>
                <p:nvPr/>
              </p:nvSpPr>
              <p:spPr bwMode="auto">
                <a:xfrm flipV="1">
                  <a:off x="3193" y="3223"/>
                  <a:ext cx="34" cy="10"/>
                </a:xfrm>
                <a:prstGeom prst="line">
                  <a:avLst/>
                </a:prstGeom>
                <a:noFill/>
                <a:ln w="28575">
                  <a:solidFill>
                    <a:srgbClr val="FF0000"/>
                  </a:solidFill>
                  <a:round/>
                  <a:headEnd/>
                  <a:tailEnd/>
                </a:ln>
              </p:spPr>
              <p:txBody>
                <a:bodyPr/>
                <a:lstStyle/>
                <a:p>
                  <a:endParaRPr lang="en-US"/>
                </a:p>
              </p:txBody>
            </p:sp>
            <p:sp>
              <p:nvSpPr>
                <p:cNvPr id="17613" name="Line 205"/>
                <p:cNvSpPr>
                  <a:spLocks noChangeShapeType="1"/>
                </p:cNvSpPr>
                <p:nvPr/>
              </p:nvSpPr>
              <p:spPr bwMode="auto">
                <a:xfrm flipV="1">
                  <a:off x="3227" y="3220"/>
                  <a:ext cx="17" cy="3"/>
                </a:xfrm>
                <a:prstGeom prst="line">
                  <a:avLst/>
                </a:prstGeom>
                <a:noFill/>
                <a:ln w="28575">
                  <a:solidFill>
                    <a:srgbClr val="FF0000"/>
                  </a:solidFill>
                  <a:round/>
                  <a:headEnd/>
                  <a:tailEnd/>
                </a:ln>
              </p:spPr>
              <p:txBody>
                <a:bodyPr/>
                <a:lstStyle/>
                <a:p>
                  <a:endParaRPr lang="en-US"/>
                </a:p>
              </p:txBody>
            </p:sp>
            <p:sp>
              <p:nvSpPr>
                <p:cNvPr id="17614" name="Line 206"/>
                <p:cNvSpPr>
                  <a:spLocks noChangeShapeType="1"/>
                </p:cNvSpPr>
                <p:nvPr/>
              </p:nvSpPr>
              <p:spPr bwMode="auto">
                <a:xfrm flipV="1">
                  <a:off x="3261" y="3216"/>
                  <a:ext cx="35" cy="1"/>
                </a:xfrm>
                <a:prstGeom prst="line">
                  <a:avLst/>
                </a:prstGeom>
                <a:noFill/>
                <a:ln w="28575">
                  <a:solidFill>
                    <a:srgbClr val="FF0000"/>
                  </a:solidFill>
                  <a:round/>
                  <a:headEnd/>
                  <a:tailEnd/>
                </a:ln>
              </p:spPr>
              <p:txBody>
                <a:bodyPr/>
                <a:lstStyle/>
                <a:p>
                  <a:endParaRPr lang="en-US"/>
                </a:p>
              </p:txBody>
            </p:sp>
            <p:sp>
              <p:nvSpPr>
                <p:cNvPr id="17615" name="Line 207"/>
                <p:cNvSpPr>
                  <a:spLocks noChangeShapeType="1"/>
                </p:cNvSpPr>
                <p:nvPr/>
              </p:nvSpPr>
              <p:spPr bwMode="auto">
                <a:xfrm>
                  <a:off x="3296" y="3216"/>
                  <a:ext cx="34" cy="1"/>
                </a:xfrm>
                <a:prstGeom prst="line">
                  <a:avLst/>
                </a:prstGeom>
                <a:noFill/>
                <a:ln w="28575">
                  <a:solidFill>
                    <a:srgbClr val="FF0000"/>
                  </a:solidFill>
                  <a:round/>
                  <a:headEnd/>
                  <a:tailEnd/>
                </a:ln>
              </p:spPr>
              <p:txBody>
                <a:bodyPr/>
                <a:lstStyle/>
                <a:p>
                  <a:endParaRPr lang="en-US"/>
                </a:p>
              </p:txBody>
            </p:sp>
            <p:sp>
              <p:nvSpPr>
                <p:cNvPr id="17616" name="Line 208"/>
                <p:cNvSpPr>
                  <a:spLocks noChangeShapeType="1"/>
                </p:cNvSpPr>
                <p:nvPr/>
              </p:nvSpPr>
              <p:spPr bwMode="auto">
                <a:xfrm>
                  <a:off x="3347" y="3220"/>
                  <a:ext cx="17" cy="3"/>
                </a:xfrm>
                <a:prstGeom prst="line">
                  <a:avLst/>
                </a:prstGeom>
                <a:noFill/>
                <a:ln w="28575">
                  <a:solidFill>
                    <a:srgbClr val="FF0000"/>
                  </a:solidFill>
                  <a:round/>
                  <a:headEnd/>
                  <a:tailEnd/>
                </a:ln>
              </p:spPr>
              <p:txBody>
                <a:bodyPr/>
                <a:lstStyle/>
                <a:p>
                  <a:endParaRPr lang="en-US"/>
                </a:p>
              </p:txBody>
            </p:sp>
            <p:sp>
              <p:nvSpPr>
                <p:cNvPr id="17617" name="Line 209"/>
                <p:cNvSpPr>
                  <a:spLocks noChangeShapeType="1"/>
                </p:cNvSpPr>
                <p:nvPr/>
              </p:nvSpPr>
              <p:spPr bwMode="auto">
                <a:xfrm>
                  <a:off x="3364" y="3223"/>
                  <a:ext cx="35" cy="10"/>
                </a:xfrm>
                <a:prstGeom prst="line">
                  <a:avLst/>
                </a:prstGeom>
                <a:noFill/>
                <a:ln w="28575">
                  <a:solidFill>
                    <a:srgbClr val="FF0000"/>
                  </a:solidFill>
                  <a:round/>
                  <a:headEnd/>
                  <a:tailEnd/>
                </a:ln>
              </p:spPr>
              <p:txBody>
                <a:bodyPr/>
                <a:lstStyle/>
                <a:p>
                  <a:endParaRPr lang="en-US"/>
                </a:p>
              </p:txBody>
            </p:sp>
            <p:sp>
              <p:nvSpPr>
                <p:cNvPr id="17618" name="Line 210"/>
                <p:cNvSpPr>
                  <a:spLocks noChangeShapeType="1"/>
                </p:cNvSpPr>
                <p:nvPr/>
              </p:nvSpPr>
              <p:spPr bwMode="auto">
                <a:xfrm>
                  <a:off x="3399" y="3233"/>
                  <a:ext cx="35" cy="12"/>
                </a:xfrm>
                <a:prstGeom prst="line">
                  <a:avLst/>
                </a:prstGeom>
                <a:noFill/>
                <a:ln w="28575">
                  <a:solidFill>
                    <a:srgbClr val="FF0000"/>
                  </a:solidFill>
                  <a:round/>
                  <a:headEnd/>
                  <a:tailEnd/>
                </a:ln>
              </p:spPr>
              <p:txBody>
                <a:bodyPr/>
                <a:lstStyle/>
                <a:p>
                  <a:endParaRPr lang="en-US"/>
                </a:p>
              </p:txBody>
            </p:sp>
            <p:sp>
              <p:nvSpPr>
                <p:cNvPr id="17619" name="Line 211"/>
                <p:cNvSpPr>
                  <a:spLocks noChangeShapeType="1"/>
                </p:cNvSpPr>
                <p:nvPr/>
              </p:nvSpPr>
              <p:spPr bwMode="auto">
                <a:xfrm>
                  <a:off x="3434" y="3245"/>
                  <a:ext cx="34" cy="16"/>
                </a:xfrm>
                <a:prstGeom prst="line">
                  <a:avLst/>
                </a:prstGeom>
                <a:noFill/>
                <a:ln w="28575">
                  <a:solidFill>
                    <a:srgbClr val="FF0000"/>
                  </a:solidFill>
                  <a:round/>
                  <a:headEnd/>
                  <a:tailEnd/>
                </a:ln>
              </p:spPr>
              <p:txBody>
                <a:bodyPr/>
                <a:lstStyle/>
                <a:p>
                  <a:endParaRPr lang="en-US"/>
                </a:p>
              </p:txBody>
            </p:sp>
            <p:sp>
              <p:nvSpPr>
                <p:cNvPr id="17620" name="Line 212"/>
                <p:cNvSpPr>
                  <a:spLocks noChangeShapeType="1"/>
                </p:cNvSpPr>
                <p:nvPr/>
              </p:nvSpPr>
              <p:spPr bwMode="auto">
                <a:xfrm>
                  <a:off x="3468" y="3261"/>
                  <a:ext cx="34" cy="21"/>
                </a:xfrm>
                <a:prstGeom prst="line">
                  <a:avLst/>
                </a:prstGeom>
                <a:noFill/>
                <a:ln w="28575">
                  <a:solidFill>
                    <a:srgbClr val="FF0000"/>
                  </a:solidFill>
                  <a:round/>
                  <a:headEnd/>
                  <a:tailEnd/>
                </a:ln>
              </p:spPr>
              <p:txBody>
                <a:bodyPr/>
                <a:lstStyle/>
                <a:p>
                  <a:endParaRPr lang="en-US"/>
                </a:p>
              </p:txBody>
            </p:sp>
            <p:sp>
              <p:nvSpPr>
                <p:cNvPr id="17621" name="Line 213"/>
                <p:cNvSpPr>
                  <a:spLocks noChangeShapeType="1"/>
                </p:cNvSpPr>
                <p:nvPr/>
              </p:nvSpPr>
              <p:spPr bwMode="auto">
                <a:xfrm>
                  <a:off x="3502" y="3282"/>
                  <a:ext cx="71" cy="51"/>
                </a:xfrm>
                <a:prstGeom prst="line">
                  <a:avLst/>
                </a:prstGeom>
                <a:noFill/>
                <a:ln w="28575">
                  <a:solidFill>
                    <a:srgbClr val="FF0000"/>
                  </a:solidFill>
                  <a:round/>
                  <a:headEnd/>
                  <a:tailEnd/>
                </a:ln>
              </p:spPr>
              <p:txBody>
                <a:bodyPr/>
                <a:lstStyle/>
                <a:p>
                  <a:endParaRPr lang="en-US"/>
                </a:p>
              </p:txBody>
            </p:sp>
            <p:sp>
              <p:nvSpPr>
                <p:cNvPr id="17622" name="Line 214"/>
                <p:cNvSpPr>
                  <a:spLocks noChangeShapeType="1"/>
                </p:cNvSpPr>
                <p:nvPr/>
              </p:nvSpPr>
              <p:spPr bwMode="auto">
                <a:xfrm>
                  <a:off x="3573" y="3333"/>
                  <a:ext cx="71" cy="65"/>
                </a:xfrm>
                <a:prstGeom prst="line">
                  <a:avLst/>
                </a:prstGeom>
                <a:noFill/>
                <a:ln w="28575">
                  <a:solidFill>
                    <a:srgbClr val="FF0000"/>
                  </a:solidFill>
                  <a:round/>
                  <a:headEnd/>
                  <a:tailEnd/>
                </a:ln>
              </p:spPr>
              <p:txBody>
                <a:bodyPr/>
                <a:lstStyle/>
                <a:p>
                  <a:endParaRPr lang="en-US"/>
                </a:p>
              </p:txBody>
            </p:sp>
            <p:sp>
              <p:nvSpPr>
                <p:cNvPr id="17623" name="Line 215"/>
                <p:cNvSpPr>
                  <a:spLocks noChangeShapeType="1"/>
                </p:cNvSpPr>
                <p:nvPr/>
              </p:nvSpPr>
              <p:spPr bwMode="auto">
                <a:xfrm>
                  <a:off x="3644" y="3398"/>
                  <a:ext cx="74" cy="80"/>
                </a:xfrm>
                <a:prstGeom prst="line">
                  <a:avLst/>
                </a:prstGeom>
                <a:noFill/>
                <a:ln w="28575">
                  <a:solidFill>
                    <a:srgbClr val="FF0000"/>
                  </a:solidFill>
                  <a:round/>
                  <a:headEnd/>
                  <a:tailEnd/>
                </a:ln>
              </p:spPr>
              <p:txBody>
                <a:bodyPr/>
                <a:lstStyle/>
                <a:p>
                  <a:endParaRPr lang="en-US"/>
                </a:p>
              </p:txBody>
            </p:sp>
            <p:sp>
              <p:nvSpPr>
                <p:cNvPr id="17624" name="Line 216"/>
                <p:cNvSpPr>
                  <a:spLocks noChangeShapeType="1"/>
                </p:cNvSpPr>
                <p:nvPr/>
              </p:nvSpPr>
              <p:spPr bwMode="auto">
                <a:xfrm>
                  <a:off x="3718" y="3478"/>
                  <a:ext cx="74" cy="95"/>
                </a:xfrm>
                <a:prstGeom prst="line">
                  <a:avLst/>
                </a:prstGeom>
                <a:noFill/>
                <a:ln w="28575">
                  <a:solidFill>
                    <a:srgbClr val="FF0000"/>
                  </a:solidFill>
                  <a:round/>
                  <a:headEnd/>
                  <a:tailEnd/>
                </a:ln>
              </p:spPr>
              <p:txBody>
                <a:bodyPr/>
                <a:lstStyle/>
                <a:p>
                  <a:endParaRPr lang="en-US"/>
                </a:p>
              </p:txBody>
            </p:sp>
            <p:sp>
              <p:nvSpPr>
                <p:cNvPr id="17625" name="Line 217"/>
                <p:cNvSpPr>
                  <a:spLocks noChangeShapeType="1"/>
                </p:cNvSpPr>
                <p:nvPr/>
              </p:nvSpPr>
              <p:spPr bwMode="auto">
                <a:xfrm>
                  <a:off x="3792" y="3573"/>
                  <a:ext cx="76" cy="110"/>
                </a:xfrm>
                <a:prstGeom prst="line">
                  <a:avLst/>
                </a:prstGeom>
                <a:noFill/>
                <a:ln w="28575">
                  <a:solidFill>
                    <a:srgbClr val="FF0000"/>
                  </a:solidFill>
                  <a:round/>
                  <a:headEnd/>
                  <a:tailEnd/>
                </a:ln>
              </p:spPr>
              <p:txBody>
                <a:bodyPr/>
                <a:lstStyle/>
                <a:p>
                  <a:endParaRPr lang="en-US"/>
                </a:p>
              </p:txBody>
            </p:sp>
            <p:sp>
              <p:nvSpPr>
                <p:cNvPr id="17626" name="Line 218"/>
                <p:cNvSpPr>
                  <a:spLocks noChangeShapeType="1"/>
                </p:cNvSpPr>
                <p:nvPr/>
              </p:nvSpPr>
              <p:spPr bwMode="auto">
                <a:xfrm>
                  <a:off x="3868" y="3683"/>
                  <a:ext cx="76" cy="110"/>
                </a:xfrm>
                <a:prstGeom prst="line">
                  <a:avLst/>
                </a:prstGeom>
                <a:noFill/>
                <a:ln w="28575">
                  <a:solidFill>
                    <a:srgbClr val="FF0000"/>
                  </a:solidFill>
                  <a:round/>
                  <a:headEnd/>
                  <a:tailEnd/>
                </a:ln>
              </p:spPr>
              <p:txBody>
                <a:bodyPr/>
                <a:lstStyle/>
                <a:p>
                  <a:endParaRPr lang="en-US"/>
                </a:p>
              </p:txBody>
            </p:sp>
            <p:sp>
              <p:nvSpPr>
                <p:cNvPr id="17627" name="Line 219"/>
                <p:cNvSpPr>
                  <a:spLocks noChangeShapeType="1"/>
                </p:cNvSpPr>
                <p:nvPr/>
              </p:nvSpPr>
              <p:spPr bwMode="auto">
                <a:xfrm>
                  <a:off x="3944" y="3793"/>
                  <a:ext cx="74" cy="94"/>
                </a:xfrm>
                <a:prstGeom prst="line">
                  <a:avLst/>
                </a:prstGeom>
                <a:noFill/>
                <a:ln w="28575">
                  <a:solidFill>
                    <a:srgbClr val="FF0000"/>
                  </a:solidFill>
                  <a:round/>
                  <a:headEnd/>
                  <a:tailEnd/>
                </a:ln>
              </p:spPr>
              <p:txBody>
                <a:bodyPr/>
                <a:lstStyle/>
                <a:p>
                  <a:endParaRPr lang="en-US"/>
                </a:p>
              </p:txBody>
            </p:sp>
            <p:sp>
              <p:nvSpPr>
                <p:cNvPr id="17628" name="Line 220"/>
                <p:cNvSpPr>
                  <a:spLocks noChangeShapeType="1"/>
                </p:cNvSpPr>
                <p:nvPr/>
              </p:nvSpPr>
              <p:spPr bwMode="auto">
                <a:xfrm>
                  <a:off x="4018" y="3887"/>
                  <a:ext cx="73" cy="81"/>
                </a:xfrm>
                <a:prstGeom prst="line">
                  <a:avLst/>
                </a:prstGeom>
                <a:noFill/>
                <a:ln w="28575">
                  <a:solidFill>
                    <a:srgbClr val="FF0000"/>
                  </a:solidFill>
                  <a:round/>
                  <a:headEnd/>
                  <a:tailEnd/>
                </a:ln>
              </p:spPr>
              <p:txBody>
                <a:bodyPr/>
                <a:lstStyle/>
                <a:p>
                  <a:endParaRPr lang="en-US"/>
                </a:p>
              </p:txBody>
            </p:sp>
            <p:sp>
              <p:nvSpPr>
                <p:cNvPr id="17629" name="Line 221"/>
                <p:cNvSpPr>
                  <a:spLocks noChangeShapeType="1"/>
                </p:cNvSpPr>
                <p:nvPr/>
              </p:nvSpPr>
              <p:spPr bwMode="auto">
                <a:xfrm>
                  <a:off x="4091" y="3968"/>
                  <a:ext cx="71" cy="66"/>
                </a:xfrm>
                <a:prstGeom prst="line">
                  <a:avLst/>
                </a:prstGeom>
                <a:noFill/>
                <a:ln w="28575">
                  <a:solidFill>
                    <a:srgbClr val="FF0000"/>
                  </a:solidFill>
                  <a:round/>
                  <a:headEnd/>
                  <a:tailEnd/>
                </a:ln>
              </p:spPr>
              <p:txBody>
                <a:bodyPr/>
                <a:lstStyle/>
                <a:p>
                  <a:endParaRPr lang="en-US"/>
                </a:p>
              </p:txBody>
            </p:sp>
            <p:sp>
              <p:nvSpPr>
                <p:cNvPr id="17630" name="Line 222"/>
                <p:cNvSpPr>
                  <a:spLocks noChangeShapeType="1"/>
                </p:cNvSpPr>
                <p:nvPr/>
              </p:nvSpPr>
              <p:spPr bwMode="auto">
                <a:xfrm>
                  <a:off x="4162" y="4034"/>
                  <a:ext cx="35" cy="26"/>
                </a:xfrm>
                <a:prstGeom prst="line">
                  <a:avLst/>
                </a:prstGeom>
                <a:noFill/>
                <a:ln w="28575">
                  <a:solidFill>
                    <a:srgbClr val="FF0000"/>
                  </a:solidFill>
                  <a:round/>
                  <a:headEnd/>
                  <a:tailEnd/>
                </a:ln>
              </p:spPr>
              <p:txBody>
                <a:bodyPr/>
                <a:lstStyle/>
                <a:p>
                  <a:endParaRPr lang="en-US"/>
                </a:p>
              </p:txBody>
            </p:sp>
            <p:sp>
              <p:nvSpPr>
                <p:cNvPr id="17631" name="Line 223"/>
                <p:cNvSpPr>
                  <a:spLocks noChangeShapeType="1"/>
                </p:cNvSpPr>
                <p:nvPr/>
              </p:nvSpPr>
              <p:spPr bwMode="auto">
                <a:xfrm>
                  <a:off x="4197" y="4060"/>
                  <a:ext cx="35" cy="25"/>
                </a:xfrm>
                <a:prstGeom prst="line">
                  <a:avLst/>
                </a:prstGeom>
                <a:noFill/>
                <a:ln w="28575">
                  <a:solidFill>
                    <a:srgbClr val="FF0000"/>
                  </a:solidFill>
                  <a:round/>
                  <a:headEnd/>
                  <a:tailEnd/>
                </a:ln>
              </p:spPr>
              <p:txBody>
                <a:bodyPr/>
                <a:lstStyle/>
                <a:p>
                  <a:endParaRPr lang="en-US"/>
                </a:p>
              </p:txBody>
            </p:sp>
            <p:sp>
              <p:nvSpPr>
                <p:cNvPr id="17632" name="Line 224"/>
                <p:cNvSpPr>
                  <a:spLocks noChangeShapeType="1"/>
                </p:cNvSpPr>
                <p:nvPr/>
              </p:nvSpPr>
              <p:spPr bwMode="auto">
                <a:xfrm>
                  <a:off x="4232" y="4085"/>
                  <a:ext cx="35" cy="19"/>
                </a:xfrm>
                <a:prstGeom prst="line">
                  <a:avLst/>
                </a:prstGeom>
                <a:noFill/>
                <a:ln w="28575">
                  <a:solidFill>
                    <a:srgbClr val="FF0000"/>
                  </a:solidFill>
                  <a:round/>
                  <a:headEnd/>
                  <a:tailEnd/>
                </a:ln>
              </p:spPr>
              <p:txBody>
                <a:bodyPr/>
                <a:lstStyle/>
                <a:p>
                  <a:endParaRPr lang="en-US"/>
                </a:p>
              </p:txBody>
            </p:sp>
            <p:sp>
              <p:nvSpPr>
                <p:cNvPr id="17633" name="Line 225"/>
                <p:cNvSpPr>
                  <a:spLocks noChangeShapeType="1"/>
                </p:cNvSpPr>
                <p:nvPr/>
              </p:nvSpPr>
              <p:spPr bwMode="auto">
                <a:xfrm>
                  <a:off x="4267" y="4104"/>
                  <a:ext cx="35" cy="17"/>
                </a:xfrm>
                <a:prstGeom prst="line">
                  <a:avLst/>
                </a:prstGeom>
                <a:noFill/>
                <a:ln w="28575">
                  <a:solidFill>
                    <a:srgbClr val="FF0000"/>
                  </a:solidFill>
                  <a:round/>
                  <a:headEnd/>
                  <a:tailEnd/>
                </a:ln>
              </p:spPr>
              <p:txBody>
                <a:bodyPr/>
                <a:lstStyle/>
                <a:p>
                  <a:endParaRPr lang="en-US"/>
                </a:p>
              </p:txBody>
            </p:sp>
            <p:sp>
              <p:nvSpPr>
                <p:cNvPr id="17634" name="Line 226"/>
                <p:cNvSpPr>
                  <a:spLocks noChangeShapeType="1"/>
                </p:cNvSpPr>
                <p:nvPr/>
              </p:nvSpPr>
              <p:spPr bwMode="auto">
                <a:xfrm>
                  <a:off x="4302" y="4121"/>
                  <a:ext cx="35" cy="13"/>
                </a:xfrm>
                <a:prstGeom prst="line">
                  <a:avLst/>
                </a:prstGeom>
                <a:noFill/>
                <a:ln w="28575">
                  <a:solidFill>
                    <a:srgbClr val="FF0000"/>
                  </a:solidFill>
                  <a:round/>
                  <a:headEnd/>
                  <a:tailEnd/>
                </a:ln>
              </p:spPr>
              <p:txBody>
                <a:bodyPr/>
                <a:lstStyle/>
                <a:p>
                  <a:endParaRPr lang="en-US"/>
                </a:p>
              </p:txBody>
            </p:sp>
            <p:sp>
              <p:nvSpPr>
                <p:cNvPr id="17635" name="Line 227"/>
                <p:cNvSpPr>
                  <a:spLocks noChangeShapeType="1"/>
                </p:cNvSpPr>
                <p:nvPr/>
              </p:nvSpPr>
              <p:spPr bwMode="auto">
                <a:xfrm>
                  <a:off x="4337" y="4134"/>
                  <a:ext cx="34" cy="9"/>
                </a:xfrm>
                <a:prstGeom prst="line">
                  <a:avLst/>
                </a:prstGeom>
                <a:noFill/>
                <a:ln w="28575">
                  <a:solidFill>
                    <a:srgbClr val="FF0000"/>
                  </a:solidFill>
                  <a:round/>
                  <a:headEnd/>
                  <a:tailEnd/>
                </a:ln>
              </p:spPr>
              <p:txBody>
                <a:bodyPr/>
                <a:lstStyle/>
                <a:p>
                  <a:endParaRPr lang="en-US"/>
                </a:p>
              </p:txBody>
            </p:sp>
            <p:sp>
              <p:nvSpPr>
                <p:cNvPr id="17636" name="Line 228"/>
                <p:cNvSpPr>
                  <a:spLocks noChangeShapeType="1"/>
                </p:cNvSpPr>
                <p:nvPr/>
              </p:nvSpPr>
              <p:spPr bwMode="auto">
                <a:xfrm>
                  <a:off x="4371" y="4143"/>
                  <a:ext cx="34" cy="5"/>
                </a:xfrm>
                <a:prstGeom prst="line">
                  <a:avLst/>
                </a:prstGeom>
                <a:noFill/>
                <a:ln w="28575">
                  <a:solidFill>
                    <a:srgbClr val="FF0000"/>
                  </a:solidFill>
                  <a:round/>
                  <a:headEnd/>
                  <a:tailEnd/>
                </a:ln>
              </p:spPr>
              <p:txBody>
                <a:bodyPr/>
                <a:lstStyle/>
                <a:p>
                  <a:endParaRPr lang="en-US"/>
                </a:p>
              </p:txBody>
            </p:sp>
            <p:sp>
              <p:nvSpPr>
                <p:cNvPr id="17637" name="Line 229"/>
                <p:cNvSpPr>
                  <a:spLocks noChangeShapeType="1"/>
                </p:cNvSpPr>
                <p:nvPr/>
              </p:nvSpPr>
              <p:spPr bwMode="auto">
                <a:xfrm>
                  <a:off x="4405" y="4148"/>
                  <a:ext cx="34" cy="3"/>
                </a:xfrm>
                <a:prstGeom prst="line">
                  <a:avLst/>
                </a:prstGeom>
                <a:noFill/>
                <a:ln w="28575">
                  <a:solidFill>
                    <a:srgbClr val="FF0000"/>
                  </a:solidFill>
                  <a:round/>
                  <a:headEnd/>
                  <a:tailEnd/>
                </a:ln>
              </p:spPr>
              <p:txBody>
                <a:bodyPr/>
                <a:lstStyle/>
                <a:p>
                  <a:endParaRPr lang="en-US"/>
                </a:p>
              </p:txBody>
            </p:sp>
            <p:sp>
              <p:nvSpPr>
                <p:cNvPr id="17638" name="Line 230"/>
                <p:cNvSpPr>
                  <a:spLocks noChangeShapeType="1"/>
                </p:cNvSpPr>
                <p:nvPr/>
              </p:nvSpPr>
              <p:spPr bwMode="auto">
                <a:xfrm flipV="1">
                  <a:off x="4439" y="4148"/>
                  <a:ext cx="34" cy="3"/>
                </a:xfrm>
                <a:prstGeom prst="line">
                  <a:avLst/>
                </a:prstGeom>
                <a:noFill/>
                <a:ln w="28575">
                  <a:solidFill>
                    <a:srgbClr val="FF0000"/>
                  </a:solidFill>
                  <a:round/>
                  <a:headEnd/>
                  <a:tailEnd/>
                </a:ln>
              </p:spPr>
              <p:txBody>
                <a:bodyPr/>
                <a:lstStyle/>
                <a:p>
                  <a:endParaRPr lang="en-US"/>
                </a:p>
              </p:txBody>
            </p:sp>
            <p:sp>
              <p:nvSpPr>
                <p:cNvPr id="17639" name="Line 231"/>
                <p:cNvSpPr>
                  <a:spLocks noChangeShapeType="1"/>
                </p:cNvSpPr>
                <p:nvPr/>
              </p:nvSpPr>
              <p:spPr bwMode="auto">
                <a:xfrm flipV="1">
                  <a:off x="4473" y="4143"/>
                  <a:ext cx="35" cy="5"/>
                </a:xfrm>
                <a:prstGeom prst="line">
                  <a:avLst/>
                </a:prstGeom>
                <a:noFill/>
                <a:ln w="28575">
                  <a:solidFill>
                    <a:srgbClr val="FF0000"/>
                  </a:solidFill>
                  <a:round/>
                  <a:headEnd/>
                  <a:tailEnd/>
                </a:ln>
              </p:spPr>
              <p:txBody>
                <a:bodyPr/>
                <a:lstStyle/>
                <a:p>
                  <a:endParaRPr lang="en-US"/>
                </a:p>
              </p:txBody>
            </p:sp>
            <p:sp>
              <p:nvSpPr>
                <p:cNvPr id="17640" name="Line 232"/>
                <p:cNvSpPr>
                  <a:spLocks noChangeShapeType="1"/>
                </p:cNvSpPr>
                <p:nvPr/>
              </p:nvSpPr>
              <p:spPr bwMode="auto">
                <a:xfrm flipV="1">
                  <a:off x="4508" y="4134"/>
                  <a:ext cx="34" cy="9"/>
                </a:xfrm>
                <a:prstGeom prst="line">
                  <a:avLst/>
                </a:prstGeom>
                <a:noFill/>
                <a:ln w="28575">
                  <a:solidFill>
                    <a:srgbClr val="FF0000"/>
                  </a:solidFill>
                  <a:round/>
                  <a:headEnd/>
                  <a:tailEnd/>
                </a:ln>
              </p:spPr>
              <p:txBody>
                <a:bodyPr/>
                <a:lstStyle/>
                <a:p>
                  <a:endParaRPr lang="en-US"/>
                </a:p>
              </p:txBody>
            </p:sp>
            <p:sp>
              <p:nvSpPr>
                <p:cNvPr id="17641" name="Line 233"/>
                <p:cNvSpPr>
                  <a:spLocks noChangeShapeType="1"/>
                </p:cNvSpPr>
                <p:nvPr/>
              </p:nvSpPr>
              <p:spPr bwMode="auto">
                <a:xfrm flipV="1">
                  <a:off x="4542" y="4121"/>
                  <a:ext cx="35" cy="13"/>
                </a:xfrm>
                <a:prstGeom prst="line">
                  <a:avLst/>
                </a:prstGeom>
                <a:noFill/>
                <a:ln w="28575">
                  <a:solidFill>
                    <a:srgbClr val="FF0000"/>
                  </a:solidFill>
                  <a:round/>
                  <a:headEnd/>
                  <a:tailEnd/>
                </a:ln>
              </p:spPr>
              <p:txBody>
                <a:bodyPr/>
                <a:lstStyle/>
                <a:p>
                  <a:endParaRPr lang="en-US"/>
                </a:p>
              </p:txBody>
            </p:sp>
            <p:sp>
              <p:nvSpPr>
                <p:cNvPr id="17642" name="Line 234"/>
                <p:cNvSpPr>
                  <a:spLocks noChangeShapeType="1"/>
                </p:cNvSpPr>
                <p:nvPr/>
              </p:nvSpPr>
              <p:spPr bwMode="auto">
                <a:xfrm flipV="1">
                  <a:off x="4577" y="4104"/>
                  <a:ext cx="35" cy="17"/>
                </a:xfrm>
                <a:prstGeom prst="line">
                  <a:avLst/>
                </a:prstGeom>
                <a:noFill/>
                <a:ln w="28575">
                  <a:solidFill>
                    <a:srgbClr val="FF0000"/>
                  </a:solidFill>
                  <a:round/>
                  <a:headEnd/>
                  <a:tailEnd/>
                </a:ln>
              </p:spPr>
              <p:txBody>
                <a:bodyPr/>
                <a:lstStyle/>
                <a:p>
                  <a:endParaRPr lang="en-US"/>
                </a:p>
              </p:txBody>
            </p:sp>
            <p:sp>
              <p:nvSpPr>
                <p:cNvPr id="17643" name="Line 235"/>
                <p:cNvSpPr>
                  <a:spLocks noChangeShapeType="1"/>
                </p:cNvSpPr>
                <p:nvPr/>
              </p:nvSpPr>
              <p:spPr bwMode="auto">
                <a:xfrm flipV="1">
                  <a:off x="4612" y="4085"/>
                  <a:ext cx="34" cy="19"/>
                </a:xfrm>
                <a:prstGeom prst="line">
                  <a:avLst/>
                </a:prstGeom>
                <a:noFill/>
                <a:ln w="28575">
                  <a:solidFill>
                    <a:srgbClr val="FF0000"/>
                  </a:solidFill>
                  <a:round/>
                  <a:headEnd/>
                  <a:tailEnd/>
                </a:ln>
              </p:spPr>
              <p:txBody>
                <a:bodyPr/>
                <a:lstStyle/>
                <a:p>
                  <a:endParaRPr lang="en-US"/>
                </a:p>
              </p:txBody>
            </p:sp>
            <p:sp>
              <p:nvSpPr>
                <p:cNvPr id="17644" name="Line 236"/>
                <p:cNvSpPr>
                  <a:spLocks noChangeShapeType="1"/>
                </p:cNvSpPr>
                <p:nvPr/>
              </p:nvSpPr>
              <p:spPr bwMode="auto">
                <a:xfrm flipV="1">
                  <a:off x="4646" y="4060"/>
                  <a:ext cx="35" cy="25"/>
                </a:xfrm>
                <a:prstGeom prst="line">
                  <a:avLst/>
                </a:prstGeom>
                <a:noFill/>
                <a:ln w="28575">
                  <a:solidFill>
                    <a:srgbClr val="FF0000"/>
                  </a:solidFill>
                  <a:round/>
                  <a:headEnd/>
                  <a:tailEnd/>
                </a:ln>
              </p:spPr>
              <p:txBody>
                <a:bodyPr/>
                <a:lstStyle/>
                <a:p>
                  <a:endParaRPr lang="en-US"/>
                </a:p>
              </p:txBody>
            </p:sp>
            <p:sp>
              <p:nvSpPr>
                <p:cNvPr id="17645" name="Line 237"/>
                <p:cNvSpPr>
                  <a:spLocks noChangeShapeType="1"/>
                </p:cNvSpPr>
                <p:nvPr/>
              </p:nvSpPr>
              <p:spPr bwMode="auto">
                <a:xfrm flipV="1">
                  <a:off x="4681" y="4034"/>
                  <a:ext cx="35" cy="26"/>
                </a:xfrm>
                <a:prstGeom prst="line">
                  <a:avLst/>
                </a:prstGeom>
                <a:noFill/>
                <a:ln w="28575">
                  <a:solidFill>
                    <a:srgbClr val="FF0000"/>
                  </a:solidFill>
                  <a:round/>
                  <a:headEnd/>
                  <a:tailEnd/>
                </a:ln>
              </p:spPr>
              <p:txBody>
                <a:bodyPr/>
                <a:lstStyle/>
                <a:p>
                  <a:endParaRPr lang="en-US"/>
                </a:p>
              </p:txBody>
            </p:sp>
            <p:sp>
              <p:nvSpPr>
                <p:cNvPr id="17646" name="Line 238"/>
                <p:cNvSpPr>
                  <a:spLocks noChangeShapeType="1"/>
                </p:cNvSpPr>
                <p:nvPr/>
              </p:nvSpPr>
              <p:spPr bwMode="auto">
                <a:xfrm flipV="1">
                  <a:off x="4716" y="3968"/>
                  <a:ext cx="72" cy="66"/>
                </a:xfrm>
                <a:prstGeom prst="line">
                  <a:avLst/>
                </a:prstGeom>
                <a:noFill/>
                <a:ln w="28575">
                  <a:solidFill>
                    <a:srgbClr val="FF0000"/>
                  </a:solidFill>
                  <a:round/>
                  <a:headEnd/>
                  <a:tailEnd/>
                </a:ln>
              </p:spPr>
              <p:txBody>
                <a:bodyPr/>
                <a:lstStyle/>
                <a:p>
                  <a:endParaRPr lang="en-US"/>
                </a:p>
              </p:txBody>
            </p:sp>
            <p:sp>
              <p:nvSpPr>
                <p:cNvPr id="17647" name="Line 239"/>
                <p:cNvSpPr>
                  <a:spLocks noChangeShapeType="1"/>
                </p:cNvSpPr>
                <p:nvPr/>
              </p:nvSpPr>
              <p:spPr bwMode="auto">
                <a:xfrm flipV="1">
                  <a:off x="4788" y="3887"/>
                  <a:ext cx="73" cy="81"/>
                </a:xfrm>
                <a:prstGeom prst="line">
                  <a:avLst/>
                </a:prstGeom>
                <a:noFill/>
                <a:ln w="28575">
                  <a:solidFill>
                    <a:srgbClr val="FF0000"/>
                  </a:solidFill>
                  <a:round/>
                  <a:headEnd/>
                  <a:tailEnd/>
                </a:ln>
              </p:spPr>
              <p:txBody>
                <a:bodyPr/>
                <a:lstStyle/>
                <a:p>
                  <a:endParaRPr lang="en-US"/>
                </a:p>
              </p:txBody>
            </p:sp>
            <p:sp>
              <p:nvSpPr>
                <p:cNvPr id="17648" name="Line 240"/>
                <p:cNvSpPr>
                  <a:spLocks noChangeShapeType="1"/>
                </p:cNvSpPr>
                <p:nvPr/>
              </p:nvSpPr>
              <p:spPr bwMode="auto">
                <a:xfrm flipV="1">
                  <a:off x="4861" y="3793"/>
                  <a:ext cx="74" cy="94"/>
                </a:xfrm>
                <a:prstGeom prst="line">
                  <a:avLst/>
                </a:prstGeom>
                <a:noFill/>
                <a:ln w="28575">
                  <a:solidFill>
                    <a:srgbClr val="FF0000"/>
                  </a:solidFill>
                  <a:round/>
                  <a:headEnd/>
                  <a:tailEnd/>
                </a:ln>
              </p:spPr>
              <p:txBody>
                <a:bodyPr/>
                <a:lstStyle/>
                <a:p>
                  <a:endParaRPr lang="en-US"/>
                </a:p>
              </p:txBody>
            </p:sp>
            <p:sp>
              <p:nvSpPr>
                <p:cNvPr id="17649" name="Line 241"/>
                <p:cNvSpPr>
                  <a:spLocks noChangeShapeType="1"/>
                </p:cNvSpPr>
                <p:nvPr/>
              </p:nvSpPr>
              <p:spPr bwMode="auto">
                <a:xfrm flipV="1">
                  <a:off x="4935" y="3683"/>
                  <a:ext cx="76" cy="110"/>
                </a:xfrm>
                <a:prstGeom prst="line">
                  <a:avLst/>
                </a:prstGeom>
                <a:noFill/>
                <a:ln w="28575">
                  <a:solidFill>
                    <a:srgbClr val="FF0000"/>
                  </a:solidFill>
                  <a:round/>
                  <a:headEnd/>
                  <a:tailEnd/>
                </a:ln>
              </p:spPr>
              <p:txBody>
                <a:bodyPr/>
                <a:lstStyle/>
                <a:p>
                  <a:endParaRPr lang="en-US"/>
                </a:p>
              </p:txBody>
            </p:sp>
            <p:sp>
              <p:nvSpPr>
                <p:cNvPr id="17650" name="Line 242"/>
                <p:cNvSpPr>
                  <a:spLocks noChangeShapeType="1"/>
                </p:cNvSpPr>
                <p:nvPr/>
              </p:nvSpPr>
              <p:spPr bwMode="auto">
                <a:xfrm>
                  <a:off x="436" y="3683"/>
                  <a:ext cx="1" cy="1"/>
                </a:xfrm>
                <a:prstGeom prst="line">
                  <a:avLst/>
                </a:prstGeom>
                <a:noFill/>
                <a:ln w="28575">
                  <a:solidFill>
                    <a:srgbClr val="FF0000"/>
                  </a:solidFill>
                  <a:round/>
                  <a:headEnd/>
                  <a:tailEnd/>
                </a:ln>
              </p:spPr>
              <p:txBody>
                <a:bodyPr/>
                <a:lstStyle/>
                <a:p>
                  <a:endParaRPr lang="en-US"/>
                </a:p>
              </p:txBody>
            </p:sp>
          </p:grpSp>
          <p:grpSp>
            <p:nvGrpSpPr>
              <p:cNvPr id="8" name="Group 243"/>
              <p:cNvGrpSpPr>
                <a:grpSpLocks/>
              </p:cNvGrpSpPr>
              <p:nvPr/>
            </p:nvGrpSpPr>
            <p:grpSpPr bwMode="auto">
              <a:xfrm>
                <a:off x="1344" y="3456"/>
                <a:ext cx="768" cy="455"/>
                <a:chOff x="2736" y="1056"/>
                <a:chExt cx="696" cy="455"/>
              </a:xfrm>
            </p:grpSpPr>
            <p:sp>
              <p:nvSpPr>
                <p:cNvPr id="17652" name="Line 244"/>
                <p:cNvSpPr>
                  <a:spLocks noChangeShapeType="1"/>
                </p:cNvSpPr>
                <p:nvPr/>
              </p:nvSpPr>
              <p:spPr bwMode="auto">
                <a:xfrm flipV="1">
                  <a:off x="2736" y="1230"/>
                  <a:ext cx="23" cy="53"/>
                </a:xfrm>
                <a:prstGeom prst="line">
                  <a:avLst/>
                </a:prstGeom>
                <a:noFill/>
                <a:ln w="28575">
                  <a:solidFill>
                    <a:srgbClr val="FF0000"/>
                  </a:solidFill>
                  <a:round/>
                  <a:headEnd/>
                  <a:tailEnd/>
                </a:ln>
              </p:spPr>
              <p:txBody>
                <a:bodyPr/>
                <a:lstStyle/>
                <a:p>
                  <a:endParaRPr lang="en-US"/>
                </a:p>
              </p:txBody>
            </p:sp>
            <p:sp>
              <p:nvSpPr>
                <p:cNvPr id="17653" name="Line 245"/>
                <p:cNvSpPr>
                  <a:spLocks noChangeShapeType="1"/>
                </p:cNvSpPr>
                <p:nvPr/>
              </p:nvSpPr>
              <p:spPr bwMode="auto">
                <a:xfrm flipV="1">
                  <a:off x="2759" y="1183"/>
                  <a:ext cx="23" cy="47"/>
                </a:xfrm>
                <a:prstGeom prst="line">
                  <a:avLst/>
                </a:prstGeom>
                <a:noFill/>
                <a:ln w="28575">
                  <a:solidFill>
                    <a:srgbClr val="FF0000"/>
                  </a:solidFill>
                  <a:round/>
                  <a:headEnd/>
                  <a:tailEnd/>
                </a:ln>
              </p:spPr>
              <p:txBody>
                <a:bodyPr/>
                <a:lstStyle/>
                <a:p>
                  <a:endParaRPr lang="en-US"/>
                </a:p>
              </p:txBody>
            </p:sp>
            <p:sp>
              <p:nvSpPr>
                <p:cNvPr id="17654" name="Line 246"/>
                <p:cNvSpPr>
                  <a:spLocks noChangeShapeType="1"/>
                </p:cNvSpPr>
                <p:nvPr/>
              </p:nvSpPr>
              <p:spPr bwMode="auto">
                <a:xfrm flipV="1">
                  <a:off x="2782" y="1145"/>
                  <a:ext cx="22" cy="38"/>
                </a:xfrm>
                <a:prstGeom prst="line">
                  <a:avLst/>
                </a:prstGeom>
                <a:noFill/>
                <a:ln w="28575">
                  <a:solidFill>
                    <a:srgbClr val="FF0000"/>
                  </a:solidFill>
                  <a:round/>
                  <a:headEnd/>
                  <a:tailEnd/>
                </a:ln>
              </p:spPr>
              <p:txBody>
                <a:bodyPr/>
                <a:lstStyle/>
                <a:p>
                  <a:endParaRPr lang="en-US"/>
                </a:p>
              </p:txBody>
            </p:sp>
            <p:sp>
              <p:nvSpPr>
                <p:cNvPr id="17655" name="Line 247"/>
                <p:cNvSpPr>
                  <a:spLocks noChangeShapeType="1"/>
                </p:cNvSpPr>
                <p:nvPr/>
              </p:nvSpPr>
              <p:spPr bwMode="auto">
                <a:xfrm flipV="1">
                  <a:off x="2804" y="1113"/>
                  <a:ext cx="21" cy="32"/>
                </a:xfrm>
                <a:prstGeom prst="line">
                  <a:avLst/>
                </a:prstGeom>
                <a:noFill/>
                <a:ln w="28575">
                  <a:solidFill>
                    <a:srgbClr val="FF0000"/>
                  </a:solidFill>
                  <a:round/>
                  <a:headEnd/>
                  <a:tailEnd/>
                </a:ln>
              </p:spPr>
              <p:txBody>
                <a:bodyPr/>
                <a:lstStyle/>
                <a:p>
                  <a:endParaRPr lang="en-US"/>
                </a:p>
              </p:txBody>
            </p:sp>
            <p:sp>
              <p:nvSpPr>
                <p:cNvPr id="17656" name="Line 248"/>
                <p:cNvSpPr>
                  <a:spLocks noChangeShapeType="1"/>
                </p:cNvSpPr>
                <p:nvPr/>
              </p:nvSpPr>
              <p:spPr bwMode="auto">
                <a:xfrm flipV="1">
                  <a:off x="2825" y="1088"/>
                  <a:ext cx="22" cy="25"/>
                </a:xfrm>
                <a:prstGeom prst="line">
                  <a:avLst/>
                </a:prstGeom>
                <a:noFill/>
                <a:ln w="28575">
                  <a:solidFill>
                    <a:srgbClr val="FF0000"/>
                  </a:solidFill>
                  <a:round/>
                  <a:headEnd/>
                  <a:tailEnd/>
                </a:ln>
              </p:spPr>
              <p:txBody>
                <a:bodyPr/>
                <a:lstStyle/>
                <a:p>
                  <a:endParaRPr lang="en-US"/>
                </a:p>
              </p:txBody>
            </p:sp>
            <p:sp>
              <p:nvSpPr>
                <p:cNvPr id="17657" name="Line 249"/>
                <p:cNvSpPr>
                  <a:spLocks noChangeShapeType="1"/>
                </p:cNvSpPr>
                <p:nvPr/>
              </p:nvSpPr>
              <p:spPr bwMode="auto">
                <a:xfrm flipV="1">
                  <a:off x="2847" y="1078"/>
                  <a:ext cx="11" cy="10"/>
                </a:xfrm>
                <a:prstGeom prst="line">
                  <a:avLst/>
                </a:prstGeom>
                <a:noFill/>
                <a:ln w="28575">
                  <a:solidFill>
                    <a:srgbClr val="FF0000"/>
                  </a:solidFill>
                  <a:round/>
                  <a:headEnd/>
                  <a:tailEnd/>
                </a:ln>
              </p:spPr>
              <p:txBody>
                <a:bodyPr/>
                <a:lstStyle/>
                <a:p>
                  <a:endParaRPr lang="en-US"/>
                </a:p>
              </p:txBody>
            </p:sp>
            <p:sp>
              <p:nvSpPr>
                <p:cNvPr id="17658" name="Line 250"/>
                <p:cNvSpPr>
                  <a:spLocks noChangeShapeType="1"/>
                </p:cNvSpPr>
                <p:nvPr/>
              </p:nvSpPr>
              <p:spPr bwMode="auto">
                <a:xfrm flipV="1">
                  <a:off x="2858" y="1070"/>
                  <a:ext cx="10" cy="8"/>
                </a:xfrm>
                <a:prstGeom prst="line">
                  <a:avLst/>
                </a:prstGeom>
                <a:noFill/>
                <a:ln w="28575">
                  <a:solidFill>
                    <a:srgbClr val="FF0000"/>
                  </a:solidFill>
                  <a:round/>
                  <a:headEnd/>
                  <a:tailEnd/>
                </a:ln>
              </p:spPr>
              <p:txBody>
                <a:bodyPr/>
                <a:lstStyle/>
                <a:p>
                  <a:endParaRPr lang="en-US"/>
                </a:p>
              </p:txBody>
            </p:sp>
            <p:sp>
              <p:nvSpPr>
                <p:cNvPr id="17659" name="Line 251"/>
                <p:cNvSpPr>
                  <a:spLocks noChangeShapeType="1"/>
                </p:cNvSpPr>
                <p:nvPr/>
              </p:nvSpPr>
              <p:spPr bwMode="auto">
                <a:xfrm flipV="1">
                  <a:off x="2868" y="1064"/>
                  <a:ext cx="10" cy="6"/>
                </a:xfrm>
                <a:prstGeom prst="line">
                  <a:avLst/>
                </a:prstGeom>
                <a:noFill/>
                <a:ln w="28575">
                  <a:solidFill>
                    <a:srgbClr val="FF0000"/>
                  </a:solidFill>
                  <a:round/>
                  <a:headEnd/>
                  <a:tailEnd/>
                </a:ln>
              </p:spPr>
              <p:txBody>
                <a:bodyPr/>
                <a:lstStyle/>
                <a:p>
                  <a:endParaRPr lang="en-US"/>
                </a:p>
              </p:txBody>
            </p:sp>
            <p:sp>
              <p:nvSpPr>
                <p:cNvPr id="17660" name="Line 252"/>
                <p:cNvSpPr>
                  <a:spLocks noChangeShapeType="1"/>
                </p:cNvSpPr>
                <p:nvPr/>
              </p:nvSpPr>
              <p:spPr bwMode="auto">
                <a:xfrm flipV="1">
                  <a:off x="2878" y="1059"/>
                  <a:ext cx="11" cy="5"/>
                </a:xfrm>
                <a:prstGeom prst="line">
                  <a:avLst/>
                </a:prstGeom>
                <a:noFill/>
                <a:ln w="28575">
                  <a:solidFill>
                    <a:srgbClr val="FF0000"/>
                  </a:solidFill>
                  <a:round/>
                  <a:headEnd/>
                  <a:tailEnd/>
                </a:ln>
              </p:spPr>
              <p:txBody>
                <a:bodyPr/>
                <a:lstStyle/>
                <a:p>
                  <a:endParaRPr lang="en-US"/>
                </a:p>
              </p:txBody>
            </p:sp>
            <p:sp>
              <p:nvSpPr>
                <p:cNvPr id="17661" name="Line 253"/>
                <p:cNvSpPr>
                  <a:spLocks noChangeShapeType="1"/>
                </p:cNvSpPr>
                <p:nvPr/>
              </p:nvSpPr>
              <p:spPr bwMode="auto">
                <a:xfrm flipV="1">
                  <a:off x="2889" y="1058"/>
                  <a:ext cx="5" cy="1"/>
                </a:xfrm>
                <a:prstGeom prst="line">
                  <a:avLst/>
                </a:prstGeom>
                <a:noFill/>
                <a:ln w="28575">
                  <a:solidFill>
                    <a:srgbClr val="FF0000"/>
                  </a:solidFill>
                  <a:round/>
                  <a:headEnd/>
                  <a:tailEnd/>
                </a:ln>
              </p:spPr>
              <p:txBody>
                <a:bodyPr/>
                <a:lstStyle/>
                <a:p>
                  <a:endParaRPr lang="en-US"/>
                </a:p>
              </p:txBody>
            </p:sp>
            <p:sp>
              <p:nvSpPr>
                <p:cNvPr id="17662" name="Line 254"/>
                <p:cNvSpPr>
                  <a:spLocks noChangeShapeType="1"/>
                </p:cNvSpPr>
                <p:nvPr/>
              </p:nvSpPr>
              <p:spPr bwMode="auto">
                <a:xfrm flipV="1">
                  <a:off x="2899" y="1056"/>
                  <a:ext cx="11" cy="0"/>
                </a:xfrm>
                <a:prstGeom prst="line">
                  <a:avLst/>
                </a:prstGeom>
                <a:noFill/>
                <a:ln w="28575">
                  <a:solidFill>
                    <a:srgbClr val="FF0000"/>
                  </a:solidFill>
                  <a:round/>
                  <a:headEnd/>
                  <a:tailEnd/>
                </a:ln>
              </p:spPr>
              <p:txBody>
                <a:bodyPr/>
                <a:lstStyle/>
                <a:p>
                  <a:endParaRPr lang="en-US"/>
                </a:p>
              </p:txBody>
            </p:sp>
            <p:sp>
              <p:nvSpPr>
                <p:cNvPr id="17663" name="Line 255"/>
                <p:cNvSpPr>
                  <a:spLocks noChangeShapeType="1"/>
                </p:cNvSpPr>
                <p:nvPr/>
              </p:nvSpPr>
              <p:spPr bwMode="auto">
                <a:xfrm>
                  <a:off x="2910" y="1056"/>
                  <a:ext cx="10" cy="0"/>
                </a:xfrm>
                <a:prstGeom prst="line">
                  <a:avLst/>
                </a:prstGeom>
                <a:noFill/>
                <a:ln w="28575">
                  <a:solidFill>
                    <a:srgbClr val="FF0000"/>
                  </a:solidFill>
                  <a:round/>
                  <a:headEnd/>
                  <a:tailEnd/>
                </a:ln>
              </p:spPr>
              <p:txBody>
                <a:bodyPr/>
                <a:lstStyle/>
                <a:p>
                  <a:endParaRPr lang="en-US"/>
                </a:p>
              </p:txBody>
            </p:sp>
            <p:sp>
              <p:nvSpPr>
                <p:cNvPr id="17664" name="Line 256"/>
                <p:cNvSpPr>
                  <a:spLocks noChangeShapeType="1"/>
                </p:cNvSpPr>
                <p:nvPr/>
              </p:nvSpPr>
              <p:spPr bwMode="auto">
                <a:xfrm>
                  <a:off x="2926" y="1058"/>
                  <a:ext cx="5" cy="1"/>
                </a:xfrm>
                <a:prstGeom prst="line">
                  <a:avLst/>
                </a:prstGeom>
                <a:noFill/>
                <a:ln w="28575">
                  <a:solidFill>
                    <a:srgbClr val="FF0000"/>
                  </a:solidFill>
                  <a:round/>
                  <a:headEnd/>
                  <a:tailEnd/>
                </a:ln>
              </p:spPr>
              <p:txBody>
                <a:bodyPr/>
                <a:lstStyle/>
                <a:p>
                  <a:endParaRPr lang="en-US"/>
                </a:p>
              </p:txBody>
            </p:sp>
            <p:sp>
              <p:nvSpPr>
                <p:cNvPr id="17665" name="Line 257"/>
                <p:cNvSpPr>
                  <a:spLocks noChangeShapeType="1"/>
                </p:cNvSpPr>
                <p:nvPr/>
              </p:nvSpPr>
              <p:spPr bwMode="auto">
                <a:xfrm>
                  <a:off x="2931" y="1059"/>
                  <a:ext cx="10" cy="5"/>
                </a:xfrm>
                <a:prstGeom prst="line">
                  <a:avLst/>
                </a:prstGeom>
                <a:noFill/>
                <a:ln w="28575">
                  <a:solidFill>
                    <a:srgbClr val="FF0000"/>
                  </a:solidFill>
                  <a:round/>
                  <a:headEnd/>
                  <a:tailEnd/>
                </a:ln>
              </p:spPr>
              <p:txBody>
                <a:bodyPr/>
                <a:lstStyle/>
                <a:p>
                  <a:endParaRPr lang="en-US"/>
                </a:p>
              </p:txBody>
            </p:sp>
            <p:sp>
              <p:nvSpPr>
                <p:cNvPr id="17666" name="Line 258"/>
                <p:cNvSpPr>
                  <a:spLocks noChangeShapeType="1"/>
                </p:cNvSpPr>
                <p:nvPr/>
              </p:nvSpPr>
              <p:spPr bwMode="auto">
                <a:xfrm>
                  <a:off x="2941" y="1064"/>
                  <a:ext cx="11" cy="6"/>
                </a:xfrm>
                <a:prstGeom prst="line">
                  <a:avLst/>
                </a:prstGeom>
                <a:noFill/>
                <a:ln w="28575">
                  <a:solidFill>
                    <a:srgbClr val="FF0000"/>
                  </a:solidFill>
                  <a:round/>
                  <a:headEnd/>
                  <a:tailEnd/>
                </a:ln>
              </p:spPr>
              <p:txBody>
                <a:bodyPr/>
                <a:lstStyle/>
                <a:p>
                  <a:endParaRPr lang="en-US"/>
                </a:p>
              </p:txBody>
            </p:sp>
            <p:sp>
              <p:nvSpPr>
                <p:cNvPr id="17667" name="Line 259"/>
                <p:cNvSpPr>
                  <a:spLocks noChangeShapeType="1"/>
                </p:cNvSpPr>
                <p:nvPr/>
              </p:nvSpPr>
              <p:spPr bwMode="auto">
                <a:xfrm>
                  <a:off x="2952" y="1070"/>
                  <a:ext cx="10" cy="8"/>
                </a:xfrm>
                <a:prstGeom prst="line">
                  <a:avLst/>
                </a:prstGeom>
                <a:noFill/>
                <a:ln w="28575">
                  <a:solidFill>
                    <a:srgbClr val="FF0000"/>
                  </a:solidFill>
                  <a:round/>
                  <a:headEnd/>
                  <a:tailEnd/>
                </a:ln>
              </p:spPr>
              <p:txBody>
                <a:bodyPr/>
                <a:lstStyle/>
                <a:p>
                  <a:endParaRPr lang="en-US"/>
                </a:p>
              </p:txBody>
            </p:sp>
            <p:sp>
              <p:nvSpPr>
                <p:cNvPr id="17668" name="Line 260"/>
                <p:cNvSpPr>
                  <a:spLocks noChangeShapeType="1"/>
                </p:cNvSpPr>
                <p:nvPr/>
              </p:nvSpPr>
              <p:spPr bwMode="auto">
                <a:xfrm>
                  <a:off x="2962" y="1078"/>
                  <a:ext cx="11" cy="10"/>
                </a:xfrm>
                <a:prstGeom prst="line">
                  <a:avLst/>
                </a:prstGeom>
                <a:noFill/>
                <a:ln w="28575">
                  <a:solidFill>
                    <a:srgbClr val="FF0000"/>
                  </a:solidFill>
                  <a:round/>
                  <a:headEnd/>
                  <a:tailEnd/>
                </a:ln>
              </p:spPr>
              <p:txBody>
                <a:bodyPr/>
                <a:lstStyle/>
                <a:p>
                  <a:endParaRPr lang="en-US"/>
                </a:p>
              </p:txBody>
            </p:sp>
            <p:sp>
              <p:nvSpPr>
                <p:cNvPr id="17669" name="Line 261"/>
                <p:cNvSpPr>
                  <a:spLocks noChangeShapeType="1"/>
                </p:cNvSpPr>
                <p:nvPr/>
              </p:nvSpPr>
              <p:spPr bwMode="auto">
                <a:xfrm>
                  <a:off x="2973" y="1088"/>
                  <a:ext cx="21" cy="25"/>
                </a:xfrm>
                <a:prstGeom prst="line">
                  <a:avLst/>
                </a:prstGeom>
                <a:noFill/>
                <a:ln w="28575">
                  <a:solidFill>
                    <a:srgbClr val="FF0000"/>
                  </a:solidFill>
                  <a:round/>
                  <a:headEnd/>
                  <a:tailEnd/>
                </a:ln>
              </p:spPr>
              <p:txBody>
                <a:bodyPr/>
                <a:lstStyle/>
                <a:p>
                  <a:endParaRPr lang="en-US"/>
                </a:p>
              </p:txBody>
            </p:sp>
            <p:sp>
              <p:nvSpPr>
                <p:cNvPr id="17670" name="Line 262"/>
                <p:cNvSpPr>
                  <a:spLocks noChangeShapeType="1"/>
                </p:cNvSpPr>
                <p:nvPr/>
              </p:nvSpPr>
              <p:spPr bwMode="auto">
                <a:xfrm>
                  <a:off x="2994" y="1113"/>
                  <a:ext cx="22" cy="32"/>
                </a:xfrm>
                <a:prstGeom prst="line">
                  <a:avLst/>
                </a:prstGeom>
                <a:noFill/>
                <a:ln w="28575">
                  <a:solidFill>
                    <a:srgbClr val="FF0000"/>
                  </a:solidFill>
                  <a:round/>
                  <a:headEnd/>
                  <a:tailEnd/>
                </a:ln>
              </p:spPr>
              <p:txBody>
                <a:bodyPr/>
                <a:lstStyle/>
                <a:p>
                  <a:endParaRPr lang="en-US"/>
                </a:p>
              </p:txBody>
            </p:sp>
            <p:sp>
              <p:nvSpPr>
                <p:cNvPr id="17671" name="Line 263"/>
                <p:cNvSpPr>
                  <a:spLocks noChangeShapeType="1"/>
                </p:cNvSpPr>
                <p:nvPr/>
              </p:nvSpPr>
              <p:spPr bwMode="auto">
                <a:xfrm>
                  <a:off x="3016" y="1145"/>
                  <a:ext cx="22" cy="38"/>
                </a:xfrm>
                <a:prstGeom prst="line">
                  <a:avLst/>
                </a:prstGeom>
                <a:noFill/>
                <a:ln w="28575">
                  <a:solidFill>
                    <a:srgbClr val="FF0000"/>
                  </a:solidFill>
                  <a:round/>
                  <a:headEnd/>
                  <a:tailEnd/>
                </a:ln>
              </p:spPr>
              <p:txBody>
                <a:bodyPr/>
                <a:lstStyle/>
                <a:p>
                  <a:endParaRPr lang="en-US"/>
                </a:p>
              </p:txBody>
            </p:sp>
            <p:sp>
              <p:nvSpPr>
                <p:cNvPr id="17672" name="Line 264"/>
                <p:cNvSpPr>
                  <a:spLocks noChangeShapeType="1"/>
                </p:cNvSpPr>
                <p:nvPr/>
              </p:nvSpPr>
              <p:spPr bwMode="auto">
                <a:xfrm>
                  <a:off x="3038" y="1183"/>
                  <a:ext cx="23" cy="47"/>
                </a:xfrm>
                <a:prstGeom prst="line">
                  <a:avLst/>
                </a:prstGeom>
                <a:noFill/>
                <a:ln w="28575">
                  <a:solidFill>
                    <a:srgbClr val="FF0000"/>
                  </a:solidFill>
                  <a:round/>
                  <a:headEnd/>
                  <a:tailEnd/>
                </a:ln>
              </p:spPr>
              <p:txBody>
                <a:bodyPr/>
                <a:lstStyle/>
                <a:p>
                  <a:endParaRPr lang="en-US"/>
                </a:p>
              </p:txBody>
            </p:sp>
            <p:sp>
              <p:nvSpPr>
                <p:cNvPr id="17673" name="Line 265"/>
                <p:cNvSpPr>
                  <a:spLocks noChangeShapeType="1"/>
                </p:cNvSpPr>
                <p:nvPr/>
              </p:nvSpPr>
              <p:spPr bwMode="auto">
                <a:xfrm>
                  <a:off x="3061" y="1230"/>
                  <a:ext cx="23" cy="53"/>
                </a:xfrm>
                <a:prstGeom prst="line">
                  <a:avLst/>
                </a:prstGeom>
                <a:noFill/>
                <a:ln w="28575">
                  <a:solidFill>
                    <a:srgbClr val="FF0000"/>
                  </a:solidFill>
                  <a:round/>
                  <a:headEnd/>
                  <a:tailEnd/>
                </a:ln>
              </p:spPr>
              <p:txBody>
                <a:bodyPr/>
                <a:lstStyle/>
                <a:p>
                  <a:endParaRPr lang="en-US"/>
                </a:p>
              </p:txBody>
            </p:sp>
            <p:sp>
              <p:nvSpPr>
                <p:cNvPr id="17674" name="Line 266"/>
                <p:cNvSpPr>
                  <a:spLocks noChangeShapeType="1"/>
                </p:cNvSpPr>
                <p:nvPr/>
              </p:nvSpPr>
              <p:spPr bwMode="auto">
                <a:xfrm>
                  <a:off x="3084" y="1283"/>
                  <a:ext cx="23" cy="54"/>
                </a:xfrm>
                <a:prstGeom prst="line">
                  <a:avLst/>
                </a:prstGeom>
                <a:noFill/>
                <a:ln w="28575">
                  <a:solidFill>
                    <a:srgbClr val="FF0000"/>
                  </a:solidFill>
                  <a:round/>
                  <a:headEnd/>
                  <a:tailEnd/>
                </a:ln>
              </p:spPr>
              <p:txBody>
                <a:bodyPr/>
                <a:lstStyle/>
                <a:p>
                  <a:endParaRPr lang="en-US"/>
                </a:p>
              </p:txBody>
            </p:sp>
            <p:sp>
              <p:nvSpPr>
                <p:cNvPr id="17675" name="Line 267"/>
                <p:cNvSpPr>
                  <a:spLocks noChangeShapeType="1"/>
                </p:cNvSpPr>
                <p:nvPr/>
              </p:nvSpPr>
              <p:spPr bwMode="auto">
                <a:xfrm>
                  <a:off x="3107" y="1337"/>
                  <a:ext cx="23" cy="46"/>
                </a:xfrm>
                <a:prstGeom prst="line">
                  <a:avLst/>
                </a:prstGeom>
                <a:noFill/>
                <a:ln w="28575">
                  <a:solidFill>
                    <a:srgbClr val="FF0000"/>
                  </a:solidFill>
                  <a:round/>
                  <a:headEnd/>
                  <a:tailEnd/>
                </a:ln>
              </p:spPr>
              <p:txBody>
                <a:bodyPr/>
                <a:lstStyle/>
                <a:p>
                  <a:endParaRPr lang="en-US"/>
                </a:p>
              </p:txBody>
            </p:sp>
            <p:sp>
              <p:nvSpPr>
                <p:cNvPr id="17676" name="Line 268"/>
                <p:cNvSpPr>
                  <a:spLocks noChangeShapeType="1"/>
                </p:cNvSpPr>
                <p:nvPr/>
              </p:nvSpPr>
              <p:spPr bwMode="auto">
                <a:xfrm>
                  <a:off x="3130" y="1383"/>
                  <a:ext cx="22" cy="39"/>
                </a:xfrm>
                <a:prstGeom prst="line">
                  <a:avLst/>
                </a:prstGeom>
                <a:noFill/>
                <a:ln w="28575">
                  <a:solidFill>
                    <a:srgbClr val="FF0000"/>
                  </a:solidFill>
                  <a:round/>
                  <a:headEnd/>
                  <a:tailEnd/>
                </a:ln>
              </p:spPr>
              <p:txBody>
                <a:bodyPr/>
                <a:lstStyle/>
                <a:p>
                  <a:endParaRPr lang="en-US"/>
                </a:p>
              </p:txBody>
            </p:sp>
            <p:sp>
              <p:nvSpPr>
                <p:cNvPr id="17677" name="Line 269"/>
                <p:cNvSpPr>
                  <a:spLocks noChangeShapeType="1"/>
                </p:cNvSpPr>
                <p:nvPr/>
              </p:nvSpPr>
              <p:spPr bwMode="auto">
                <a:xfrm>
                  <a:off x="3152" y="1422"/>
                  <a:ext cx="22" cy="32"/>
                </a:xfrm>
                <a:prstGeom prst="line">
                  <a:avLst/>
                </a:prstGeom>
                <a:noFill/>
                <a:ln w="28575">
                  <a:solidFill>
                    <a:srgbClr val="FF0000"/>
                  </a:solidFill>
                  <a:round/>
                  <a:headEnd/>
                  <a:tailEnd/>
                </a:ln>
              </p:spPr>
              <p:txBody>
                <a:bodyPr/>
                <a:lstStyle/>
                <a:p>
                  <a:endParaRPr lang="en-US"/>
                </a:p>
              </p:txBody>
            </p:sp>
            <p:sp>
              <p:nvSpPr>
                <p:cNvPr id="17678" name="Line 270"/>
                <p:cNvSpPr>
                  <a:spLocks noChangeShapeType="1"/>
                </p:cNvSpPr>
                <p:nvPr/>
              </p:nvSpPr>
              <p:spPr bwMode="auto">
                <a:xfrm>
                  <a:off x="3174" y="1454"/>
                  <a:ext cx="10" cy="13"/>
                </a:xfrm>
                <a:prstGeom prst="line">
                  <a:avLst/>
                </a:prstGeom>
                <a:noFill/>
                <a:ln w="28575">
                  <a:solidFill>
                    <a:srgbClr val="FF0000"/>
                  </a:solidFill>
                  <a:round/>
                  <a:headEnd/>
                  <a:tailEnd/>
                </a:ln>
              </p:spPr>
              <p:txBody>
                <a:bodyPr/>
                <a:lstStyle/>
                <a:p>
                  <a:endParaRPr lang="en-US"/>
                </a:p>
              </p:txBody>
            </p:sp>
            <p:sp>
              <p:nvSpPr>
                <p:cNvPr id="17679" name="Line 271"/>
                <p:cNvSpPr>
                  <a:spLocks noChangeShapeType="1"/>
                </p:cNvSpPr>
                <p:nvPr/>
              </p:nvSpPr>
              <p:spPr bwMode="auto">
                <a:xfrm>
                  <a:off x="3184" y="1467"/>
                  <a:ext cx="11" cy="12"/>
                </a:xfrm>
                <a:prstGeom prst="line">
                  <a:avLst/>
                </a:prstGeom>
                <a:noFill/>
                <a:ln w="28575">
                  <a:solidFill>
                    <a:srgbClr val="FF0000"/>
                  </a:solidFill>
                  <a:round/>
                  <a:headEnd/>
                  <a:tailEnd/>
                </a:ln>
              </p:spPr>
              <p:txBody>
                <a:bodyPr/>
                <a:lstStyle/>
                <a:p>
                  <a:endParaRPr lang="en-US"/>
                </a:p>
              </p:txBody>
            </p:sp>
            <p:sp>
              <p:nvSpPr>
                <p:cNvPr id="17680" name="Line 272"/>
                <p:cNvSpPr>
                  <a:spLocks noChangeShapeType="1"/>
                </p:cNvSpPr>
                <p:nvPr/>
              </p:nvSpPr>
              <p:spPr bwMode="auto">
                <a:xfrm>
                  <a:off x="3195" y="1479"/>
                  <a:ext cx="11" cy="9"/>
                </a:xfrm>
                <a:prstGeom prst="line">
                  <a:avLst/>
                </a:prstGeom>
                <a:noFill/>
                <a:ln w="28575">
                  <a:solidFill>
                    <a:srgbClr val="FF0000"/>
                  </a:solidFill>
                  <a:round/>
                  <a:headEnd/>
                  <a:tailEnd/>
                </a:ln>
              </p:spPr>
              <p:txBody>
                <a:bodyPr/>
                <a:lstStyle/>
                <a:p>
                  <a:endParaRPr lang="en-US"/>
                </a:p>
              </p:txBody>
            </p:sp>
            <p:sp>
              <p:nvSpPr>
                <p:cNvPr id="17681" name="Line 273"/>
                <p:cNvSpPr>
                  <a:spLocks noChangeShapeType="1"/>
                </p:cNvSpPr>
                <p:nvPr/>
              </p:nvSpPr>
              <p:spPr bwMode="auto">
                <a:xfrm>
                  <a:off x="3206" y="1488"/>
                  <a:ext cx="10" cy="8"/>
                </a:xfrm>
                <a:prstGeom prst="line">
                  <a:avLst/>
                </a:prstGeom>
                <a:noFill/>
                <a:ln w="28575">
                  <a:solidFill>
                    <a:srgbClr val="FF0000"/>
                  </a:solidFill>
                  <a:round/>
                  <a:headEnd/>
                  <a:tailEnd/>
                </a:ln>
              </p:spPr>
              <p:txBody>
                <a:bodyPr/>
                <a:lstStyle/>
                <a:p>
                  <a:endParaRPr lang="en-US"/>
                </a:p>
              </p:txBody>
            </p:sp>
            <p:sp>
              <p:nvSpPr>
                <p:cNvPr id="17682" name="Line 274"/>
                <p:cNvSpPr>
                  <a:spLocks noChangeShapeType="1"/>
                </p:cNvSpPr>
                <p:nvPr/>
              </p:nvSpPr>
              <p:spPr bwMode="auto">
                <a:xfrm>
                  <a:off x="3216" y="1496"/>
                  <a:ext cx="10" cy="7"/>
                </a:xfrm>
                <a:prstGeom prst="line">
                  <a:avLst/>
                </a:prstGeom>
                <a:noFill/>
                <a:ln w="28575">
                  <a:solidFill>
                    <a:srgbClr val="FF0000"/>
                  </a:solidFill>
                  <a:round/>
                  <a:headEnd/>
                  <a:tailEnd/>
                </a:ln>
              </p:spPr>
              <p:txBody>
                <a:bodyPr/>
                <a:lstStyle/>
                <a:p>
                  <a:endParaRPr lang="en-US"/>
                </a:p>
              </p:txBody>
            </p:sp>
            <p:sp>
              <p:nvSpPr>
                <p:cNvPr id="17683" name="Line 275"/>
                <p:cNvSpPr>
                  <a:spLocks noChangeShapeType="1"/>
                </p:cNvSpPr>
                <p:nvPr/>
              </p:nvSpPr>
              <p:spPr bwMode="auto">
                <a:xfrm>
                  <a:off x="3226" y="1503"/>
                  <a:ext cx="11" cy="4"/>
                </a:xfrm>
                <a:prstGeom prst="line">
                  <a:avLst/>
                </a:prstGeom>
                <a:noFill/>
                <a:ln w="28575">
                  <a:solidFill>
                    <a:srgbClr val="FF0000"/>
                  </a:solidFill>
                  <a:round/>
                  <a:headEnd/>
                  <a:tailEnd/>
                </a:ln>
              </p:spPr>
              <p:txBody>
                <a:bodyPr/>
                <a:lstStyle/>
                <a:p>
                  <a:endParaRPr lang="en-US"/>
                </a:p>
              </p:txBody>
            </p:sp>
            <p:sp>
              <p:nvSpPr>
                <p:cNvPr id="17684" name="Line 276"/>
                <p:cNvSpPr>
                  <a:spLocks noChangeShapeType="1"/>
                </p:cNvSpPr>
                <p:nvPr/>
              </p:nvSpPr>
              <p:spPr bwMode="auto">
                <a:xfrm>
                  <a:off x="3237" y="1507"/>
                  <a:ext cx="10" cy="3"/>
                </a:xfrm>
                <a:prstGeom prst="line">
                  <a:avLst/>
                </a:prstGeom>
                <a:noFill/>
                <a:ln w="28575">
                  <a:solidFill>
                    <a:srgbClr val="FF0000"/>
                  </a:solidFill>
                  <a:round/>
                  <a:headEnd/>
                  <a:tailEnd/>
                </a:ln>
              </p:spPr>
              <p:txBody>
                <a:bodyPr/>
                <a:lstStyle/>
                <a:p>
                  <a:endParaRPr lang="en-US"/>
                </a:p>
              </p:txBody>
            </p:sp>
            <p:sp>
              <p:nvSpPr>
                <p:cNvPr id="17685" name="Line 277"/>
                <p:cNvSpPr>
                  <a:spLocks noChangeShapeType="1"/>
                </p:cNvSpPr>
                <p:nvPr/>
              </p:nvSpPr>
              <p:spPr bwMode="auto">
                <a:xfrm>
                  <a:off x="3247" y="1510"/>
                  <a:ext cx="11" cy="1"/>
                </a:xfrm>
                <a:prstGeom prst="line">
                  <a:avLst/>
                </a:prstGeom>
                <a:noFill/>
                <a:ln w="28575">
                  <a:solidFill>
                    <a:srgbClr val="FF0000"/>
                  </a:solidFill>
                  <a:round/>
                  <a:headEnd/>
                  <a:tailEnd/>
                </a:ln>
              </p:spPr>
              <p:txBody>
                <a:bodyPr/>
                <a:lstStyle/>
                <a:p>
                  <a:endParaRPr lang="en-US"/>
                </a:p>
              </p:txBody>
            </p:sp>
            <p:sp>
              <p:nvSpPr>
                <p:cNvPr id="17686" name="Line 278"/>
                <p:cNvSpPr>
                  <a:spLocks noChangeShapeType="1"/>
                </p:cNvSpPr>
                <p:nvPr/>
              </p:nvSpPr>
              <p:spPr bwMode="auto">
                <a:xfrm flipV="1">
                  <a:off x="3258" y="1510"/>
                  <a:ext cx="10" cy="1"/>
                </a:xfrm>
                <a:prstGeom prst="line">
                  <a:avLst/>
                </a:prstGeom>
                <a:noFill/>
                <a:ln w="28575">
                  <a:solidFill>
                    <a:srgbClr val="FF0000"/>
                  </a:solidFill>
                  <a:round/>
                  <a:headEnd/>
                  <a:tailEnd/>
                </a:ln>
              </p:spPr>
              <p:txBody>
                <a:bodyPr/>
                <a:lstStyle/>
                <a:p>
                  <a:endParaRPr lang="en-US"/>
                </a:p>
              </p:txBody>
            </p:sp>
            <p:sp>
              <p:nvSpPr>
                <p:cNvPr id="17687" name="Line 279"/>
                <p:cNvSpPr>
                  <a:spLocks noChangeShapeType="1"/>
                </p:cNvSpPr>
                <p:nvPr/>
              </p:nvSpPr>
              <p:spPr bwMode="auto">
                <a:xfrm flipV="1">
                  <a:off x="3268" y="1507"/>
                  <a:ext cx="11" cy="3"/>
                </a:xfrm>
                <a:prstGeom prst="line">
                  <a:avLst/>
                </a:prstGeom>
                <a:noFill/>
                <a:ln w="28575">
                  <a:solidFill>
                    <a:srgbClr val="FF0000"/>
                  </a:solidFill>
                  <a:round/>
                  <a:headEnd/>
                  <a:tailEnd/>
                </a:ln>
              </p:spPr>
              <p:txBody>
                <a:bodyPr/>
                <a:lstStyle/>
                <a:p>
                  <a:endParaRPr lang="en-US"/>
                </a:p>
              </p:txBody>
            </p:sp>
            <p:sp>
              <p:nvSpPr>
                <p:cNvPr id="17688" name="Line 280"/>
                <p:cNvSpPr>
                  <a:spLocks noChangeShapeType="1"/>
                </p:cNvSpPr>
                <p:nvPr/>
              </p:nvSpPr>
              <p:spPr bwMode="auto">
                <a:xfrm flipV="1">
                  <a:off x="3279" y="1503"/>
                  <a:ext cx="10" cy="4"/>
                </a:xfrm>
                <a:prstGeom prst="line">
                  <a:avLst/>
                </a:prstGeom>
                <a:noFill/>
                <a:ln w="28575">
                  <a:solidFill>
                    <a:srgbClr val="FF0000"/>
                  </a:solidFill>
                  <a:round/>
                  <a:headEnd/>
                  <a:tailEnd/>
                </a:ln>
              </p:spPr>
              <p:txBody>
                <a:bodyPr/>
                <a:lstStyle/>
                <a:p>
                  <a:endParaRPr lang="en-US"/>
                </a:p>
              </p:txBody>
            </p:sp>
            <p:sp>
              <p:nvSpPr>
                <p:cNvPr id="17689" name="Line 281"/>
                <p:cNvSpPr>
                  <a:spLocks noChangeShapeType="1"/>
                </p:cNvSpPr>
                <p:nvPr/>
              </p:nvSpPr>
              <p:spPr bwMode="auto">
                <a:xfrm flipV="1">
                  <a:off x="3289" y="1496"/>
                  <a:ext cx="11" cy="7"/>
                </a:xfrm>
                <a:prstGeom prst="line">
                  <a:avLst/>
                </a:prstGeom>
                <a:noFill/>
                <a:ln w="28575">
                  <a:solidFill>
                    <a:srgbClr val="FF0000"/>
                  </a:solidFill>
                  <a:round/>
                  <a:headEnd/>
                  <a:tailEnd/>
                </a:ln>
              </p:spPr>
              <p:txBody>
                <a:bodyPr/>
                <a:lstStyle/>
                <a:p>
                  <a:endParaRPr lang="en-US"/>
                </a:p>
              </p:txBody>
            </p:sp>
            <p:sp>
              <p:nvSpPr>
                <p:cNvPr id="17690" name="Line 282"/>
                <p:cNvSpPr>
                  <a:spLocks noChangeShapeType="1"/>
                </p:cNvSpPr>
                <p:nvPr/>
              </p:nvSpPr>
              <p:spPr bwMode="auto">
                <a:xfrm flipV="1">
                  <a:off x="3300" y="1488"/>
                  <a:ext cx="10" cy="8"/>
                </a:xfrm>
                <a:prstGeom prst="line">
                  <a:avLst/>
                </a:prstGeom>
                <a:noFill/>
                <a:ln w="28575">
                  <a:solidFill>
                    <a:srgbClr val="FF0000"/>
                  </a:solidFill>
                  <a:round/>
                  <a:headEnd/>
                  <a:tailEnd/>
                </a:ln>
              </p:spPr>
              <p:txBody>
                <a:bodyPr/>
                <a:lstStyle/>
                <a:p>
                  <a:endParaRPr lang="en-US"/>
                </a:p>
              </p:txBody>
            </p:sp>
            <p:sp>
              <p:nvSpPr>
                <p:cNvPr id="17691" name="Line 283"/>
                <p:cNvSpPr>
                  <a:spLocks noChangeShapeType="1"/>
                </p:cNvSpPr>
                <p:nvPr/>
              </p:nvSpPr>
              <p:spPr bwMode="auto">
                <a:xfrm flipV="1">
                  <a:off x="3310" y="1479"/>
                  <a:ext cx="11" cy="9"/>
                </a:xfrm>
                <a:prstGeom prst="line">
                  <a:avLst/>
                </a:prstGeom>
                <a:noFill/>
                <a:ln w="28575">
                  <a:solidFill>
                    <a:srgbClr val="FF0000"/>
                  </a:solidFill>
                  <a:round/>
                  <a:headEnd/>
                  <a:tailEnd/>
                </a:ln>
              </p:spPr>
              <p:txBody>
                <a:bodyPr/>
                <a:lstStyle/>
                <a:p>
                  <a:endParaRPr lang="en-US"/>
                </a:p>
              </p:txBody>
            </p:sp>
            <p:sp>
              <p:nvSpPr>
                <p:cNvPr id="17692" name="Line 284"/>
                <p:cNvSpPr>
                  <a:spLocks noChangeShapeType="1"/>
                </p:cNvSpPr>
                <p:nvPr/>
              </p:nvSpPr>
              <p:spPr bwMode="auto">
                <a:xfrm flipV="1">
                  <a:off x="3321" y="1467"/>
                  <a:ext cx="11" cy="12"/>
                </a:xfrm>
                <a:prstGeom prst="line">
                  <a:avLst/>
                </a:prstGeom>
                <a:noFill/>
                <a:ln w="28575">
                  <a:solidFill>
                    <a:srgbClr val="FF0000"/>
                  </a:solidFill>
                  <a:round/>
                  <a:headEnd/>
                  <a:tailEnd/>
                </a:ln>
              </p:spPr>
              <p:txBody>
                <a:bodyPr/>
                <a:lstStyle/>
                <a:p>
                  <a:endParaRPr lang="en-US"/>
                </a:p>
              </p:txBody>
            </p:sp>
            <p:sp>
              <p:nvSpPr>
                <p:cNvPr id="17693" name="Line 285"/>
                <p:cNvSpPr>
                  <a:spLocks noChangeShapeType="1"/>
                </p:cNvSpPr>
                <p:nvPr/>
              </p:nvSpPr>
              <p:spPr bwMode="auto">
                <a:xfrm flipV="1">
                  <a:off x="3332" y="1454"/>
                  <a:ext cx="10" cy="13"/>
                </a:xfrm>
                <a:prstGeom prst="line">
                  <a:avLst/>
                </a:prstGeom>
                <a:noFill/>
                <a:ln w="28575">
                  <a:solidFill>
                    <a:srgbClr val="FF0000"/>
                  </a:solidFill>
                  <a:round/>
                  <a:headEnd/>
                  <a:tailEnd/>
                </a:ln>
              </p:spPr>
              <p:txBody>
                <a:bodyPr/>
                <a:lstStyle/>
                <a:p>
                  <a:endParaRPr lang="en-US"/>
                </a:p>
              </p:txBody>
            </p:sp>
            <p:sp>
              <p:nvSpPr>
                <p:cNvPr id="17694" name="Line 286"/>
                <p:cNvSpPr>
                  <a:spLocks noChangeShapeType="1"/>
                </p:cNvSpPr>
                <p:nvPr/>
              </p:nvSpPr>
              <p:spPr bwMode="auto">
                <a:xfrm flipV="1">
                  <a:off x="3342" y="1422"/>
                  <a:ext cx="22" cy="32"/>
                </a:xfrm>
                <a:prstGeom prst="line">
                  <a:avLst/>
                </a:prstGeom>
                <a:noFill/>
                <a:ln w="28575">
                  <a:solidFill>
                    <a:srgbClr val="FF0000"/>
                  </a:solidFill>
                  <a:round/>
                  <a:headEnd/>
                  <a:tailEnd/>
                </a:ln>
              </p:spPr>
              <p:txBody>
                <a:bodyPr/>
                <a:lstStyle/>
                <a:p>
                  <a:endParaRPr lang="en-US"/>
                </a:p>
              </p:txBody>
            </p:sp>
            <p:sp>
              <p:nvSpPr>
                <p:cNvPr id="17695" name="Line 287"/>
                <p:cNvSpPr>
                  <a:spLocks noChangeShapeType="1"/>
                </p:cNvSpPr>
                <p:nvPr/>
              </p:nvSpPr>
              <p:spPr bwMode="auto">
                <a:xfrm flipV="1">
                  <a:off x="3364" y="1383"/>
                  <a:ext cx="23" cy="39"/>
                </a:xfrm>
                <a:prstGeom prst="line">
                  <a:avLst/>
                </a:prstGeom>
                <a:noFill/>
                <a:ln w="28575">
                  <a:solidFill>
                    <a:srgbClr val="FF0000"/>
                  </a:solidFill>
                  <a:round/>
                  <a:headEnd/>
                  <a:tailEnd/>
                </a:ln>
              </p:spPr>
              <p:txBody>
                <a:bodyPr/>
                <a:lstStyle/>
                <a:p>
                  <a:endParaRPr lang="en-US"/>
                </a:p>
              </p:txBody>
            </p:sp>
            <p:sp>
              <p:nvSpPr>
                <p:cNvPr id="17696" name="Line 288"/>
                <p:cNvSpPr>
                  <a:spLocks noChangeShapeType="1"/>
                </p:cNvSpPr>
                <p:nvPr/>
              </p:nvSpPr>
              <p:spPr bwMode="auto">
                <a:xfrm flipV="1">
                  <a:off x="3387" y="1337"/>
                  <a:ext cx="22" cy="46"/>
                </a:xfrm>
                <a:prstGeom prst="line">
                  <a:avLst/>
                </a:prstGeom>
                <a:noFill/>
                <a:ln w="28575">
                  <a:solidFill>
                    <a:srgbClr val="FF0000"/>
                  </a:solidFill>
                  <a:round/>
                  <a:headEnd/>
                  <a:tailEnd/>
                </a:ln>
              </p:spPr>
              <p:txBody>
                <a:bodyPr/>
                <a:lstStyle/>
                <a:p>
                  <a:endParaRPr lang="en-US"/>
                </a:p>
              </p:txBody>
            </p:sp>
            <p:sp>
              <p:nvSpPr>
                <p:cNvPr id="17697" name="Line 289"/>
                <p:cNvSpPr>
                  <a:spLocks noChangeShapeType="1"/>
                </p:cNvSpPr>
                <p:nvPr/>
              </p:nvSpPr>
              <p:spPr bwMode="auto">
                <a:xfrm flipV="1">
                  <a:off x="3409" y="1283"/>
                  <a:ext cx="23" cy="54"/>
                </a:xfrm>
                <a:prstGeom prst="line">
                  <a:avLst/>
                </a:prstGeom>
                <a:noFill/>
                <a:ln w="28575">
                  <a:solidFill>
                    <a:srgbClr val="FF0000"/>
                  </a:solidFill>
                  <a:round/>
                  <a:headEnd/>
                  <a:tailEnd/>
                </a:ln>
              </p:spPr>
              <p:txBody>
                <a:bodyPr/>
                <a:lstStyle/>
                <a:p>
                  <a:endParaRPr lang="en-US"/>
                </a:p>
              </p:txBody>
            </p:sp>
            <p:sp>
              <p:nvSpPr>
                <p:cNvPr id="17698" name="Line 290"/>
                <p:cNvSpPr>
                  <a:spLocks noChangeShapeType="1"/>
                </p:cNvSpPr>
                <p:nvPr/>
              </p:nvSpPr>
              <p:spPr bwMode="auto">
                <a:xfrm>
                  <a:off x="2736" y="1283"/>
                  <a:ext cx="0" cy="1"/>
                </a:xfrm>
                <a:prstGeom prst="line">
                  <a:avLst/>
                </a:prstGeom>
                <a:noFill/>
                <a:ln w="28575">
                  <a:solidFill>
                    <a:srgbClr val="FF0000"/>
                  </a:solidFill>
                  <a:round/>
                  <a:headEnd/>
                  <a:tailEnd/>
                </a:ln>
              </p:spPr>
              <p:txBody>
                <a:bodyPr/>
                <a:lstStyle/>
                <a:p>
                  <a:endParaRPr lang="en-US"/>
                </a:p>
              </p:txBody>
            </p:sp>
          </p:grpSp>
        </p:grpSp>
      </p:grpSp>
      <p:grpSp>
        <p:nvGrpSpPr>
          <p:cNvPr id="9" name="Group 291"/>
          <p:cNvGrpSpPr>
            <a:grpSpLocks/>
          </p:cNvGrpSpPr>
          <p:nvPr/>
        </p:nvGrpSpPr>
        <p:grpSpPr bwMode="auto">
          <a:xfrm>
            <a:off x="3733800" y="5715000"/>
            <a:ext cx="4953000" cy="533400"/>
            <a:chOff x="1680" y="3456"/>
            <a:chExt cx="3120" cy="336"/>
          </a:xfrm>
        </p:grpSpPr>
        <p:sp>
          <p:nvSpPr>
            <p:cNvPr id="17700" name="Line 292"/>
            <p:cNvSpPr>
              <a:spLocks noChangeShapeType="1"/>
            </p:cNvSpPr>
            <p:nvPr/>
          </p:nvSpPr>
          <p:spPr bwMode="auto">
            <a:xfrm>
              <a:off x="1680" y="3792"/>
              <a:ext cx="1440" cy="0"/>
            </a:xfrm>
            <a:prstGeom prst="line">
              <a:avLst/>
            </a:prstGeom>
            <a:noFill/>
            <a:ln w="28575">
              <a:solidFill>
                <a:srgbClr val="FF0000"/>
              </a:solidFill>
              <a:round/>
              <a:headEnd/>
              <a:tailEnd/>
            </a:ln>
            <a:effectLst/>
          </p:spPr>
          <p:txBody>
            <a:bodyPr/>
            <a:lstStyle/>
            <a:p>
              <a:endParaRPr lang="en-US"/>
            </a:p>
          </p:txBody>
        </p:sp>
        <p:sp>
          <p:nvSpPr>
            <p:cNvPr id="17701" name="Line 293"/>
            <p:cNvSpPr>
              <a:spLocks noChangeShapeType="1"/>
            </p:cNvSpPr>
            <p:nvPr/>
          </p:nvSpPr>
          <p:spPr bwMode="auto">
            <a:xfrm flipV="1">
              <a:off x="3120" y="3456"/>
              <a:ext cx="48" cy="336"/>
            </a:xfrm>
            <a:prstGeom prst="line">
              <a:avLst/>
            </a:prstGeom>
            <a:noFill/>
            <a:ln w="28575">
              <a:solidFill>
                <a:srgbClr val="FF0000"/>
              </a:solidFill>
              <a:round/>
              <a:headEnd/>
              <a:tailEnd/>
            </a:ln>
            <a:effectLst/>
          </p:spPr>
          <p:txBody>
            <a:bodyPr/>
            <a:lstStyle/>
            <a:p>
              <a:endParaRPr lang="en-US"/>
            </a:p>
          </p:txBody>
        </p:sp>
        <p:sp>
          <p:nvSpPr>
            <p:cNvPr id="17702" name="Line 294"/>
            <p:cNvSpPr>
              <a:spLocks noChangeShapeType="1"/>
            </p:cNvSpPr>
            <p:nvPr/>
          </p:nvSpPr>
          <p:spPr bwMode="auto">
            <a:xfrm>
              <a:off x="3168" y="3456"/>
              <a:ext cx="0" cy="336"/>
            </a:xfrm>
            <a:prstGeom prst="line">
              <a:avLst/>
            </a:prstGeom>
            <a:noFill/>
            <a:ln w="28575">
              <a:solidFill>
                <a:srgbClr val="FF0000"/>
              </a:solidFill>
              <a:round/>
              <a:headEnd/>
              <a:tailEnd/>
            </a:ln>
            <a:effectLst/>
          </p:spPr>
          <p:txBody>
            <a:bodyPr/>
            <a:lstStyle/>
            <a:p>
              <a:endParaRPr lang="en-US"/>
            </a:p>
          </p:txBody>
        </p:sp>
        <p:sp>
          <p:nvSpPr>
            <p:cNvPr id="17703" name="Line 295"/>
            <p:cNvSpPr>
              <a:spLocks noChangeShapeType="1"/>
            </p:cNvSpPr>
            <p:nvPr/>
          </p:nvSpPr>
          <p:spPr bwMode="auto">
            <a:xfrm>
              <a:off x="3168" y="3792"/>
              <a:ext cx="1632" cy="0"/>
            </a:xfrm>
            <a:prstGeom prst="line">
              <a:avLst/>
            </a:prstGeom>
            <a:noFill/>
            <a:ln w="28575">
              <a:solidFill>
                <a:srgbClr val="FF0000"/>
              </a:solidFill>
              <a:round/>
              <a:headEnd/>
              <a:tailEnd/>
            </a:ln>
            <a:effectLst/>
          </p:spPr>
          <p:txBody>
            <a:bodyPr/>
            <a:lstStyle/>
            <a:p>
              <a:endParaRPr lang="en-US"/>
            </a:p>
          </p:txBody>
        </p:sp>
      </p:grpSp>
      <p:sp>
        <p:nvSpPr>
          <p:cNvPr id="17704" name="Text Box 296"/>
          <p:cNvSpPr txBox="1">
            <a:spLocks noChangeArrowheads="1"/>
          </p:cNvSpPr>
          <p:nvPr/>
        </p:nvSpPr>
        <p:spPr bwMode="auto">
          <a:xfrm>
            <a:off x="152400" y="5029200"/>
            <a:ext cx="3657600" cy="830997"/>
          </a:xfrm>
          <a:prstGeom prst="rect">
            <a:avLst/>
          </a:prstGeom>
          <a:noFill/>
          <a:ln w="9525">
            <a:noFill/>
            <a:miter lim="800000"/>
            <a:headEnd/>
            <a:tailEnd/>
          </a:ln>
          <a:effectLst/>
        </p:spPr>
        <p:txBody>
          <a:bodyPr wrap="square">
            <a:spAutoFit/>
          </a:bodyPr>
          <a:lstStyle/>
          <a:p>
            <a:pPr eaLnBrk="0" hangingPunct="0">
              <a:spcBef>
                <a:spcPct val="50000"/>
              </a:spcBef>
            </a:pPr>
            <a:r>
              <a:rPr lang="en-US" sz="1600" dirty="0">
                <a:latin typeface="+mn-lt"/>
              </a:rPr>
              <a:t>Pure sine wave </a:t>
            </a:r>
            <a:r>
              <a:rPr lang="en-US" sz="1600" dirty="0">
                <a:latin typeface="+mn-lt"/>
                <a:sym typeface="Wingdings" pitchFamily="2" charset="2"/>
              </a:rPr>
              <a:t> </a:t>
            </a:r>
            <a:br>
              <a:rPr lang="en-US" sz="1600" dirty="0">
                <a:latin typeface="+mn-lt"/>
                <a:sym typeface="Wingdings" pitchFamily="2" charset="2"/>
              </a:rPr>
            </a:br>
            <a:r>
              <a:rPr lang="en-US" sz="1600" dirty="0" smtClean="0">
                <a:latin typeface="+mn-lt"/>
              </a:rPr>
              <a:t>unclear </a:t>
            </a:r>
            <a:r>
              <a:rPr lang="en-US" sz="1600" dirty="0">
                <a:latin typeface="+mn-lt"/>
              </a:rPr>
              <a:t>position but clear </a:t>
            </a:r>
            <a:r>
              <a:rPr lang="en-US" sz="1600" dirty="0" smtClean="0">
                <a:latin typeface="+mn-lt"/>
              </a:rPr>
              <a:t>wavelength (momentum).</a:t>
            </a:r>
            <a:endParaRPr lang="en-US" sz="1600" dirty="0">
              <a:latin typeface="+mn-lt"/>
            </a:endParaRPr>
          </a:p>
        </p:txBody>
      </p:sp>
      <p:sp>
        <p:nvSpPr>
          <p:cNvPr id="17705" name="Text Box 297"/>
          <p:cNvSpPr txBox="1">
            <a:spLocks noChangeArrowheads="1"/>
          </p:cNvSpPr>
          <p:nvPr/>
        </p:nvSpPr>
        <p:spPr bwMode="auto">
          <a:xfrm>
            <a:off x="152400" y="5943600"/>
            <a:ext cx="3505200" cy="830997"/>
          </a:xfrm>
          <a:prstGeom prst="rect">
            <a:avLst/>
          </a:prstGeom>
          <a:noFill/>
          <a:ln w="9525">
            <a:noFill/>
            <a:miter lim="800000"/>
            <a:headEnd/>
            <a:tailEnd/>
          </a:ln>
          <a:effectLst/>
        </p:spPr>
        <p:txBody>
          <a:bodyPr wrap="square">
            <a:spAutoFit/>
          </a:bodyPr>
          <a:lstStyle/>
          <a:p>
            <a:pPr eaLnBrk="0" hangingPunct="0">
              <a:spcBef>
                <a:spcPct val="50000"/>
              </a:spcBef>
            </a:pPr>
            <a:r>
              <a:rPr lang="en-US" sz="1600" dirty="0">
                <a:latin typeface="+mn-lt"/>
              </a:rPr>
              <a:t>Sharp pulse </a:t>
            </a:r>
            <a:r>
              <a:rPr lang="en-US" sz="1600" dirty="0">
                <a:latin typeface="+mn-lt"/>
                <a:sym typeface="Wingdings" pitchFamily="2" charset="2"/>
              </a:rPr>
              <a:t> </a:t>
            </a:r>
            <a:r>
              <a:rPr lang="en-US" sz="1600" dirty="0" smtClean="0">
                <a:latin typeface="+mn-lt"/>
                <a:sym typeface="Wingdings" pitchFamily="2" charset="2"/>
              </a:rPr>
              <a:t/>
            </a:r>
            <a:br>
              <a:rPr lang="en-US" sz="1600" dirty="0" smtClean="0">
                <a:latin typeface="+mn-lt"/>
                <a:sym typeface="Wingdings" pitchFamily="2" charset="2"/>
              </a:rPr>
            </a:br>
            <a:r>
              <a:rPr lang="en-US" sz="1600" dirty="0" smtClean="0">
                <a:latin typeface="+mn-lt"/>
                <a:sym typeface="Wingdings" pitchFamily="2" charset="2"/>
              </a:rPr>
              <a:t>clear </a:t>
            </a:r>
            <a:r>
              <a:rPr lang="en-US" sz="1600" dirty="0">
                <a:latin typeface="+mn-lt"/>
                <a:sym typeface="Wingdings" pitchFamily="2" charset="2"/>
              </a:rPr>
              <a:t>position but unclear </a:t>
            </a:r>
            <a:r>
              <a:rPr lang="en-US" sz="1600" dirty="0" smtClean="0">
                <a:latin typeface="+mn-lt"/>
                <a:sym typeface="Wingdings" pitchFamily="2" charset="2"/>
              </a:rPr>
              <a:t>wavelength (momentum).</a:t>
            </a:r>
            <a:endParaRPr lang="en-US" sz="1600" dirty="0">
              <a:latin typeface="+mn-lt"/>
            </a:endParaRPr>
          </a:p>
        </p:txBody>
      </p:sp>
      <p:pic>
        <p:nvPicPr>
          <p:cNvPr id="300" name="Picture 5" descr="Tuba-Eb"/>
          <p:cNvPicPr>
            <a:picLocks noChangeAspect="1" noChangeArrowheads="1"/>
          </p:cNvPicPr>
          <p:nvPr/>
        </p:nvPicPr>
        <p:blipFill>
          <a:blip r:embed="rId3" cstate="print"/>
          <a:srcRect/>
          <a:stretch>
            <a:fillRect/>
          </a:stretch>
        </p:blipFill>
        <p:spPr bwMode="auto">
          <a:xfrm>
            <a:off x="7543800" y="1600200"/>
            <a:ext cx="1497806" cy="2590800"/>
          </a:xfrm>
          <a:prstGeom prst="rect">
            <a:avLst/>
          </a:prstGeom>
          <a:noFill/>
        </p:spPr>
      </p:pic>
      <p:sp>
        <p:nvSpPr>
          <p:cNvPr id="299" name="Freeform 4"/>
          <p:cNvSpPr>
            <a:spLocks/>
          </p:cNvSpPr>
          <p:nvPr/>
        </p:nvSpPr>
        <p:spPr bwMode="auto">
          <a:xfrm>
            <a:off x="6934200" y="228600"/>
            <a:ext cx="1776413" cy="1193800"/>
          </a:xfrm>
          <a:custGeom>
            <a:avLst/>
            <a:gdLst/>
            <a:ahLst/>
            <a:cxnLst>
              <a:cxn ang="0">
                <a:pos x="0" y="488"/>
              </a:cxn>
              <a:cxn ang="0">
                <a:pos x="288" y="488"/>
              </a:cxn>
              <a:cxn ang="0">
                <a:pos x="384" y="344"/>
              </a:cxn>
              <a:cxn ang="0">
                <a:pos x="432" y="584"/>
              </a:cxn>
              <a:cxn ang="0">
                <a:pos x="480" y="200"/>
              </a:cxn>
              <a:cxn ang="0">
                <a:pos x="528" y="680"/>
              </a:cxn>
              <a:cxn ang="0">
                <a:pos x="576" y="8"/>
              </a:cxn>
              <a:cxn ang="0">
                <a:pos x="624" y="728"/>
              </a:cxn>
              <a:cxn ang="0">
                <a:pos x="672" y="152"/>
              </a:cxn>
              <a:cxn ang="0">
                <a:pos x="720" y="584"/>
              </a:cxn>
              <a:cxn ang="0">
                <a:pos x="768" y="344"/>
              </a:cxn>
              <a:cxn ang="0">
                <a:pos x="816" y="536"/>
              </a:cxn>
              <a:cxn ang="0">
                <a:pos x="864" y="440"/>
              </a:cxn>
              <a:cxn ang="0">
                <a:pos x="1119" y="436"/>
              </a:cxn>
            </a:cxnLst>
            <a:rect l="0" t="0" r="r" b="b"/>
            <a:pathLst>
              <a:path w="1119" h="752">
                <a:moveTo>
                  <a:pt x="0" y="488"/>
                </a:moveTo>
                <a:cubicBezTo>
                  <a:pt x="112" y="500"/>
                  <a:pt x="224" y="512"/>
                  <a:pt x="288" y="488"/>
                </a:cubicBezTo>
                <a:cubicBezTo>
                  <a:pt x="352" y="464"/>
                  <a:pt x="360" y="328"/>
                  <a:pt x="384" y="344"/>
                </a:cubicBezTo>
                <a:cubicBezTo>
                  <a:pt x="408" y="360"/>
                  <a:pt x="416" y="608"/>
                  <a:pt x="432" y="584"/>
                </a:cubicBezTo>
                <a:cubicBezTo>
                  <a:pt x="448" y="560"/>
                  <a:pt x="464" y="184"/>
                  <a:pt x="480" y="200"/>
                </a:cubicBezTo>
                <a:cubicBezTo>
                  <a:pt x="496" y="216"/>
                  <a:pt x="512" y="712"/>
                  <a:pt x="528" y="680"/>
                </a:cubicBezTo>
                <a:cubicBezTo>
                  <a:pt x="544" y="648"/>
                  <a:pt x="560" y="0"/>
                  <a:pt x="576" y="8"/>
                </a:cubicBezTo>
                <a:cubicBezTo>
                  <a:pt x="592" y="16"/>
                  <a:pt x="608" y="704"/>
                  <a:pt x="624" y="728"/>
                </a:cubicBezTo>
                <a:cubicBezTo>
                  <a:pt x="640" y="752"/>
                  <a:pt x="656" y="176"/>
                  <a:pt x="672" y="152"/>
                </a:cubicBezTo>
                <a:cubicBezTo>
                  <a:pt x="688" y="128"/>
                  <a:pt x="704" y="552"/>
                  <a:pt x="720" y="584"/>
                </a:cubicBezTo>
                <a:cubicBezTo>
                  <a:pt x="736" y="616"/>
                  <a:pt x="752" y="352"/>
                  <a:pt x="768" y="344"/>
                </a:cubicBezTo>
                <a:cubicBezTo>
                  <a:pt x="784" y="336"/>
                  <a:pt x="800" y="520"/>
                  <a:pt x="816" y="536"/>
                </a:cubicBezTo>
                <a:cubicBezTo>
                  <a:pt x="832" y="552"/>
                  <a:pt x="814" y="457"/>
                  <a:pt x="864" y="440"/>
                </a:cubicBezTo>
                <a:cubicBezTo>
                  <a:pt x="914" y="423"/>
                  <a:pt x="1066" y="437"/>
                  <a:pt x="1119" y="436"/>
                </a:cubicBezTo>
              </a:path>
            </a:pathLst>
          </a:custGeom>
          <a:noFill/>
          <a:ln w="19050" cmpd="sng">
            <a:solidFill>
              <a:srgbClr val="00FF00"/>
            </a:solidFill>
            <a:round/>
            <a:headEnd/>
            <a:tailEnd/>
          </a:ln>
          <a:effec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dirty="0" smtClean="0"/>
              <a:t>Standing wave modes in two dimensions</a:t>
            </a:r>
            <a:endParaRPr lang="en-US" dirty="0"/>
          </a:p>
        </p:txBody>
      </p:sp>
      <p:pic>
        <p:nvPicPr>
          <p:cNvPr id="62472" name="Picture 8" descr="timpani"/>
          <p:cNvPicPr>
            <a:picLocks noChangeAspect="1" noChangeArrowheads="1"/>
          </p:cNvPicPr>
          <p:nvPr/>
        </p:nvPicPr>
        <p:blipFill>
          <a:blip r:embed="rId9" cstate="print"/>
          <a:srcRect/>
          <a:stretch>
            <a:fillRect/>
          </a:stretch>
        </p:blipFill>
        <p:spPr bwMode="auto">
          <a:xfrm>
            <a:off x="533400" y="1676400"/>
            <a:ext cx="1971675" cy="2381250"/>
          </a:xfrm>
          <a:prstGeom prst="rect">
            <a:avLst/>
          </a:prstGeom>
          <a:noFill/>
        </p:spPr>
      </p:pic>
      <p:pic>
        <p:nvPicPr>
          <p:cNvPr id="62475" name="drum_m1_n1.avi">
            <a:hlinkClick r:id="" action="ppaction://media"/>
          </p:cNvPr>
          <p:cNvPicPr>
            <a:picLocks noRot="1" noChangeAspect="1" noChangeArrowheads="1"/>
          </p:cNvPicPr>
          <p:nvPr>
            <a:videoFile r:link="rId2"/>
          </p:nvPr>
        </p:nvPicPr>
        <p:blipFill>
          <a:blip r:embed="rId10" cstate="print"/>
          <a:srcRect/>
          <a:stretch>
            <a:fillRect/>
          </a:stretch>
        </p:blipFill>
        <p:spPr bwMode="auto">
          <a:xfrm>
            <a:off x="152400" y="4343400"/>
            <a:ext cx="2895600" cy="2171700"/>
          </a:xfrm>
          <a:prstGeom prst="rect">
            <a:avLst/>
          </a:prstGeom>
          <a:noFill/>
        </p:spPr>
      </p:pic>
      <p:pic>
        <p:nvPicPr>
          <p:cNvPr id="62479" name="Drum Mode 5-4.wmv">
            <a:hlinkClick r:id="" action="ppaction://media"/>
          </p:cNvPr>
          <p:cNvPicPr>
            <a:picLocks noRot="1" noChangeAspect="1" noChangeArrowheads="1"/>
          </p:cNvPicPr>
          <p:nvPr>
            <a:videoFile r:link="rId3"/>
          </p:nvPr>
        </p:nvPicPr>
        <p:blipFill>
          <a:blip r:embed="rId11" cstate="print"/>
          <a:srcRect/>
          <a:stretch>
            <a:fillRect/>
          </a:stretch>
        </p:blipFill>
        <p:spPr bwMode="auto">
          <a:xfrm>
            <a:off x="6096000" y="4343400"/>
            <a:ext cx="2895600" cy="2171700"/>
          </a:xfrm>
          <a:prstGeom prst="rect">
            <a:avLst/>
          </a:prstGeom>
          <a:noFill/>
        </p:spPr>
      </p:pic>
      <p:pic>
        <p:nvPicPr>
          <p:cNvPr id="62480" name="Drum Mode 2-3.wmv">
            <a:hlinkClick r:id="" action="ppaction://media"/>
          </p:cNvPr>
          <p:cNvPicPr>
            <a:picLocks noRot="1" noChangeAspect="1" noChangeArrowheads="1"/>
          </p:cNvPicPr>
          <p:nvPr>
            <a:videoFile r:link="rId4"/>
          </p:nvPr>
        </p:nvPicPr>
        <p:blipFill>
          <a:blip r:embed="rId12" cstate="print"/>
          <a:srcRect/>
          <a:stretch>
            <a:fillRect/>
          </a:stretch>
        </p:blipFill>
        <p:spPr bwMode="auto">
          <a:xfrm>
            <a:off x="3124200" y="4343400"/>
            <a:ext cx="2895600" cy="2171700"/>
          </a:xfrm>
          <a:prstGeom prst="rect">
            <a:avLst/>
          </a:prstGeom>
          <a:noFill/>
        </p:spPr>
      </p:pic>
      <p:pic>
        <p:nvPicPr>
          <p:cNvPr id="62481" name="Drum Mode 0-1.wmv">
            <a:hlinkClick r:id="" action="ppaction://media"/>
          </p:cNvPr>
          <p:cNvPicPr>
            <a:picLocks noRot="1" noChangeAspect="1" noChangeArrowheads="1"/>
          </p:cNvPicPr>
          <p:nvPr>
            <a:videoFile r:link="rId5"/>
          </p:nvPr>
        </p:nvPicPr>
        <p:blipFill>
          <a:blip r:embed="rId13" cstate="print"/>
          <a:srcRect/>
          <a:stretch>
            <a:fillRect/>
          </a:stretch>
        </p:blipFill>
        <p:spPr bwMode="auto">
          <a:xfrm>
            <a:off x="3124200" y="2057400"/>
            <a:ext cx="2895600" cy="2171700"/>
          </a:xfrm>
          <a:prstGeom prst="rect">
            <a:avLst/>
          </a:prstGeom>
          <a:noFill/>
        </p:spPr>
      </p:pic>
      <p:pic>
        <p:nvPicPr>
          <p:cNvPr id="62482" name="Drum Mode 0-2.wmv">
            <a:hlinkClick r:id="" action="ppaction://media"/>
          </p:cNvPr>
          <p:cNvPicPr>
            <a:picLocks noRot="1" noChangeAspect="1" noChangeArrowheads="1"/>
          </p:cNvPicPr>
          <p:nvPr>
            <a:videoFile r:link="rId6"/>
          </p:nvPr>
        </p:nvPicPr>
        <p:blipFill>
          <a:blip r:embed="rId14" cstate="print"/>
          <a:srcRect/>
          <a:stretch>
            <a:fillRect/>
          </a:stretch>
        </p:blipFill>
        <p:spPr bwMode="auto">
          <a:xfrm>
            <a:off x="6096000" y="2057400"/>
            <a:ext cx="2895600" cy="217170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62481"/>
                                        </p:tgtEl>
                                      </p:cBhvr>
                                    </p:cmd>
                                  </p:childTnLst>
                                </p:cTn>
                              </p:par>
                              <p:par>
                                <p:cTn id="7" presetID="1" presetClass="mediacall" presetSubtype="0" fill="hold" nodeType="withEffect">
                                  <p:stCondLst>
                                    <p:cond delay="0"/>
                                  </p:stCondLst>
                                  <p:childTnLst>
                                    <p:cmd type="call" cmd="playFrom(0.0)">
                                      <p:cBhvr>
                                        <p:cTn id="8" dur="3000" fill="hold"/>
                                        <p:tgtEl>
                                          <p:spTgt spid="62475"/>
                                        </p:tgtEl>
                                      </p:cBhvr>
                                    </p:cmd>
                                  </p:childTnLst>
                                </p:cTn>
                              </p:par>
                              <p:par>
                                <p:cTn id="9" presetID="1" presetClass="mediacall" presetSubtype="0" fill="hold" nodeType="withEffect">
                                  <p:stCondLst>
                                    <p:cond delay="0"/>
                                  </p:stCondLst>
                                  <p:childTnLst>
                                    <p:cmd type="call" cmd="playFrom(0.0)">
                                      <p:cBhvr>
                                        <p:cTn id="10" dur="742" fill="hold"/>
                                        <p:tgtEl>
                                          <p:spTgt spid="62479"/>
                                        </p:tgtEl>
                                      </p:cBhvr>
                                    </p:cmd>
                                  </p:childTnLst>
                                </p:cTn>
                              </p:par>
                              <p:par>
                                <p:cTn id="11" presetID="1" presetClass="mediacall" presetSubtype="0" fill="hold" nodeType="withEffect">
                                  <p:stCondLst>
                                    <p:cond delay="0"/>
                                  </p:stCondLst>
                                  <p:childTnLst>
                                    <p:cmd type="call" cmd="playFrom(0.0)">
                                      <p:cBhvr>
                                        <p:cTn id="12" dur="1531" fill="hold"/>
                                        <p:tgtEl>
                                          <p:spTgt spid="62480"/>
                                        </p:tgtEl>
                                      </p:cBhvr>
                                    </p:cmd>
                                  </p:childTnLst>
                                </p:cTn>
                              </p:par>
                              <p:par>
                                <p:cTn id="13" presetID="1" presetClass="mediacall" presetSubtype="0" fill="hold" nodeType="withEffect">
                                  <p:stCondLst>
                                    <p:cond delay="0"/>
                                  </p:stCondLst>
                                  <p:childTnLst>
                                    <p:cmd type="call" cmd="playFrom(0.0)">
                                      <p:cBhvr>
                                        <p:cTn id="14" dur="6036" fill="hold"/>
                                        <p:tgtEl>
                                          <p:spTgt spid="624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62475"/>
                </p:tgtEl>
              </p:cMediaNode>
            </p:video>
            <p:seq concurrent="1" nextAc="seek">
              <p:cTn id="16" restart="whenNotActive" fill="hold" evtFilter="cancelBubble" nodeType="interactiveSeq">
                <p:stCondLst>
                  <p:cond evt="onClick" delay="0">
                    <p:tgtEl>
                      <p:spTgt spid="6247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2475"/>
                                        </p:tgtEl>
                                      </p:cBhvr>
                                    </p:cmd>
                                  </p:childTnLst>
                                </p:cTn>
                              </p:par>
                            </p:childTnLst>
                          </p:cTn>
                        </p:par>
                      </p:childTnLst>
                    </p:cTn>
                  </p:par>
                </p:childTnLst>
              </p:cTn>
              <p:nextCondLst>
                <p:cond evt="onClick" delay="0">
                  <p:tgtEl>
                    <p:spTgt spid="62475"/>
                  </p:tgtEl>
                </p:cond>
              </p:nextCondLst>
            </p:seq>
            <p:video>
              <p:cMediaNode>
                <p:cTn id="21" repeatCount="indefinite" fill="hold" display="0">
                  <p:stCondLst>
                    <p:cond delay="indefinite"/>
                  </p:stCondLst>
                  <p:endCondLst>
                    <p:cond evt="onNext" delay="0">
                      <p:tgtEl>
                        <p:sldTgt/>
                      </p:tgtEl>
                    </p:cond>
                    <p:cond evt="onPrev" delay="0">
                      <p:tgtEl>
                        <p:sldTgt/>
                      </p:tgtEl>
                    </p:cond>
                  </p:endCondLst>
                </p:cTn>
                <p:tgtEl>
                  <p:spTgt spid="62479"/>
                </p:tgtEl>
              </p:cMediaNode>
            </p:video>
            <p:seq concurrent="1" nextAc="seek">
              <p:cTn id="22" restart="whenNotActive" fill="hold" evtFilter="cancelBubble" nodeType="interactiveSeq">
                <p:stCondLst>
                  <p:cond evt="onClick" delay="0">
                    <p:tgtEl>
                      <p:spTgt spid="6247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62479"/>
                                        </p:tgtEl>
                                      </p:cBhvr>
                                    </p:cmd>
                                  </p:childTnLst>
                                </p:cTn>
                              </p:par>
                            </p:childTnLst>
                          </p:cTn>
                        </p:par>
                      </p:childTnLst>
                    </p:cTn>
                  </p:par>
                </p:childTnLst>
              </p:cTn>
              <p:nextCondLst>
                <p:cond evt="onClick" delay="0">
                  <p:tgtEl>
                    <p:spTgt spid="62479"/>
                  </p:tgtEl>
                </p:cond>
              </p:nextCondLst>
            </p:seq>
            <p:video>
              <p:cMediaNode>
                <p:cTn id="27" repeatCount="indefinite" fill="hold" display="0">
                  <p:stCondLst>
                    <p:cond delay="indefinite"/>
                  </p:stCondLst>
                  <p:endCondLst>
                    <p:cond evt="onNext" delay="0">
                      <p:tgtEl>
                        <p:sldTgt/>
                      </p:tgtEl>
                    </p:cond>
                    <p:cond evt="onPrev" delay="0">
                      <p:tgtEl>
                        <p:sldTgt/>
                      </p:tgtEl>
                    </p:cond>
                  </p:endCondLst>
                </p:cTn>
                <p:tgtEl>
                  <p:spTgt spid="62480"/>
                </p:tgtEl>
              </p:cMediaNode>
            </p:video>
            <p:seq concurrent="1" nextAc="seek">
              <p:cTn id="28" restart="whenNotActive" fill="hold" evtFilter="cancelBubble" nodeType="interactiveSeq">
                <p:stCondLst>
                  <p:cond evt="onClick" delay="0">
                    <p:tgtEl>
                      <p:spTgt spid="6248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62480"/>
                                        </p:tgtEl>
                                      </p:cBhvr>
                                    </p:cmd>
                                  </p:childTnLst>
                                </p:cTn>
                              </p:par>
                            </p:childTnLst>
                          </p:cTn>
                        </p:par>
                      </p:childTnLst>
                    </p:cTn>
                  </p:par>
                </p:childTnLst>
              </p:cTn>
              <p:nextCondLst>
                <p:cond evt="onClick" delay="0">
                  <p:tgtEl>
                    <p:spTgt spid="62480"/>
                  </p:tgtEl>
                </p:cond>
              </p:nextCondLst>
            </p:seq>
            <p:video>
              <p:cMediaNode>
                <p:cTn id="33" repeatCount="indefinite" fill="hold" display="0">
                  <p:stCondLst>
                    <p:cond delay="indefinite"/>
                  </p:stCondLst>
                  <p:endCondLst>
                    <p:cond evt="onNext" delay="0">
                      <p:tgtEl>
                        <p:sldTgt/>
                      </p:tgtEl>
                    </p:cond>
                    <p:cond evt="onPrev" delay="0">
                      <p:tgtEl>
                        <p:sldTgt/>
                      </p:tgtEl>
                    </p:cond>
                  </p:endCondLst>
                </p:cTn>
                <p:tgtEl>
                  <p:spTgt spid="62481"/>
                </p:tgtEl>
              </p:cMediaNode>
            </p:video>
            <p:seq concurrent="1" nextAc="seek">
              <p:cTn id="34" restart="whenNotActive" fill="hold" evtFilter="cancelBubble" nodeType="interactiveSeq">
                <p:stCondLst>
                  <p:cond evt="onClick" delay="0">
                    <p:tgtEl>
                      <p:spTgt spid="62481"/>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62481"/>
                                        </p:tgtEl>
                                      </p:cBhvr>
                                    </p:cmd>
                                  </p:childTnLst>
                                </p:cTn>
                              </p:par>
                            </p:childTnLst>
                          </p:cTn>
                        </p:par>
                      </p:childTnLst>
                    </p:cTn>
                  </p:par>
                </p:childTnLst>
              </p:cTn>
              <p:nextCondLst>
                <p:cond evt="onClick" delay="0">
                  <p:tgtEl>
                    <p:spTgt spid="62481"/>
                  </p:tgtEl>
                </p:cond>
              </p:nextCondLst>
            </p:seq>
            <p:video>
              <p:cMediaNode>
                <p:cTn id="39" repeatCount="indefinite" fill="hold" display="0">
                  <p:stCondLst>
                    <p:cond delay="indefinite"/>
                  </p:stCondLst>
                  <p:endCondLst>
                    <p:cond evt="onNext" delay="0">
                      <p:tgtEl>
                        <p:sldTgt/>
                      </p:tgtEl>
                    </p:cond>
                    <p:cond evt="onPrev" delay="0">
                      <p:tgtEl>
                        <p:sldTgt/>
                      </p:tgtEl>
                    </p:cond>
                  </p:endCondLst>
                </p:cTn>
                <p:tgtEl>
                  <p:spTgt spid="62482"/>
                </p:tgtEl>
              </p:cMediaNode>
            </p:video>
            <p:seq concurrent="1" nextAc="seek">
              <p:cTn id="40" restart="whenNotActive" fill="hold" evtFilter="cancelBubble" nodeType="interactiveSeq">
                <p:stCondLst>
                  <p:cond evt="onClick" delay="0">
                    <p:tgtEl>
                      <p:spTgt spid="6248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62482"/>
                                        </p:tgtEl>
                                      </p:cBhvr>
                                    </p:cmd>
                                  </p:childTnLst>
                                </p:cTn>
                              </p:par>
                            </p:childTnLst>
                          </p:cTn>
                        </p:par>
                      </p:childTnLst>
                    </p:cTn>
                  </p:par>
                </p:childTnLst>
              </p:cTn>
              <p:nextCondLst>
                <p:cond evt="onClick" delay="0">
                  <p:tgtEl>
                    <p:spTgt spid="6248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r>
              <a:rPr lang="en-US" sz="2600" dirty="0" err="1"/>
              <a:t>Orbitals</a:t>
            </a:r>
            <a:r>
              <a:rPr lang="en-US" sz="2600" dirty="0"/>
              <a:t> are three dimensional standing probability </a:t>
            </a:r>
            <a:r>
              <a:rPr lang="en-US" sz="2600" dirty="0" smtClean="0"/>
              <a:t>waves (found by solving the </a:t>
            </a:r>
            <a:r>
              <a:rPr lang="en-US" sz="2600" dirty="0" err="1" smtClean="0"/>
              <a:t>Shrödinger</a:t>
            </a:r>
            <a:r>
              <a:rPr lang="en-US" sz="2600" dirty="0" smtClean="0"/>
              <a:t> Wave equation )</a:t>
            </a:r>
            <a:endParaRPr lang="en-US" sz="2600" dirty="0"/>
          </a:p>
        </p:txBody>
      </p:sp>
      <p:pic>
        <p:nvPicPr>
          <p:cNvPr id="47111" name="Picture 7" descr="s orbital">
            <a:hlinkClick r:id="rId4"/>
          </p:cNvPr>
          <p:cNvPicPr>
            <a:picLocks noChangeAspect="1" noChangeArrowheads="1"/>
          </p:cNvPicPr>
          <p:nvPr/>
        </p:nvPicPr>
        <p:blipFill>
          <a:blip r:embed="rId5" cstate="print"/>
          <a:srcRect/>
          <a:stretch>
            <a:fillRect/>
          </a:stretch>
        </p:blipFill>
        <p:spPr bwMode="auto">
          <a:xfrm>
            <a:off x="685800" y="2209800"/>
            <a:ext cx="809625" cy="809625"/>
          </a:xfrm>
          <a:prstGeom prst="rect">
            <a:avLst/>
          </a:prstGeom>
          <a:noFill/>
        </p:spPr>
      </p:pic>
      <p:graphicFrame>
        <p:nvGraphicFramePr>
          <p:cNvPr id="47112" name="Object 8"/>
          <p:cNvGraphicFramePr>
            <a:graphicFrameLocks noChangeAspect="1"/>
          </p:cNvGraphicFramePr>
          <p:nvPr/>
        </p:nvGraphicFramePr>
        <p:xfrm>
          <a:off x="2667000" y="1600200"/>
          <a:ext cx="6096000" cy="1895475"/>
        </p:xfrm>
        <a:graphic>
          <a:graphicData uri="http://schemas.openxmlformats.org/presentationml/2006/ole">
            <p:oleObj spid="_x0000_s90114" name="PHOTO-PAINT" r:id="rId6" imgW="5766339" imgH="1792076" progId="">
              <p:embed/>
            </p:oleObj>
          </a:graphicData>
        </a:graphic>
      </p:graphicFrame>
      <p:sp>
        <p:nvSpPr>
          <p:cNvPr id="47113" name="Text Box 9"/>
          <p:cNvSpPr txBox="1">
            <a:spLocks noChangeArrowheads="1"/>
          </p:cNvSpPr>
          <p:nvPr/>
        </p:nvSpPr>
        <p:spPr bwMode="auto">
          <a:xfrm>
            <a:off x="685800" y="3200400"/>
            <a:ext cx="971550" cy="304800"/>
          </a:xfrm>
          <a:prstGeom prst="rect">
            <a:avLst/>
          </a:prstGeom>
          <a:noFill/>
          <a:ln w="9525">
            <a:noFill/>
            <a:miter lim="800000"/>
            <a:headEnd/>
            <a:tailEnd/>
          </a:ln>
          <a:effectLst/>
        </p:spPr>
        <p:txBody>
          <a:bodyPr wrap="none">
            <a:spAutoFit/>
          </a:bodyPr>
          <a:lstStyle/>
          <a:p>
            <a:r>
              <a:rPr lang="en-US" sz="1400" b="1"/>
              <a:t>1s orbital</a:t>
            </a:r>
          </a:p>
        </p:txBody>
      </p:sp>
      <p:graphicFrame>
        <p:nvGraphicFramePr>
          <p:cNvPr id="47114" name="Object 10"/>
          <p:cNvGraphicFramePr>
            <a:graphicFrameLocks/>
          </p:cNvGraphicFramePr>
          <p:nvPr/>
        </p:nvGraphicFramePr>
        <p:xfrm>
          <a:off x="1600200" y="4114800"/>
          <a:ext cx="3044825" cy="2209800"/>
        </p:xfrm>
        <a:graphic>
          <a:graphicData uri="http://schemas.openxmlformats.org/presentationml/2006/ole">
            <p:oleObj spid="_x0000_s90115" name="PhotoStyler Image" r:id="rId7" imgW="3810532" imgH="2753109" progId="">
              <p:embed/>
            </p:oleObj>
          </a:graphicData>
        </a:graphic>
      </p:graphicFrame>
      <p:sp>
        <p:nvSpPr>
          <p:cNvPr id="47115" name="Text Box 11"/>
          <p:cNvSpPr txBox="1">
            <a:spLocks noChangeArrowheads="1"/>
          </p:cNvSpPr>
          <p:nvPr/>
        </p:nvSpPr>
        <p:spPr bwMode="auto">
          <a:xfrm>
            <a:off x="457200" y="5105400"/>
            <a:ext cx="1111250" cy="366713"/>
          </a:xfrm>
          <a:prstGeom prst="rect">
            <a:avLst/>
          </a:prstGeom>
          <a:noFill/>
          <a:ln w="9525">
            <a:noFill/>
            <a:miter lim="800000"/>
            <a:headEnd/>
            <a:tailEnd/>
          </a:ln>
          <a:effectLst/>
        </p:spPr>
        <p:txBody>
          <a:bodyPr wrap="none">
            <a:spAutoFit/>
          </a:bodyPr>
          <a:lstStyle/>
          <a:p>
            <a:r>
              <a:rPr lang="en-US"/>
              <a:t>d orbitals</a:t>
            </a:r>
          </a:p>
        </p:txBody>
      </p:sp>
      <p:pic>
        <p:nvPicPr>
          <p:cNvPr id="47116" name="Picture 12"/>
          <p:cNvPicPr>
            <a:picLocks noChangeAspect="1" noChangeArrowheads="1"/>
          </p:cNvPicPr>
          <p:nvPr/>
        </p:nvPicPr>
        <p:blipFill>
          <a:blip r:embed="rId8" cstate="print"/>
          <a:srcRect/>
          <a:stretch>
            <a:fillRect/>
          </a:stretch>
        </p:blipFill>
        <p:spPr bwMode="auto">
          <a:xfrm>
            <a:off x="7086600" y="3886200"/>
            <a:ext cx="1123950" cy="2362200"/>
          </a:xfrm>
          <a:prstGeom prst="rect">
            <a:avLst/>
          </a:prstGeom>
          <a:noFill/>
          <a:ln w="9525">
            <a:noFill/>
            <a:miter lim="800000"/>
            <a:headEnd/>
            <a:tailEnd/>
          </a:ln>
          <a:effectLst>
            <a:outerShdw dist="25399" dir="16200000" algn="ctr" rotWithShape="0">
              <a:srgbClr val="FFFFFF">
                <a:alpha val="75000"/>
              </a:srgbClr>
            </a:outerShdw>
          </a:effectLst>
        </p:spPr>
      </p:pic>
      <p:sp>
        <p:nvSpPr>
          <p:cNvPr id="47117" name="Text Box 13"/>
          <p:cNvSpPr txBox="1">
            <a:spLocks noChangeArrowheads="1"/>
          </p:cNvSpPr>
          <p:nvPr/>
        </p:nvSpPr>
        <p:spPr bwMode="auto">
          <a:xfrm>
            <a:off x="5410200" y="4876800"/>
            <a:ext cx="1276350" cy="366713"/>
          </a:xfrm>
          <a:prstGeom prst="rect">
            <a:avLst/>
          </a:prstGeom>
          <a:noFill/>
          <a:ln w="9525">
            <a:noFill/>
            <a:miter lim="800000"/>
            <a:headEnd/>
            <a:tailEnd/>
          </a:ln>
          <a:effectLst/>
        </p:spPr>
        <p:txBody>
          <a:bodyPr wrap="none">
            <a:spAutoFit/>
          </a:bodyPr>
          <a:lstStyle/>
          <a:p>
            <a:r>
              <a:rPr lang="en-US"/>
              <a:t>An f orbital</a:t>
            </a:r>
          </a:p>
        </p:txBody>
      </p:sp>
    </p:spTree>
    <p:custDataLst>
      <p:tags r:id="rId2"/>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noFill/>
          <a:ln/>
        </p:spPr>
        <p:txBody>
          <a:bodyPr lIns="92075" tIns="46037" rIns="92075" bIns="46037"/>
          <a:lstStyle/>
          <a:p>
            <a:r>
              <a:rPr lang="en-US"/>
              <a:t>The Pauli Exclusion Principle</a:t>
            </a:r>
          </a:p>
        </p:txBody>
      </p:sp>
      <p:sp>
        <p:nvSpPr>
          <p:cNvPr id="19461" name="Rectangle 5"/>
          <p:cNvSpPr>
            <a:spLocks noGrp="1" noChangeArrowheads="1"/>
          </p:cNvSpPr>
          <p:nvPr>
            <p:ph type="body" idx="1"/>
          </p:nvPr>
        </p:nvSpPr>
        <p:spPr>
          <a:xfrm>
            <a:off x="1752600" y="1905000"/>
            <a:ext cx="4038600" cy="3733800"/>
          </a:xfrm>
          <a:noFill/>
          <a:ln/>
        </p:spPr>
        <p:txBody>
          <a:bodyPr lIns="92075" tIns="46037" rIns="92075" bIns="46037"/>
          <a:lstStyle/>
          <a:p>
            <a:r>
              <a:rPr lang="en-US" sz="2600" dirty="0"/>
              <a:t>No more than </a:t>
            </a:r>
            <a:r>
              <a:rPr lang="en-US" sz="2600" b="1" dirty="0"/>
              <a:t>two</a:t>
            </a:r>
            <a:r>
              <a:rPr lang="en-US" sz="2600" dirty="0"/>
              <a:t> electrons can occupy the </a:t>
            </a:r>
            <a:r>
              <a:rPr lang="en-US" sz="2600" b="1" dirty="0"/>
              <a:t>same orbital </a:t>
            </a:r>
            <a:r>
              <a:rPr lang="en-US" sz="2200" b="1" dirty="0"/>
              <a:t>(in a given shell)</a:t>
            </a:r>
            <a:r>
              <a:rPr lang="en-US" sz="2600" dirty="0"/>
              <a:t>.  </a:t>
            </a:r>
          </a:p>
          <a:p>
            <a:r>
              <a:rPr lang="en-US" sz="2600" dirty="0"/>
              <a:t>If two electrons are in the same orbital, they must have </a:t>
            </a:r>
            <a:r>
              <a:rPr lang="en-US" sz="2600" b="1" dirty="0"/>
              <a:t>different spins</a:t>
            </a:r>
            <a:r>
              <a:rPr lang="en-US" sz="2600" dirty="0"/>
              <a:t>.</a:t>
            </a:r>
          </a:p>
        </p:txBody>
      </p:sp>
      <p:pic>
        <p:nvPicPr>
          <p:cNvPr id="19967" name="Picture 5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08675" y="1905000"/>
            <a:ext cx="2625725" cy="3505200"/>
          </a:xfrm>
          <a:prstGeom prst="rect">
            <a:avLst/>
          </a:prstGeom>
          <a:ln>
            <a:noFill/>
          </a:ln>
          <a:effectLst>
            <a:outerShdw blurRad="292100" dist="139700" dir="2700000" algn="tl" rotWithShape="0">
              <a:srgbClr val="333333">
                <a:alpha val="65000"/>
              </a:srgbClr>
            </a:outerShdw>
          </a:effectLst>
        </p:spPr>
      </p:pic>
      <p:pic>
        <p:nvPicPr>
          <p:cNvPr id="19969" name="Picture 513" descr="Wolfgang Pauli"/>
          <p:cNvPicPr>
            <a:picLocks noChangeAspect="1" noChangeArrowheads="1"/>
          </p:cNvPicPr>
          <p:nvPr/>
        </p:nvPicPr>
        <p:blipFill>
          <a:blip r:embed="rId4" cstate="print"/>
          <a:srcRect/>
          <a:stretch>
            <a:fillRect/>
          </a:stretch>
        </p:blipFill>
        <p:spPr bwMode="auto">
          <a:xfrm>
            <a:off x="228600" y="1981200"/>
            <a:ext cx="1333500" cy="188595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The second law of Thermodynamics</a:t>
            </a:r>
          </a:p>
        </p:txBody>
      </p:sp>
      <p:sp>
        <p:nvSpPr>
          <p:cNvPr id="20483" name="Rectangle 3"/>
          <p:cNvSpPr>
            <a:spLocks noGrp="1" noChangeArrowheads="1"/>
          </p:cNvSpPr>
          <p:nvPr>
            <p:ph type="body" idx="1"/>
          </p:nvPr>
        </p:nvSpPr>
        <p:spPr>
          <a:xfrm>
            <a:off x="381000" y="1371600"/>
            <a:ext cx="8382000" cy="2438400"/>
          </a:xfrm>
        </p:spPr>
        <p:txBody>
          <a:bodyPr/>
          <a:lstStyle/>
          <a:p>
            <a:pPr eaLnBrk="1" hangingPunct="1"/>
            <a:r>
              <a:rPr lang="en-US" dirty="0" smtClean="0"/>
              <a:t>Changes occurring in natural systems always proceed in such a way that the total amount of “disorder” in the universe either is unchanged or increased.  If total “disorder” is increased, the process is irreversible.</a:t>
            </a:r>
          </a:p>
        </p:txBody>
      </p:sp>
      <p:pic>
        <p:nvPicPr>
          <p:cNvPr id="62465" name="Picture 1"/>
          <p:cNvPicPr>
            <a:picLocks noChangeAspect="1" noChangeArrowheads="1"/>
          </p:cNvPicPr>
          <p:nvPr/>
        </p:nvPicPr>
        <p:blipFill>
          <a:blip r:embed="rId4" cstate="print"/>
          <a:srcRect/>
          <a:stretch>
            <a:fillRect/>
          </a:stretch>
        </p:blipFill>
        <p:spPr bwMode="auto">
          <a:xfrm>
            <a:off x="3048000" y="4191000"/>
            <a:ext cx="2638425" cy="17335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114800" y="4191000"/>
            <a:ext cx="457200" cy="1828800"/>
          </a:xfrm>
          <a:prstGeom prst="rect">
            <a:avLst/>
          </a:prstGeom>
          <a:gradFill>
            <a:gsLst>
              <a:gs pos="100000">
                <a:schemeClr val="accent3">
                  <a:lumMod val="95000"/>
                  <a:alpha val="0"/>
                </a:schemeClr>
              </a:gs>
              <a:gs pos="100000">
                <a:schemeClr val="accent1">
                  <a:tint val="44500"/>
                  <a:satMod val="160000"/>
                </a:schemeClr>
              </a:gs>
              <a:gs pos="0">
                <a:schemeClr val="accent3">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10800000">
            <a:off x="5029200" y="4191000"/>
            <a:ext cx="457200" cy="1828800"/>
          </a:xfrm>
          <a:prstGeom prst="rect">
            <a:avLst/>
          </a:prstGeom>
          <a:gradFill>
            <a:gsLst>
              <a:gs pos="99000">
                <a:schemeClr val="accent3">
                  <a:lumMod val="95000"/>
                  <a:alpha val="0"/>
                </a:schemeClr>
              </a:gs>
              <a:gs pos="100000">
                <a:schemeClr val="accent1">
                  <a:tint val="44500"/>
                  <a:satMod val="160000"/>
                </a:schemeClr>
              </a:gs>
              <a:gs pos="0">
                <a:schemeClr val="accent3">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p:txBody>
          <a:bodyPr/>
          <a:lstStyle/>
          <a:p>
            <a:pPr eaLnBrk="1" hangingPunct="1"/>
            <a:r>
              <a:rPr lang="en-US" smtClean="0"/>
              <a:t>So what does it mean to increase entropy?</a:t>
            </a:r>
          </a:p>
        </p:txBody>
      </p:sp>
      <p:sp>
        <p:nvSpPr>
          <p:cNvPr id="19459" name="Rectangle 3"/>
          <p:cNvSpPr>
            <a:spLocks noGrp="1" noChangeArrowheads="1"/>
          </p:cNvSpPr>
          <p:nvPr>
            <p:ph type="body" idx="1"/>
          </p:nvPr>
        </p:nvSpPr>
        <p:spPr>
          <a:xfrm>
            <a:off x="228600" y="1447800"/>
            <a:ext cx="8382000" cy="2514600"/>
          </a:xfrm>
        </p:spPr>
        <p:txBody>
          <a:bodyPr/>
          <a:lstStyle/>
          <a:p>
            <a:pPr eaLnBrk="1" hangingPunct="1"/>
            <a:r>
              <a:rPr lang="en-US" dirty="0" smtClean="0"/>
              <a:t>Increasing disorder (entropy)</a:t>
            </a:r>
          </a:p>
          <a:p>
            <a:pPr lvl="1" eaLnBrk="1" hangingPunct="1"/>
            <a:r>
              <a:rPr lang="en-US" dirty="0" smtClean="0"/>
              <a:t>An increase in random motion.</a:t>
            </a:r>
          </a:p>
          <a:p>
            <a:pPr lvl="1" eaLnBrk="1" hangingPunct="1"/>
            <a:r>
              <a:rPr lang="en-US" dirty="0" smtClean="0"/>
              <a:t>A greater physical mixing of types.</a:t>
            </a:r>
          </a:p>
          <a:p>
            <a:pPr lvl="1" eaLnBrk="1" hangingPunct="1"/>
            <a:r>
              <a:rPr lang="en-US" dirty="0" smtClean="0"/>
              <a:t>A reduction of temperature </a:t>
            </a:r>
            <a:r>
              <a:rPr lang="en-US" i="1" dirty="0" smtClean="0"/>
              <a:t>differences</a:t>
            </a:r>
            <a:r>
              <a:rPr lang="en-US" dirty="0" smtClean="0"/>
              <a:t>.</a:t>
            </a:r>
          </a:p>
          <a:p>
            <a:pPr lvl="1" eaLnBrk="1" hangingPunct="1"/>
            <a:r>
              <a:rPr lang="en-US" dirty="0" smtClean="0"/>
              <a:t>Conversion of energy to a lower order</a:t>
            </a:r>
          </a:p>
          <a:p>
            <a:pPr eaLnBrk="1" hangingPunct="1"/>
            <a:endParaRPr lang="en-US" dirty="0" smtClean="0"/>
          </a:p>
        </p:txBody>
      </p:sp>
      <p:sp>
        <p:nvSpPr>
          <p:cNvPr id="4" name="Rectangle 3"/>
          <p:cNvSpPr/>
          <p:nvPr/>
        </p:nvSpPr>
        <p:spPr>
          <a:xfrm>
            <a:off x="6477000" y="4191000"/>
            <a:ext cx="1371600" cy="18288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4191000"/>
            <a:ext cx="533400" cy="182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33600" y="4191000"/>
            <a:ext cx="533400" cy="1828800"/>
          </a:xfrm>
          <a:prstGeom prst="rect">
            <a:avLst/>
          </a:pr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90800" y="4191000"/>
            <a:ext cx="457200" cy="182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477000" y="6096000"/>
            <a:ext cx="1351652" cy="369332"/>
          </a:xfrm>
          <a:prstGeom prst="rect">
            <a:avLst/>
          </a:prstGeom>
          <a:noFill/>
        </p:spPr>
        <p:txBody>
          <a:bodyPr wrap="none" rtlCol="0">
            <a:spAutoFit/>
          </a:bodyPr>
          <a:lstStyle/>
          <a:p>
            <a:r>
              <a:rPr lang="en-US" dirty="0" smtClean="0"/>
              <a:t>Heat Death</a:t>
            </a:r>
            <a:endParaRPr lang="en-US" dirty="0"/>
          </a:p>
        </p:txBody>
      </p:sp>
      <p:sp>
        <p:nvSpPr>
          <p:cNvPr id="40" name="TextBox 39"/>
          <p:cNvSpPr txBox="1"/>
          <p:nvPr/>
        </p:nvSpPr>
        <p:spPr>
          <a:xfrm>
            <a:off x="4191000" y="6096000"/>
            <a:ext cx="1223412" cy="369332"/>
          </a:xfrm>
          <a:prstGeom prst="rect">
            <a:avLst/>
          </a:prstGeom>
          <a:noFill/>
        </p:spPr>
        <p:txBody>
          <a:bodyPr wrap="none" rtlCol="0">
            <a:spAutoFit/>
          </a:bodyPr>
          <a:lstStyle/>
          <a:p>
            <a:r>
              <a:rPr lang="en-US" dirty="0" smtClean="0"/>
              <a:t>Heat Flow</a:t>
            </a:r>
            <a:endParaRPr lang="en-US" dirty="0"/>
          </a:p>
        </p:txBody>
      </p:sp>
      <p:sp>
        <p:nvSpPr>
          <p:cNvPr id="41" name="TextBox 40"/>
          <p:cNvSpPr txBox="1"/>
          <p:nvPr/>
        </p:nvSpPr>
        <p:spPr>
          <a:xfrm>
            <a:off x="762000" y="6096000"/>
            <a:ext cx="3810000" cy="369332"/>
          </a:xfrm>
          <a:prstGeom prst="rect">
            <a:avLst/>
          </a:prstGeom>
          <a:noFill/>
        </p:spPr>
        <p:txBody>
          <a:bodyPr wrap="square" rtlCol="0">
            <a:spAutoFit/>
          </a:bodyPr>
          <a:lstStyle/>
          <a:p>
            <a:r>
              <a:rPr lang="en-US" dirty="0" smtClean="0"/>
              <a:t>Distinct Temperature Regions</a:t>
            </a:r>
            <a:endParaRPr lang="en-US" dirty="0"/>
          </a:p>
        </p:txBody>
      </p:sp>
      <p:sp>
        <p:nvSpPr>
          <p:cNvPr id="39" name="Rectangle 38"/>
          <p:cNvSpPr/>
          <p:nvPr/>
        </p:nvSpPr>
        <p:spPr>
          <a:xfrm>
            <a:off x="4572000" y="4191000"/>
            <a:ext cx="457200" cy="1828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rot="10800000">
            <a:off x="4800600" y="4495800"/>
            <a:ext cx="457200"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343400" y="5638800"/>
            <a:ext cx="457200"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114800" y="4191000"/>
            <a:ext cx="13716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676400" y="4191000"/>
            <a:ext cx="13716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a:off x="3276600" y="48768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a:off x="5715000" y="48768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Something to think about: The reluctant horse</a:t>
            </a:r>
          </a:p>
        </p:txBody>
      </p:sp>
      <p:sp>
        <p:nvSpPr>
          <p:cNvPr id="30723" name="Rectangle 3"/>
          <p:cNvSpPr>
            <a:spLocks noGrp="1" noChangeArrowheads="1"/>
          </p:cNvSpPr>
          <p:nvPr>
            <p:ph type="body" idx="1"/>
          </p:nvPr>
        </p:nvSpPr>
        <p:spPr>
          <a:xfrm>
            <a:off x="381000" y="1371600"/>
            <a:ext cx="8382000" cy="1600200"/>
          </a:xfrm>
        </p:spPr>
        <p:txBody>
          <a:bodyPr/>
          <a:lstStyle/>
          <a:p>
            <a:pPr eaLnBrk="1" hangingPunct="1"/>
            <a:r>
              <a:rPr lang="en-US" dirty="0" smtClean="0"/>
              <a:t>“My owner </a:t>
            </a:r>
            <a:r>
              <a:rPr lang="en-US" dirty="0" smtClean="0"/>
              <a:t>Sir Isaac said that </a:t>
            </a:r>
            <a:r>
              <a:rPr lang="en-US" dirty="0" smtClean="0"/>
              <a:t>e</a:t>
            </a:r>
            <a:r>
              <a:rPr lang="en-US" dirty="0" smtClean="0"/>
              <a:t>very </a:t>
            </a:r>
            <a:r>
              <a:rPr lang="en-US" dirty="0" smtClean="0"/>
              <a:t>time I pull on the cart, it pulls back with equal force.  </a:t>
            </a:r>
            <a:r>
              <a:rPr lang="en-US" dirty="0" smtClean="0"/>
              <a:t>If he’s right then </a:t>
            </a:r>
            <a:r>
              <a:rPr lang="en-US" dirty="0" smtClean="0"/>
              <a:t>I cannot pull the cart.”</a:t>
            </a:r>
          </a:p>
        </p:txBody>
      </p:sp>
      <p:pic>
        <p:nvPicPr>
          <p:cNvPr id="30724" name="Picture 5" descr="horse%20&amp;%20cart"/>
          <p:cNvPicPr>
            <a:picLocks noChangeAspect="1" noChangeArrowheads="1"/>
          </p:cNvPicPr>
          <p:nvPr/>
        </p:nvPicPr>
        <p:blipFill>
          <a:blip r:embed="rId3" cstate="print"/>
          <a:srcRect/>
          <a:stretch>
            <a:fillRect/>
          </a:stretch>
        </p:blipFill>
        <p:spPr bwMode="auto">
          <a:xfrm>
            <a:off x="2209800" y="2971800"/>
            <a:ext cx="4876800" cy="36576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Chemical Bonds</a:t>
            </a:r>
          </a:p>
        </p:txBody>
      </p:sp>
      <p:sp>
        <p:nvSpPr>
          <p:cNvPr id="40967" name="Rectangle 7"/>
          <p:cNvSpPr>
            <a:spLocks noGrp="1" noChangeArrowheads="1"/>
          </p:cNvSpPr>
          <p:nvPr>
            <p:ph type="body" idx="1"/>
          </p:nvPr>
        </p:nvSpPr>
        <p:spPr>
          <a:xfrm>
            <a:off x="381000" y="1371600"/>
            <a:ext cx="5638800" cy="5029200"/>
          </a:xfrm>
        </p:spPr>
        <p:txBody>
          <a:bodyPr>
            <a:normAutofit/>
          </a:bodyPr>
          <a:lstStyle/>
          <a:p>
            <a:r>
              <a:rPr lang="en-US" sz="2400" dirty="0" smtClean="0"/>
              <a:t>The constituent atoms </a:t>
            </a:r>
            <a:r>
              <a:rPr lang="en-US" sz="2400" dirty="0"/>
              <a:t>in molecules are held together by “bonds”. A bond is usually a pair of electrons.</a:t>
            </a:r>
          </a:p>
          <a:p>
            <a:pPr lvl="1"/>
            <a:r>
              <a:rPr lang="en-US" sz="2400" dirty="0"/>
              <a:t>Strong Bonds: Metallic, Ionic, Covalent</a:t>
            </a:r>
          </a:p>
          <a:p>
            <a:pPr lvl="1"/>
            <a:r>
              <a:rPr lang="en-US" sz="2400" dirty="0"/>
              <a:t>Weak Bonds: van </a:t>
            </a:r>
            <a:r>
              <a:rPr lang="en-US" sz="2400" dirty="0" err="1"/>
              <a:t>der</a:t>
            </a:r>
            <a:r>
              <a:rPr lang="en-US" sz="2400" dirty="0"/>
              <a:t> Waals, Hydrogen</a:t>
            </a:r>
          </a:p>
          <a:p>
            <a:r>
              <a:rPr lang="en-US" sz="2400" dirty="0" smtClean="0"/>
              <a:t>The quantum model explains them all</a:t>
            </a:r>
          </a:p>
        </p:txBody>
      </p:sp>
      <p:pic>
        <p:nvPicPr>
          <p:cNvPr id="7" name="Picture 16" descr="methane-300dpi-uncompressed"/>
          <p:cNvPicPr>
            <a:picLocks noChangeAspect="1" noChangeArrowheads="1"/>
          </p:cNvPicPr>
          <p:nvPr/>
        </p:nvPicPr>
        <p:blipFill>
          <a:blip r:embed="rId4" cstate="print"/>
          <a:srcRect/>
          <a:stretch>
            <a:fillRect/>
          </a:stretch>
        </p:blipFill>
        <p:spPr bwMode="auto">
          <a:xfrm>
            <a:off x="6400800" y="2514600"/>
            <a:ext cx="1828800" cy="18161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spirin MS SDBS Japan"/>
          <p:cNvPicPr>
            <a:picLocks noChangeAspect="1" noChangeArrowheads="1"/>
          </p:cNvPicPr>
          <p:nvPr/>
        </p:nvPicPr>
        <p:blipFill>
          <a:blip r:embed="rId4" cstate="print"/>
          <a:srcRect/>
          <a:stretch>
            <a:fillRect/>
          </a:stretch>
        </p:blipFill>
        <p:spPr bwMode="auto">
          <a:xfrm>
            <a:off x="566738" y="3163888"/>
            <a:ext cx="4714875" cy="3173412"/>
          </a:xfrm>
          <a:prstGeom prst="rect">
            <a:avLst/>
          </a:prstGeom>
          <a:noFill/>
        </p:spPr>
      </p:pic>
      <p:sp>
        <p:nvSpPr>
          <p:cNvPr id="51204" name="Text Box 4"/>
          <p:cNvSpPr txBox="1">
            <a:spLocks noChangeArrowheads="1"/>
          </p:cNvSpPr>
          <p:nvPr/>
        </p:nvSpPr>
        <p:spPr bwMode="auto">
          <a:xfrm>
            <a:off x="2990850" y="1590675"/>
            <a:ext cx="3790950" cy="523220"/>
          </a:xfrm>
          <a:prstGeom prst="rect">
            <a:avLst/>
          </a:prstGeom>
          <a:noFill/>
          <a:ln w="9525">
            <a:noFill/>
            <a:miter lim="800000"/>
            <a:headEnd/>
            <a:tailEnd/>
          </a:ln>
          <a:effectLst/>
        </p:spPr>
        <p:txBody>
          <a:bodyPr wrap="square">
            <a:spAutoFit/>
          </a:bodyPr>
          <a:lstStyle/>
          <a:p>
            <a:r>
              <a:rPr lang="en-US" sz="2800" dirty="0">
                <a:latin typeface="+mn-lt"/>
              </a:rPr>
              <a:t>Mass Spectroscopy</a:t>
            </a:r>
          </a:p>
        </p:txBody>
      </p:sp>
      <p:sp>
        <p:nvSpPr>
          <p:cNvPr id="51205" name="Text Box 5"/>
          <p:cNvSpPr txBox="1">
            <a:spLocks noChangeArrowheads="1"/>
          </p:cNvSpPr>
          <p:nvPr/>
        </p:nvSpPr>
        <p:spPr bwMode="auto">
          <a:xfrm>
            <a:off x="0" y="1900238"/>
            <a:ext cx="2432050" cy="641350"/>
          </a:xfrm>
          <a:prstGeom prst="rect">
            <a:avLst/>
          </a:prstGeom>
          <a:noFill/>
          <a:ln w="9525">
            <a:noFill/>
            <a:miter lim="800000"/>
            <a:headEnd/>
            <a:tailEnd/>
          </a:ln>
          <a:effectLst/>
        </p:spPr>
        <p:txBody>
          <a:bodyPr wrap="none">
            <a:spAutoFit/>
          </a:bodyPr>
          <a:lstStyle/>
          <a:p>
            <a:r>
              <a:rPr lang="en-US">
                <a:latin typeface="+mn-lt"/>
              </a:rPr>
              <a:t>Masses of molecular</a:t>
            </a:r>
          </a:p>
          <a:p>
            <a:r>
              <a:rPr lang="en-US">
                <a:latin typeface="+mn-lt"/>
              </a:rPr>
              <a:t>fragments</a:t>
            </a:r>
          </a:p>
        </p:txBody>
      </p:sp>
      <p:sp>
        <p:nvSpPr>
          <p:cNvPr id="51206" name="Text Box 6"/>
          <p:cNvSpPr txBox="1">
            <a:spLocks noChangeArrowheads="1"/>
          </p:cNvSpPr>
          <p:nvPr/>
        </p:nvSpPr>
        <p:spPr bwMode="auto">
          <a:xfrm>
            <a:off x="6496050" y="4922838"/>
            <a:ext cx="2464136" cy="923330"/>
          </a:xfrm>
          <a:prstGeom prst="rect">
            <a:avLst/>
          </a:prstGeom>
          <a:noFill/>
          <a:ln w="9525">
            <a:noFill/>
            <a:miter lim="800000"/>
            <a:headEnd/>
            <a:tailEnd/>
          </a:ln>
          <a:effectLst/>
        </p:spPr>
        <p:txBody>
          <a:bodyPr wrap="none">
            <a:spAutoFit/>
          </a:bodyPr>
          <a:lstStyle/>
          <a:p>
            <a:r>
              <a:rPr lang="en-US">
                <a:latin typeface="+mn-lt"/>
              </a:rPr>
              <a:t>Parent peak:</a:t>
            </a:r>
          </a:p>
          <a:p>
            <a:r>
              <a:rPr lang="en-US">
                <a:latin typeface="+mn-lt"/>
              </a:rPr>
              <a:t>Mass of the molecule</a:t>
            </a:r>
          </a:p>
          <a:p>
            <a:r>
              <a:rPr lang="en-US">
                <a:latin typeface="+mn-lt"/>
              </a:rPr>
              <a:t>180 amu</a:t>
            </a:r>
          </a:p>
        </p:txBody>
      </p:sp>
      <p:sp>
        <p:nvSpPr>
          <p:cNvPr id="51207" name="Line 7"/>
          <p:cNvSpPr>
            <a:spLocks noChangeShapeType="1"/>
          </p:cNvSpPr>
          <p:nvPr/>
        </p:nvSpPr>
        <p:spPr bwMode="auto">
          <a:xfrm flipH="1">
            <a:off x="4116388" y="5175250"/>
            <a:ext cx="2393950" cy="587375"/>
          </a:xfrm>
          <a:prstGeom prst="line">
            <a:avLst/>
          </a:prstGeom>
          <a:noFill/>
          <a:ln w="38100">
            <a:solidFill>
              <a:srgbClr val="008000"/>
            </a:solidFill>
            <a:round/>
            <a:headEnd/>
            <a:tailEnd type="triangle" w="med" len="med"/>
          </a:ln>
          <a:effectLst/>
        </p:spPr>
        <p:txBody>
          <a:bodyPr/>
          <a:lstStyle/>
          <a:p>
            <a:endParaRPr lang="en-US">
              <a:latin typeface="+mn-lt"/>
            </a:endParaRPr>
          </a:p>
        </p:txBody>
      </p:sp>
      <p:pic>
        <p:nvPicPr>
          <p:cNvPr id="51208" name="Picture 8" descr="aspirin"/>
          <p:cNvPicPr>
            <a:picLocks noChangeAspect="1" noChangeArrowheads="1"/>
          </p:cNvPicPr>
          <p:nvPr/>
        </p:nvPicPr>
        <p:blipFill>
          <a:blip r:embed="rId5" cstate="print"/>
          <a:srcRect/>
          <a:stretch>
            <a:fillRect/>
          </a:stretch>
        </p:blipFill>
        <p:spPr bwMode="auto">
          <a:xfrm>
            <a:off x="7242175" y="2147888"/>
            <a:ext cx="1590675" cy="1830387"/>
          </a:xfrm>
          <a:prstGeom prst="rect">
            <a:avLst/>
          </a:prstGeom>
          <a:noFill/>
          <a:ln w="9525">
            <a:solidFill>
              <a:schemeClr val="folHlink"/>
            </a:solidFill>
            <a:miter lim="800000"/>
            <a:headEnd/>
            <a:tailEnd/>
          </a:ln>
        </p:spPr>
      </p:pic>
      <p:sp>
        <p:nvSpPr>
          <p:cNvPr id="51209" name="Text Box 9"/>
          <p:cNvSpPr txBox="1">
            <a:spLocks noChangeArrowheads="1"/>
          </p:cNvSpPr>
          <p:nvPr/>
        </p:nvSpPr>
        <p:spPr bwMode="auto">
          <a:xfrm>
            <a:off x="7589838" y="4011613"/>
            <a:ext cx="971550" cy="641350"/>
          </a:xfrm>
          <a:prstGeom prst="rect">
            <a:avLst/>
          </a:prstGeom>
          <a:noFill/>
          <a:ln w="9525">
            <a:noFill/>
            <a:miter lim="800000"/>
            <a:headEnd/>
            <a:tailEnd/>
          </a:ln>
          <a:effectLst/>
        </p:spPr>
        <p:txBody>
          <a:bodyPr wrap="none">
            <a:spAutoFit/>
          </a:bodyPr>
          <a:lstStyle/>
          <a:p>
            <a:r>
              <a:rPr lang="en-US">
                <a:latin typeface="+mn-lt"/>
              </a:rPr>
              <a:t>C</a:t>
            </a:r>
            <a:r>
              <a:rPr lang="en-US" baseline="-25000">
                <a:latin typeface="+mn-lt"/>
              </a:rPr>
              <a:t>9</a:t>
            </a:r>
            <a:r>
              <a:rPr lang="en-US">
                <a:latin typeface="+mn-lt"/>
              </a:rPr>
              <a:t>O</a:t>
            </a:r>
            <a:r>
              <a:rPr lang="en-US" baseline="-25000">
                <a:latin typeface="+mn-lt"/>
              </a:rPr>
              <a:t>4</a:t>
            </a:r>
            <a:r>
              <a:rPr lang="en-US">
                <a:latin typeface="+mn-lt"/>
              </a:rPr>
              <a:t>H</a:t>
            </a:r>
            <a:r>
              <a:rPr lang="en-US" baseline="-25000">
                <a:latin typeface="+mn-lt"/>
              </a:rPr>
              <a:t>8</a:t>
            </a:r>
          </a:p>
          <a:p>
            <a:r>
              <a:rPr lang="en-US">
                <a:latin typeface="+mn-lt"/>
              </a:rPr>
              <a:t>Aspirin</a:t>
            </a:r>
          </a:p>
        </p:txBody>
      </p:sp>
      <p:grpSp>
        <p:nvGrpSpPr>
          <p:cNvPr id="2" name="Group 10"/>
          <p:cNvGrpSpPr>
            <a:grpSpLocks/>
          </p:cNvGrpSpPr>
          <p:nvPr/>
        </p:nvGrpSpPr>
        <p:grpSpPr bwMode="auto">
          <a:xfrm>
            <a:off x="1495425" y="2347913"/>
            <a:ext cx="6534150" cy="2306637"/>
            <a:chOff x="942" y="1479"/>
            <a:chExt cx="4116" cy="1453"/>
          </a:xfrm>
        </p:grpSpPr>
        <p:sp>
          <p:nvSpPr>
            <p:cNvPr id="51211" name="Freeform 11"/>
            <p:cNvSpPr>
              <a:spLocks/>
            </p:cNvSpPr>
            <p:nvPr/>
          </p:nvSpPr>
          <p:spPr bwMode="auto">
            <a:xfrm>
              <a:off x="942" y="1479"/>
              <a:ext cx="66" cy="1453"/>
            </a:xfrm>
            <a:custGeom>
              <a:avLst/>
              <a:gdLst/>
              <a:ahLst/>
              <a:cxnLst>
                <a:cxn ang="0">
                  <a:pos x="0" y="0"/>
                </a:cxn>
                <a:cxn ang="0">
                  <a:pos x="66" y="1453"/>
                </a:cxn>
              </a:cxnLst>
              <a:rect l="0" t="0" r="r" b="b"/>
              <a:pathLst>
                <a:path w="66" h="1453">
                  <a:moveTo>
                    <a:pt x="0" y="0"/>
                  </a:moveTo>
                  <a:lnTo>
                    <a:pt x="66" y="1453"/>
                  </a:lnTo>
                </a:path>
              </a:pathLst>
            </a:custGeom>
            <a:noFill/>
            <a:ln w="38100" cmpd="sng">
              <a:solidFill>
                <a:srgbClr val="00B050"/>
              </a:solidFill>
              <a:round/>
              <a:headEnd type="none" w="med" len="med"/>
              <a:tailEnd type="triangle" w="med" len="med"/>
            </a:ln>
            <a:effectLst/>
          </p:spPr>
          <p:txBody>
            <a:bodyPr/>
            <a:lstStyle/>
            <a:p>
              <a:endParaRPr lang="en-US">
                <a:latin typeface="+mn-lt"/>
              </a:endParaRPr>
            </a:p>
          </p:txBody>
        </p:sp>
        <p:sp>
          <p:nvSpPr>
            <p:cNvPr id="51212" name="Oval 12"/>
            <p:cNvSpPr>
              <a:spLocks noChangeArrowheads="1"/>
            </p:cNvSpPr>
            <p:nvPr/>
          </p:nvSpPr>
          <p:spPr bwMode="auto">
            <a:xfrm>
              <a:off x="4481" y="1894"/>
              <a:ext cx="577" cy="399"/>
            </a:xfrm>
            <a:prstGeom prst="ellipse">
              <a:avLst/>
            </a:prstGeom>
            <a:noFill/>
            <a:ln w="38100">
              <a:solidFill>
                <a:srgbClr val="00B050"/>
              </a:solidFill>
              <a:round/>
              <a:headEnd/>
              <a:tailEnd/>
            </a:ln>
            <a:effectLst/>
          </p:spPr>
          <p:txBody>
            <a:bodyPr wrap="none" anchor="ctr"/>
            <a:lstStyle/>
            <a:p>
              <a:endParaRPr lang="en-US">
                <a:latin typeface="+mn-lt"/>
              </a:endParaRPr>
            </a:p>
          </p:txBody>
        </p:sp>
      </p:grpSp>
      <p:grpSp>
        <p:nvGrpSpPr>
          <p:cNvPr id="3" name="Group 13"/>
          <p:cNvGrpSpPr>
            <a:grpSpLocks/>
          </p:cNvGrpSpPr>
          <p:nvPr/>
        </p:nvGrpSpPr>
        <p:grpSpPr bwMode="auto">
          <a:xfrm>
            <a:off x="1719263" y="2185988"/>
            <a:ext cx="7186612" cy="1371600"/>
            <a:chOff x="1083" y="1377"/>
            <a:chExt cx="4527" cy="864"/>
          </a:xfrm>
        </p:grpSpPr>
        <p:sp>
          <p:nvSpPr>
            <p:cNvPr id="51214" name="Line 14"/>
            <p:cNvSpPr>
              <a:spLocks noChangeShapeType="1"/>
            </p:cNvSpPr>
            <p:nvPr/>
          </p:nvSpPr>
          <p:spPr bwMode="auto">
            <a:xfrm>
              <a:off x="1083" y="1411"/>
              <a:ext cx="720" cy="697"/>
            </a:xfrm>
            <a:prstGeom prst="line">
              <a:avLst/>
            </a:prstGeom>
            <a:noFill/>
            <a:ln w="38100">
              <a:solidFill>
                <a:srgbClr val="FF0000"/>
              </a:solidFill>
              <a:round/>
              <a:headEnd/>
              <a:tailEnd type="triangle" w="med" len="med"/>
            </a:ln>
            <a:effectLst/>
          </p:spPr>
          <p:txBody>
            <a:bodyPr/>
            <a:lstStyle/>
            <a:p>
              <a:endParaRPr lang="en-US">
                <a:latin typeface="+mn-lt"/>
              </a:endParaRPr>
            </a:p>
          </p:txBody>
        </p:sp>
        <p:sp>
          <p:nvSpPr>
            <p:cNvPr id="51215" name="Freeform 15"/>
            <p:cNvSpPr>
              <a:spLocks/>
            </p:cNvSpPr>
            <p:nvPr/>
          </p:nvSpPr>
          <p:spPr bwMode="auto">
            <a:xfrm>
              <a:off x="4643" y="1377"/>
              <a:ext cx="967" cy="864"/>
            </a:xfrm>
            <a:custGeom>
              <a:avLst/>
              <a:gdLst/>
              <a:ahLst/>
              <a:cxnLst>
                <a:cxn ang="0">
                  <a:pos x="472" y="651"/>
                </a:cxn>
                <a:cxn ang="0">
                  <a:pos x="558" y="864"/>
                </a:cxn>
                <a:cxn ang="0">
                  <a:pos x="904" y="760"/>
                </a:cxn>
                <a:cxn ang="0">
                  <a:pos x="967" y="253"/>
                </a:cxn>
                <a:cxn ang="0">
                  <a:pos x="656" y="63"/>
                </a:cxn>
                <a:cxn ang="0">
                  <a:pos x="282" y="0"/>
                </a:cxn>
                <a:cxn ang="0">
                  <a:pos x="0" y="98"/>
                </a:cxn>
                <a:cxn ang="0">
                  <a:pos x="34" y="501"/>
                </a:cxn>
                <a:cxn ang="0">
                  <a:pos x="328" y="460"/>
                </a:cxn>
                <a:cxn ang="0">
                  <a:pos x="466" y="645"/>
                </a:cxn>
              </a:cxnLst>
              <a:rect l="0" t="0" r="r" b="b"/>
              <a:pathLst>
                <a:path w="967" h="864">
                  <a:moveTo>
                    <a:pt x="472" y="651"/>
                  </a:moveTo>
                  <a:lnTo>
                    <a:pt x="558" y="864"/>
                  </a:lnTo>
                  <a:lnTo>
                    <a:pt x="904" y="760"/>
                  </a:lnTo>
                  <a:lnTo>
                    <a:pt x="967" y="253"/>
                  </a:lnTo>
                  <a:lnTo>
                    <a:pt x="656" y="63"/>
                  </a:lnTo>
                  <a:lnTo>
                    <a:pt x="282" y="0"/>
                  </a:lnTo>
                  <a:lnTo>
                    <a:pt x="0" y="98"/>
                  </a:lnTo>
                  <a:lnTo>
                    <a:pt x="34" y="501"/>
                  </a:lnTo>
                  <a:lnTo>
                    <a:pt x="328" y="460"/>
                  </a:lnTo>
                  <a:lnTo>
                    <a:pt x="466" y="645"/>
                  </a:lnTo>
                </a:path>
              </a:pathLst>
            </a:custGeom>
            <a:noFill/>
            <a:ln w="38100" cmpd="sng">
              <a:solidFill>
                <a:srgbClr val="FF0000"/>
              </a:solidFill>
              <a:round/>
              <a:headEnd type="none" w="med" len="med"/>
              <a:tailEnd type="none" w="med" len="med"/>
            </a:ln>
            <a:effectLst/>
          </p:spPr>
          <p:txBody>
            <a:bodyPr/>
            <a:lstStyle/>
            <a:p>
              <a:endParaRPr lang="en-US">
                <a:latin typeface="+mn-lt"/>
              </a:endParaRPr>
            </a:p>
          </p:txBody>
        </p:sp>
      </p:grpSp>
      <p:grpSp>
        <p:nvGrpSpPr>
          <p:cNvPr id="4" name="Group 16"/>
          <p:cNvGrpSpPr>
            <a:grpSpLocks/>
          </p:cNvGrpSpPr>
          <p:nvPr/>
        </p:nvGrpSpPr>
        <p:grpSpPr bwMode="auto">
          <a:xfrm>
            <a:off x="1600200" y="2305050"/>
            <a:ext cx="7269163" cy="2624138"/>
            <a:chOff x="1008" y="1452"/>
            <a:chExt cx="4579" cy="1653"/>
          </a:xfrm>
        </p:grpSpPr>
        <p:sp>
          <p:nvSpPr>
            <p:cNvPr id="51217" name="Freeform 17"/>
            <p:cNvSpPr>
              <a:spLocks/>
            </p:cNvSpPr>
            <p:nvPr/>
          </p:nvSpPr>
          <p:spPr bwMode="auto">
            <a:xfrm>
              <a:off x="1008" y="1452"/>
              <a:ext cx="461" cy="1653"/>
            </a:xfrm>
            <a:custGeom>
              <a:avLst/>
              <a:gdLst/>
              <a:ahLst/>
              <a:cxnLst>
                <a:cxn ang="0">
                  <a:pos x="0" y="0"/>
                </a:cxn>
                <a:cxn ang="0">
                  <a:pos x="461" y="1653"/>
                </a:cxn>
              </a:cxnLst>
              <a:rect l="0" t="0" r="r" b="b"/>
              <a:pathLst>
                <a:path w="461" h="1653">
                  <a:moveTo>
                    <a:pt x="0" y="0"/>
                  </a:moveTo>
                  <a:lnTo>
                    <a:pt x="461" y="1653"/>
                  </a:lnTo>
                </a:path>
              </a:pathLst>
            </a:custGeom>
            <a:noFill/>
            <a:ln w="38100" cmpd="sng">
              <a:solidFill>
                <a:schemeClr val="tx1"/>
              </a:solidFill>
              <a:round/>
              <a:headEnd type="none" w="med" len="med"/>
              <a:tailEnd type="triangle" w="med" len="med"/>
            </a:ln>
            <a:effectLst/>
          </p:spPr>
          <p:txBody>
            <a:bodyPr/>
            <a:lstStyle/>
            <a:p>
              <a:endParaRPr lang="en-US">
                <a:latin typeface="+mn-lt"/>
              </a:endParaRPr>
            </a:p>
          </p:txBody>
        </p:sp>
        <p:sp>
          <p:nvSpPr>
            <p:cNvPr id="51218" name="Freeform 18"/>
            <p:cNvSpPr>
              <a:spLocks/>
            </p:cNvSpPr>
            <p:nvPr/>
          </p:nvSpPr>
          <p:spPr bwMode="auto">
            <a:xfrm>
              <a:off x="4769" y="1469"/>
              <a:ext cx="818" cy="714"/>
            </a:xfrm>
            <a:custGeom>
              <a:avLst/>
              <a:gdLst/>
              <a:ahLst/>
              <a:cxnLst>
                <a:cxn ang="0">
                  <a:pos x="432" y="708"/>
                </a:cxn>
                <a:cxn ang="0">
                  <a:pos x="0" y="616"/>
                </a:cxn>
                <a:cxn ang="0">
                  <a:pos x="35" y="449"/>
                </a:cxn>
                <a:cxn ang="0">
                  <a:pos x="219" y="294"/>
                </a:cxn>
                <a:cxn ang="0">
                  <a:pos x="300" y="0"/>
                </a:cxn>
                <a:cxn ang="0">
                  <a:pos x="617" y="40"/>
                </a:cxn>
                <a:cxn ang="0">
                  <a:pos x="818" y="224"/>
                </a:cxn>
                <a:cxn ang="0">
                  <a:pos x="789" y="512"/>
                </a:cxn>
                <a:cxn ang="0">
                  <a:pos x="674" y="622"/>
                </a:cxn>
                <a:cxn ang="0">
                  <a:pos x="432" y="714"/>
                </a:cxn>
                <a:cxn ang="0">
                  <a:pos x="432" y="708"/>
                </a:cxn>
              </a:cxnLst>
              <a:rect l="0" t="0" r="r" b="b"/>
              <a:pathLst>
                <a:path w="818" h="714">
                  <a:moveTo>
                    <a:pt x="432" y="708"/>
                  </a:moveTo>
                  <a:lnTo>
                    <a:pt x="0" y="616"/>
                  </a:lnTo>
                  <a:lnTo>
                    <a:pt x="35" y="449"/>
                  </a:lnTo>
                  <a:lnTo>
                    <a:pt x="219" y="294"/>
                  </a:lnTo>
                  <a:lnTo>
                    <a:pt x="300" y="0"/>
                  </a:lnTo>
                  <a:lnTo>
                    <a:pt x="617" y="40"/>
                  </a:lnTo>
                  <a:lnTo>
                    <a:pt x="818" y="224"/>
                  </a:lnTo>
                  <a:lnTo>
                    <a:pt x="789" y="512"/>
                  </a:lnTo>
                  <a:lnTo>
                    <a:pt x="674" y="622"/>
                  </a:lnTo>
                  <a:lnTo>
                    <a:pt x="432" y="714"/>
                  </a:lnTo>
                  <a:lnTo>
                    <a:pt x="432" y="708"/>
                  </a:lnTo>
                  <a:close/>
                </a:path>
              </a:pathLst>
            </a:custGeom>
            <a:noFill/>
            <a:ln w="38100" cmpd="sng">
              <a:solidFill>
                <a:schemeClr val="tx1"/>
              </a:solidFill>
              <a:round/>
              <a:headEnd type="none" w="med" len="med"/>
              <a:tailEnd type="none" w="med" len="med"/>
            </a:ln>
            <a:effectLst/>
          </p:spPr>
          <p:txBody>
            <a:bodyPr/>
            <a:lstStyle/>
            <a:p>
              <a:endParaRPr lang="en-US">
                <a:latin typeface="+mn-lt"/>
              </a:endParaRPr>
            </a:p>
          </p:txBody>
        </p:sp>
      </p:grpSp>
      <p:sp>
        <p:nvSpPr>
          <p:cNvPr id="21" name="Title 20"/>
          <p:cNvSpPr>
            <a:spLocks noGrp="1"/>
          </p:cNvSpPr>
          <p:nvPr>
            <p:ph type="title"/>
          </p:nvPr>
        </p:nvSpPr>
        <p:spPr/>
        <p:txBody>
          <a:bodyPr/>
          <a:lstStyle/>
          <a:p>
            <a:r>
              <a:rPr lang="en-US" dirty="0" smtClean="0"/>
              <a:t>Deducing molecular structure with a mass spectrometer</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spirin IR chemsoc"/>
          <p:cNvPicPr>
            <a:picLocks noChangeAspect="1" noChangeArrowheads="1"/>
          </p:cNvPicPr>
          <p:nvPr/>
        </p:nvPicPr>
        <p:blipFill>
          <a:blip r:embed="rId4" cstate="print"/>
          <a:srcRect/>
          <a:stretch>
            <a:fillRect/>
          </a:stretch>
        </p:blipFill>
        <p:spPr bwMode="auto">
          <a:xfrm>
            <a:off x="471488" y="2646363"/>
            <a:ext cx="6076950" cy="3810000"/>
          </a:xfrm>
          <a:prstGeom prst="rect">
            <a:avLst/>
          </a:prstGeom>
          <a:noFill/>
        </p:spPr>
      </p:pic>
      <p:sp>
        <p:nvSpPr>
          <p:cNvPr id="52227" name="Rectangle 3"/>
          <p:cNvSpPr>
            <a:spLocks noGrp="1" noChangeArrowheads="1"/>
          </p:cNvSpPr>
          <p:nvPr>
            <p:ph type="title"/>
          </p:nvPr>
        </p:nvSpPr>
        <p:spPr>
          <a:xfrm>
            <a:off x="152400" y="0"/>
            <a:ext cx="8763000" cy="1295400"/>
          </a:xfrm>
        </p:spPr>
        <p:txBody>
          <a:bodyPr/>
          <a:lstStyle/>
          <a:p>
            <a:r>
              <a:rPr lang="en-US" sz="3200" dirty="0" smtClean="0"/>
              <a:t>IR spectroscopy can be used to </a:t>
            </a:r>
            <a:r>
              <a:rPr lang="en-US" sz="3200" dirty="0"/>
              <a:t>deduce chemical formulas and </a:t>
            </a:r>
            <a:r>
              <a:rPr lang="en-US" sz="3200" dirty="0" smtClean="0"/>
              <a:t>structures</a:t>
            </a:r>
            <a:endParaRPr lang="en-US" sz="3200" dirty="0"/>
          </a:p>
        </p:txBody>
      </p:sp>
      <p:sp>
        <p:nvSpPr>
          <p:cNvPr id="52228" name="Text Box 4"/>
          <p:cNvSpPr txBox="1">
            <a:spLocks noChangeArrowheads="1"/>
          </p:cNvSpPr>
          <p:nvPr/>
        </p:nvSpPr>
        <p:spPr bwMode="auto">
          <a:xfrm>
            <a:off x="1143000" y="1600200"/>
            <a:ext cx="4939173" cy="523220"/>
          </a:xfrm>
          <a:prstGeom prst="rect">
            <a:avLst/>
          </a:prstGeom>
          <a:noFill/>
          <a:ln w="9525">
            <a:noFill/>
            <a:miter lim="800000"/>
            <a:headEnd/>
            <a:tailEnd/>
          </a:ln>
          <a:effectLst/>
        </p:spPr>
        <p:txBody>
          <a:bodyPr wrap="none">
            <a:spAutoFit/>
          </a:bodyPr>
          <a:lstStyle/>
          <a:p>
            <a:r>
              <a:rPr lang="en-US" sz="2800" dirty="0" smtClean="0">
                <a:latin typeface="+mn-lt"/>
              </a:rPr>
              <a:t>IR </a:t>
            </a:r>
            <a:r>
              <a:rPr lang="en-US" sz="2800" dirty="0" err="1" smtClean="0">
                <a:latin typeface="+mn-lt"/>
              </a:rPr>
              <a:t>Vibrational</a:t>
            </a:r>
            <a:r>
              <a:rPr lang="en-US" sz="2800" dirty="0" smtClean="0">
                <a:latin typeface="+mn-lt"/>
              </a:rPr>
              <a:t> </a:t>
            </a:r>
            <a:r>
              <a:rPr lang="en-US" sz="2800" dirty="0">
                <a:latin typeface="+mn-lt"/>
              </a:rPr>
              <a:t>Spectroscopy</a:t>
            </a:r>
          </a:p>
        </p:txBody>
      </p:sp>
      <p:sp>
        <p:nvSpPr>
          <p:cNvPr id="52229" name="Text Box 5"/>
          <p:cNvSpPr txBox="1">
            <a:spLocks noChangeArrowheads="1"/>
          </p:cNvSpPr>
          <p:nvPr/>
        </p:nvSpPr>
        <p:spPr bwMode="auto">
          <a:xfrm>
            <a:off x="2590800" y="6324600"/>
            <a:ext cx="2108269" cy="369332"/>
          </a:xfrm>
          <a:prstGeom prst="rect">
            <a:avLst/>
          </a:prstGeom>
          <a:solidFill>
            <a:schemeClr val="bg1"/>
          </a:solidFill>
          <a:ln w="9525">
            <a:noFill/>
            <a:miter lim="800000"/>
            <a:headEnd/>
            <a:tailEnd/>
          </a:ln>
          <a:effectLst/>
        </p:spPr>
        <p:txBody>
          <a:bodyPr wrap="none">
            <a:spAutoFit/>
          </a:bodyPr>
          <a:lstStyle/>
          <a:p>
            <a:r>
              <a:rPr lang="en-US" dirty="0" smtClean="0"/>
              <a:t>Energy </a:t>
            </a:r>
            <a:r>
              <a:rPr lang="en-US" dirty="0"/>
              <a:t>of </a:t>
            </a:r>
            <a:r>
              <a:rPr lang="en-US" dirty="0" smtClean="0"/>
              <a:t>vibration</a:t>
            </a:r>
            <a:endParaRPr lang="en-US" dirty="0"/>
          </a:p>
        </p:txBody>
      </p:sp>
      <p:sp>
        <p:nvSpPr>
          <p:cNvPr id="52230" name="Text Box 6"/>
          <p:cNvSpPr txBox="1">
            <a:spLocks noChangeArrowheads="1"/>
          </p:cNvSpPr>
          <p:nvPr/>
        </p:nvSpPr>
        <p:spPr bwMode="auto">
          <a:xfrm>
            <a:off x="6248400" y="4953000"/>
            <a:ext cx="2362200" cy="923330"/>
          </a:xfrm>
          <a:prstGeom prst="rect">
            <a:avLst/>
          </a:prstGeom>
          <a:noFill/>
          <a:ln w="9525">
            <a:noFill/>
            <a:miter lim="800000"/>
            <a:headEnd/>
            <a:tailEnd/>
          </a:ln>
          <a:effectLst/>
        </p:spPr>
        <p:txBody>
          <a:bodyPr wrap="square">
            <a:spAutoFit/>
          </a:bodyPr>
          <a:lstStyle/>
          <a:p>
            <a:r>
              <a:rPr lang="en-US" dirty="0" smtClean="0">
                <a:latin typeface="+mn-lt"/>
              </a:rPr>
              <a:t>Different molecular groups vibrate in </a:t>
            </a:r>
            <a:r>
              <a:rPr lang="en-US" dirty="0">
                <a:latin typeface="+mn-lt"/>
              </a:rPr>
              <a:t>different </a:t>
            </a:r>
            <a:r>
              <a:rPr lang="en-US" dirty="0" smtClean="0">
                <a:latin typeface="+mn-lt"/>
              </a:rPr>
              <a:t>regions</a:t>
            </a:r>
            <a:endParaRPr lang="en-US" dirty="0">
              <a:latin typeface="+mn-lt"/>
            </a:endParaRPr>
          </a:p>
        </p:txBody>
      </p:sp>
      <p:pic>
        <p:nvPicPr>
          <p:cNvPr id="52231" name="Picture 7" descr="aspirin"/>
          <p:cNvPicPr>
            <a:picLocks noChangeAspect="1" noChangeArrowheads="1"/>
          </p:cNvPicPr>
          <p:nvPr/>
        </p:nvPicPr>
        <p:blipFill>
          <a:blip r:embed="rId5" cstate="print"/>
          <a:srcRect/>
          <a:stretch>
            <a:fillRect/>
          </a:stretch>
        </p:blipFill>
        <p:spPr bwMode="auto">
          <a:xfrm>
            <a:off x="7242175" y="2147888"/>
            <a:ext cx="1590675" cy="1830387"/>
          </a:xfrm>
          <a:prstGeom prst="rect">
            <a:avLst/>
          </a:prstGeom>
          <a:noFill/>
          <a:ln w="9525">
            <a:solidFill>
              <a:schemeClr val="folHlink"/>
            </a:solidFill>
            <a:miter lim="800000"/>
            <a:headEnd/>
            <a:tailEnd/>
          </a:ln>
        </p:spPr>
      </p:pic>
      <p:sp>
        <p:nvSpPr>
          <p:cNvPr id="52232" name="Text Box 8"/>
          <p:cNvSpPr txBox="1">
            <a:spLocks noChangeArrowheads="1"/>
          </p:cNvSpPr>
          <p:nvPr/>
        </p:nvSpPr>
        <p:spPr bwMode="auto">
          <a:xfrm>
            <a:off x="7589838" y="4011613"/>
            <a:ext cx="971550" cy="641350"/>
          </a:xfrm>
          <a:prstGeom prst="rect">
            <a:avLst/>
          </a:prstGeom>
          <a:noFill/>
          <a:ln w="9525">
            <a:noFill/>
            <a:miter lim="800000"/>
            <a:headEnd/>
            <a:tailEnd/>
          </a:ln>
          <a:effectLst/>
        </p:spPr>
        <p:txBody>
          <a:bodyPr wrap="none">
            <a:spAutoFit/>
          </a:bodyPr>
          <a:lstStyle/>
          <a:p>
            <a:r>
              <a:rPr lang="en-US" b="1"/>
              <a:t>C</a:t>
            </a:r>
            <a:r>
              <a:rPr lang="en-US" b="1" baseline="-25000"/>
              <a:t>9</a:t>
            </a:r>
            <a:r>
              <a:rPr lang="en-US" b="1"/>
              <a:t>O</a:t>
            </a:r>
            <a:r>
              <a:rPr lang="en-US" b="1" baseline="-25000"/>
              <a:t>4</a:t>
            </a:r>
            <a:r>
              <a:rPr lang="en-US" b="1"/>
              <a:t>H</a:t>
            </a:r>
            <a:r>
              <a:rPr lang="en-US" b="1" baseline="-25000"/>
              <a:t>8</a:t>
            </a:r>
          </a:p>
          <a:p>
            <a:r>
              <a:rPr lang="en-US" b="1"/>
              <a:t>Aspirin</a:t>
            </a:r>
          </a:p>
        </p:txBody>
      </p:sp>
      <p:grpSp>
        <p:nvGrpSpPr>
          <p:cNvPr id="2" name="Group 9"/>
          <p:cNvGrpSpPr>
            <a:grpSpLocks/>
          </p:cNvGrpSpPr>
          <p:nvPr/>
        </p:nvGrpSpPr>
        <p:grpSpPr bwMode="auto">
          <a:xfrm>
            <a:off x="3054350" y="2163763"/>
            <a:ext cx="4937125" cy="3844925"/>
            <a:chOff x="1924" y="1363"/>
            <a:chExt cx="3110" cy="2422"/>
          </a:xfrm>
        </p:grpSpPr>
        <p:sp>
          <p:nvSpPr>
            <p:cNvPr id="52234" name="Oval 10"/>
            <p:cNvSpPr>
              <a:spLocks noChangeArrowheads="1"/>
            </p:cNvSpPr>
            <p:nvPr/>
          </p:nvSpPr>
          <p:spPr bwMode="auto">
            <a:xfrm>
              <a:off x="4481" y="2067"/>
              <a:ext cx="428" cy="249"/>
            </a:xfrm>
            <a:prstGeom prst="ellipse">
              <a:avLst/>
            </a:prstGeom>
            <a:noFill/>
            <a:ln w="38100">
              <a:solidFill>
                <a:srgbClr val="7030A0"/>
              </a:solidFill>
              <a:round/>
              <a:headEnd/>
              <a:tailEnd/>
            </a:ln>
            <a:effectLst/>
          </p:spPr>
          <p:txBody>
            <a:bodyPr wrap="none" anchor="ctr"/>
            <a:lstStyle/>
            <a:p>
              <a:endParaRPr lang="en-US"/>
            </a:p>
          </p:txBody>
        </p:sp>
        <p:sp>
          <p:nvSpPr>
            <p:cNvPr id="52235" name="Oval 11"/>
            <p:cNvSpPr>
              <a:spLocks noChangeArrowheads="1"/>
            </p:cNvSpPr>
            <p:nvPr/>
          </p:nvSpPr>
          <p:spPr bwMode="auto">
            <a:xfrm>
              <a:off x="4807" y="1363"/>
              <a:ext cx="227" cy="393"/>
            </a:xfrm>
            <a:prstGeom prst="ellipse">
              <a:avLst/>
            </a:prstGeom>
            <a:noFill/>
            <a:ln w="38100">
              <a:solidFill>
                <a:srgbClr val="7030A0"/>
              </a:solidFill>
              <a:round/>
              <a:headEnd/>
              <a:tailEnd/>
            </a:ln>
            <a:effectLst/>
          </p:spPr>
          <p:txBody>
            <a:bodyPr wrap="none" anchor="ctr"/>
            <a:lstStyle/>
            <a:p>
              <a:endParaRPr lang="en-US"/>
            </a:p>
          </p:txBody>
        </p:sp>
        <p:sp>
          <p:nvSpPr>
            <p:cNvPr id="52236" name="Oval 12"/>
            <p:cNvSpPr>
              <a:spLocks noChangeArrowheads="1"/>
            </p:cNvSpPr>
            <p:nvPr/>
          </p:nvSpPr>
          <p:spPr bwMode="auto">
            <a:xfrm>
              <a:off x="2638" y="2017"/>
              <a:ext cx="259" cy="1768"/>
            </a:xfrm>
            <a:prstGeom prst="ellipse">
              <a:avLst/>
            </a:prstGeom>
            <a:noFill/>
            <a:ln w="38100">
              <a:solidFill>
                <a:srgbClr val="7030A0"/>
              </a:solidFill>
              <a:round/>
              <a:headEnd/>
              <a:tailEnd/>
            </a:ln>
            <a:effectLst/>
          </p:spPr>
          <p:txBody>
            <a:bodyPr wrap="none" anchor="ctr"/>
            <a:lstStyle/>
            <a:p>
              <a:endParaRPr lang="en-US"/>
            </a:p>
          </p:txBody>
        </p:sp>
        <p:grpSp>
          <p:nvGrpSpPr>
            <p:cNvPr id="3" name="Group 13"/>
            <p:cNvGrpSpPr>
              <a:grpSpLocks/>
            </p:cNvGrpSpPr>
            <p:nvPr/>
          </p:nvGrpSpPr>
          <p:grpSpPr bwMode="auto">
            <a:xfrm>
              <a:off x="1924" y="2897"/>
              <a:ext cx="530" cy="548"/>
              <a:chOff x="1515" y="3012"/>
              <a:chExt cx="530" cy="548"/>
            </a:xfrm>
          </p:grpSpPr>
          <p:sp>
            <p:nvSpPr>
              <p:cNvPr id="52238" name="Rectangle 14"/>
              <p:cNvSpPr>
                <a:spLocks noChangeArrowheads="1"/>
              </p:cNvSpPr>
              <p:nvPr/>
            </p:nvSpPr>
            <p:spPr bwMode="auto">
              <a:xfrm>
                <a:off x="1515" y="3012"/>
                <a:ext cx="518" cy="548"/>
              </a:xfrm>
              <a:prstGeom prst="rect">
                <a:avLst/>
              </a:prstGeom>
              <a:solidFill>
                <a:srgbClr val="ACCDF2"/>
              </a:solidFill>
              <a:ln w="9525">
                <a:solidFill>
                  <a:schemeClr val="tx1"/>
                </a:solidFill>
                <a:miter lim="800000"/>
                <a:headEnd/>
                <a:tailEnd/>
              </a:ln>
              <a:effectLst/>
            </p:spPr>
            <p:txBody>
              <a:bodyPr wrap="none" anchor="ctr"/>
              <a:lstStyle/>
              <a:p>
                <a:endParaRPr lang="en-US"/>
              </a:p>
            </p:txBody>
          </p:sp>
          <p:grpSp>
            <p:nvGrpSpPr>
              <p:cNvPr id="4" name="Group 15"/>
              <p:cNvGrpSpPr>
                <a:grpSpLocks/>
              </p:cNvGrpSpPr>
              <p:nvPr/>
            </p:nvGrpSpPr>
            <p:grpSpPr bwMode="auto">
              <a:xfrm>
                <a:off x="1605" y="3024"/>
                <a:ext cx="440" cy="505"/>
                <a:chOff x="338" y="685"/>
                <a:chExt cx="440" cy="505"/>
              </a:xfrm>
            </p:grpSpPr>
            <p:sp>
              <p:nvSpPr>
                <p:cNvPr id="52240" name="Text Box 16"/>
                <p:cNvSpPr txBox="1">
                  <a:spLocks noChangeArrowheads="1"/>
                </p:cNvSpPr>
                <p:nvPr/>
              </p:nvSpPr>
              <p:spPr bwMode="auto">
                <a:xfrm>
                  <a:off x="362" y="833"/>
                  <a:ext cx="416" cy="231"/>
                </a:xfrm>
                <a:prstGeom prst="rect">
                  <a:avLst/>
                </a:prstGeom>
                <a:noFill/>
                <a:ln w="9525">
                  <a:noFill/>
                  <a:miter lim="800000"/>
                  <a:headEnd/>
                  <a:tailEnd/>
                </a:ln>
                <a:effectLst/>
              </p:spPr>
              <p:txBody>
                <a:bodyPr wrap="none">
                  <a:spAutoFit/>
                </a:bodyPr>
                <a:lstStyle/>
                <a:p>
                  <a:r>
                    <a:rPr lang="en-US"/>
                    <a:t>C=O</a:t>
                  </a:r>
                </a:p>
              </p:txBody>
            </p:sp>
            <p:sp>
              <p:nvSpPr>
                <p:cNvPr id="52241" name="Line 17"/>
                <p:cNvSpPr>
                  <a:spLocks noChangeShapeType="1"/>
                </p:cNvSpPr>
                <p:nvPr/>
              </p:nvSpPr>
              <p:spPr bwMode="auto">
                <a:xfrm flipH="1" flipV="1">
                  <a:off x="352" y="685"/>
                  <a:ext cx="97" cy="167"/>
                </a:xfrm>
                <a:prstGeom prst="line">
                  <a:avLst/>
                </a:prstGeom>
                <a:noFill/>
                <a:ln w="19050">
                  <a:solidFill>
                    <a:schemeClr val="tx1"/>
                  </a:solidFill>
                  <a:round/>
                  <a:headEnd/>
                  <a:tailEnd/>
                </a:ln>
                <a:effectLst/>
              </p:spPr>
              <p:txBody>
                <a:bodyPr/>
                <a:lstStyle/>
                <a:p>
                  <a:endParaRPr lang="en-US"/>
                </a:p>
              </p:txBody>
            </p:sp>
            <p:sp>
              <p:nvSpPr>
                <p:cNvPr id="52242" name="Line 18"/>
                <p:cNvSpPr>
                  <a:spLocks noChangeShapeType="1"/>
                </p:cNvSpPr>
                <p:nvPr/>
              </p:nvSpPr>
              <p:spPr bwMode="auto">
                <a:xfrm flipV="1">
                  <a:off x="338" y="1023"/>
                  <a:ext cx="97" cy="167"/>
                </a:xfrm>
                <a:prstGeom prst="line">
                  <a:avLst/>
                </a:prstGeom>
                <a:noFill/>
                <a:ln w="19050">
                  <a:solidFill>
                    <a:schemeClr val="tx1"/>
                  </a:solidFill>
                  <a:round/>
                  <a:headEnd/>
                  <a:tailEnd/>
                </a:ln>
                <a:effectLst/>
              </p:spPr>
              <p:txBody>
                <a:bodyPr/>
                <a:lstStyle/>
                <a:p>
                  <a:endParaRPr lang="en-US"/>
                </a:p>
              </p:txBody>
            </p:sp>
          </p:grpSp>
        </p:grpSp>
      </p:grpSp>
      <p:sp>
        <p:nvSpPr>
          <p:cNvPr id="52243" name="Text Box 19"/>
          <p:cNvSpPr txBox="1">
            <a:spLocks noChangeArrowheads="1"/>
          </p:cNvSpPr>
          <p:nvPr/>
        </p:nvSpPr>
        <p:spPr bwMode="auto">
          <a:xfrm>
            <a:off x="4816475" y="2265363"/>
            <a:ext cx="1898650" cy="366712"/>
          </a:xfrm>
          <a:prstGeom prst="rect">
            <a:avLst/>
          </a:prstGeom>
          <a:noFill/>
          <a:ln w="9525">
            <a:noFill/>
            <a:miter lim="800000"/>
            <a:headEnd/>
            <a:tailEnd/>
          </a:ln>
          <a:effectLst/>
        </p:spPr>
        <p:txBody>
          <a:bodyPr wrap="none">
            <a:spAutoFit/>
          </a:bodyPr>
          <a:lstStyle/>
          <a:p>
            <a:r>
              <a:rPr lang="en-US"/>
              <a:t>fingerprint region</a:t>
            </a:r>
          </a:p>
        </p:txBody>
      </p:sp>
      <p:sp>
        <p:nvSpPr>
          <p:cNvPr id="52244" name="AutoShape 20"/>
          <p:cNvSpPr>
            <a:spLocks/>
          </p:cNvSpPr>
          <p:nvPr/>
        </p:nvSpPr>
        <p:spPr bwMode="auto">
          <a:xfrm rot="16200000">
            <a:off x="5599907" y="1942306"/>
            <a:ext cx="292100" cy="1528763"/>
          </a:xfrm>
          <a:prstGeom prst="rightBrace">
            <a:avLst>
              <a:gd name="adj1" fmla="val 43614"/>
              <a:gd name="adj2" fmla="val 50000"/>
            </a:avLst>
          </a:prstGeom>
          <a:noFill/>
          <a:ln w="38100">
            <a:solidFill>
              <a:schemeClr val="tx1"/>
            </a:solidFill>
            <a:round/>
            <a:headEnd/>
            <a:tailEnd/>
          </a:ln>
          <a:effectLst/>
        </p:spPr>
        <p:txBody>
          <a:bodyPr wrap="none" anchor="ctr"/>
          <a:lstStyle/>
          <a:p>
            <a:endParaRPr lang="en-US"/>
          </a:p>
        </p:txBody>
      </p:sp>
      <p:pic>
        <p:nvPicPr>
          <p:cNvPr id="21" name="Picture 16" descr="solar_spect"/>
          <p:cNvPicPr>
            <a:picLocks noChangeAspect="1" noChangeArrowheads="1"/>
          </p:cNvPicPr>
          <p:nvPr/>
        </p:nvPicPr>
        <p:blipFill>
          <a:blip r:embed="rId6" cstate="print"/>
          <a:srcRect/>
          <a:stretch>
            <a:fillRect/>
          </a:stretch>
        </p:blipFill>
        <p:spPr bwMode="auto">
          <a:xfrm>
            <a:off x="6400800" y="6400800"/>
            <a:ext cx="2590800" cy="3270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371600" y="0"/>
            <a:ext cx="3962400" cy="1219200"/>
          </a:xfrm>
        </p:spPr>
        <p:txBody>
          <a:bodyPr/>
          <a:lstStyle/>
          <a:p>
            <a:r>
              <a:rPr lang="en-US" sz="3200" dirty="0"/>
              <a:t>Reactions Go at </a:t>
            </a:r>
            <a:r>
              <a:rPr lang="en-US" sz="3200" dirty="0" smtClean="0"/>
              <a:t/>
            </a:r>
            <a:br>
              <a:rPr lang="en-US" sz="3200" dirty="0" smtClean="0"/>
            </a:br>
            <a:r>
              <a:rPr lang="en-US" sz="3200" dirty="0" smtClean="0"/>
              <a:t>Different </a:t>
            </a:r>
            <a:r>
              <a:rPr lang="en-US" sz="3200" dirty="0"/>
              <a:t>Speeds</a:t>
            </a:r>
            <a:endParaRPr lang="en-US" dirty="0"/>
          </a:p>
        </p:txBody>
      </p:sp>
      <p:sp>
        <p:nvSpPr>
          <p:cNvPr id="53251" name="Rectangle 3"/>
          <p:cNvSpPr>
            <a:spLocks noGrp="1" noChangeArrowheads="1"/>
          </p:cNvSpPr>
          <p:nvPr>
            <p:ph type="body" idx="1"/>
          </p:nvPr>
        </p:nvSpPr>
        <p:spPr/>
        <p:txBody>
          <a:bodyPr/>
          <a:lstStyle/>
          <a:p>
            <a:r>
              <a:rPr lang="en-US" dirty="0"/>
              <a:t>Cellulose + O</a:t>
            </a:r>
            <a:r>
              <a:rPr lang="en-US" baseline="-25000" dirty="0"/>
              <a:t>2</a:t>
            </a:r>
            <a:r>
              <a:rPr lang="en-US" dirty="0"/>
              <a:t> </a:t>
            </a:r>
            <a:r>
              <a:rPr lang="en-US" dirty="0">
                <a:sym typeface="Symbol" pitchFamily="18" charset="2"/>
              </a:rPr>
              <a:t> CO</a:t>
            </a:r>
            <a:r>
              <a:rPr lang="en-US" baseline="-25000" dirty="0">
                <a:sym typeface="Symbol" pitchFamily="18" charset="2"/>
              </a:rPr>
              <a:t>2</a:t>
            </a:r>
            <a:r>
              <a:rPr lang="en-US" dirty="0">
                <a:sym typeface="Symbol" pitchFamily="18" charset="2"/>
              </a:rPr>
              <a:t> + H</a:t>
            </a:r>
            <a:r>
              <a:rPr lang="en-US" baseline="-25000" dirty="0">
                <a:sym typeface="Symbol" pitchFamily="18" charset="2"/>
              </a:rPr>
              <a:t>2</a:t>
            </a:r>
            <a:r>
              <a:rPr lang="en-US" dirty="0">
                <a:sym typeface="Symbol" pitchFamily="18" charset="2"/>
              </a:rPr>
              <a:t>O</a:t>
            </a:r>
          </a:p>
          <a:p>
            <a:pPr lvl="1"/>
            <a:r>
              <a:rPr lang="en-US" dirty="0"/>
              <a:t>Dead tree in forest</a:t>
            </a:r>
          </a:p>
          <a:p>
            <a:pPr lvl="1"/>
            <a:r>
              <a:rPr lang="en-US" dirty="0"/>
              <a:t>Wood in fire</a:t>
            </a:r>
          </a:p>
          <a:p>
            <a:pPr lvl="1"/>
            <a:r>
              <a:rPr lang="en-US" dirty="0"/>
              <a:t>Sawdust in explosion</a:t>
            </a:r>
          </a:p>
          <a:p>
            <a:r>
              <a:rPr lang="en-US" dirty="0"/>
              <a:t>Why</a:t>
            </a:r>
            <a:r>
              <a:rPr lang="en-US" dirty="0" smtClean="0"/>
              <a:t>?</a:t>
            </a:r>
          </a:p>
          <a:p>
            <a:r>
              <a:rPr lang="pt-BR" dirty="0" smtClean="0"/>
              <a:t>2 C</a:t>
            </a:r>
            <a:r>
              <a:rPr lang="pt-BR" baseline="-25000" dirty="0" smtClean="0"/>
              <a:t>7</a:t>
            </a:r>
            <a:r>
              <a:rPr lang="pt-BR" dirty="0" smtClean="0"/>
              <a:t>H</a:t>
            </a:r>
            <a:r>
              <a:rPr lang="pt-BR" baseline="-25000" dirty="0" smtClean="0"/>
              <a:t>5</a:t>
            </a:r>
            <a:r>
              <a:rPr lang="pt-BR" dirty="0" smtClean="0"/>
              <a:t>N</a:t>
            </a:r>
            <a:r>
              <a:rPr lang="pt-BR" baseline="-25000" dirty="0" smtClean="0"/>
              <a:t>3</a:t>
            </a:r>
            <a:r>
              <a:rPr lang="pt-BR" dirty="0" smtClean="0"/>
              <a:t>O</a:t>
            </a:r>
            <a:r>
              <a:rPr lang="pt-BR" baseline="-25000" dirty="0" smtClean="0"/>
              <a:t>6</a:t>
            </a:r>
            <a:r>
              <a:rPr lang="pt-BR" dirty="0" smtClean="0"/>
              <a:t> → 3 N</a:t>
            </a:r>
            <a:r>
              <a:rPr lang="pt-BR" baseline="-25000" dirty="0" smtClean="0"/>
              <a:t>2</a:t>
            </a:r>
            <a:r>
              <a:rPr lang="pt-BR" dirty="0" smtClean="0"/>
              <a:t> + 5 H</a:t>
            </a:r>
            <a:r>
              <a:rPr lang="pt-BR" baseline="-25000" dirty="0" smtClean="0"/>
              <a:t>2</a:t>
            </a:r>
            <a:r>
              <a:rPr lang="pt-BR" dirty="0" smtClean="0"/>
              <a:t>O + 7 CO + 7 C</a:t>
            </a:r>
          </a:p>
          <a:p>
            <a:endParaRPr lang="en-US" dirty="0"/>
          </a:p>
        </p:txBody>
      </p:sp>
      <p:pic>
        <p:nvPicPr>
          <p:cNvPr id="53252" name="Picture 4"/>
          <p:cNvPicPr>
            <a:picLocks noChangeAspect="1" noChangeArrowheads="1"/>
          </p:cNvPicPr>
          <p:nvPr/>
        </p:nvPicPr>
        <p:blipFill>
          <a:blip r:embed="rId3" cstate="print"/>
          <a:srcRect/>
          <a:stretch>
            <a:fillRect/>
          </a:stretch>
        </p:blipFill>
        <p:spPr bwMode="auto">
          <a:xfrm>
            <a:off x="6096000" y="304800"/>
            <a:ext cx="2747963" cy="3327400"/>
          </a:xfrm>
          <a:prstGeom prst="rect">
            <a:avLst/>
          </a:prstGeom>
          <a:ln>
            <a:noFill/>
          </a:ln>
          <a:effectLst>
            <a:outerShdw blurRad="292100" dist="139700" dir="2700000" algn="tl" rotWithShape="0">
              <a:srgbClr val="333333">
                <a:alpha val="65000"/>
              </a:srgbClr>
            </a:outerShdw>
          </a:effectLst>
        </p:spPr>
      </p:pic>
      <p:pic>
        <p:nvPicPr>
          <p:cNvPr id="5" name="Picture 7"/>
          <p:cNvPicPr>
            <a:picLocks noChangeAspect="1" noChangeArrowheads="1"/>
          </p:cNvPicPr>
          <p:nvPr/>
        </p:nvPicPr>
        <p:blipFill>
          <a:blip r:embed="rId4" cstate="print"/>
          <a:srcRect/>
          <a:stretch>
            <a:fillRect/>
          </a:stretch>
        </p:blipFill>
        <p:spPr bwMode="auto">
          <a:xfrm>
            <a:off x="457200" y="4572000"/>
            <a:ext cx="2619375" cy="1743075"/>
          </a:xfrm>
          <a:prstGeom prst="rect">
            <a:avLst/>
          </a:prstGeom>
          <a:noFill/>
          <a:ln w="9525">
            <a:noFill/>
            <a:miter lim="800000"/>
            <a:headEnd/>
            <a:tailEnd/>
          </a:ln>
        </p:spPr>
      </p:pic>
      <p:pic>
        <p:nvPicPr>
          <p:cNvPr id="77826" name="Picture 2"/>
          <p:cNvPicPr>
            <a:picLocks noChangeAspect="1" noChangeArrowheads="1"/>
          </p:cNvPicPr>
          <p:nvPr/>
        </p:nvPicPr>
        <p:blipFill>
          <a:blip r:embed="rId5" cstate="print"/>
          <a:srcRect/>
          <a:stretch>
            <a:fillRect/>
          </a:stretch>
        </p:blipFill>
        <p:spPr bwMode="auto">
          <a:xfrm>
            <a:off x="4572000" y="4495800"/>
            <a:ext cx="2590800" cy="1762125"/>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wipe(down)">
                                      <p:cBhvr>
                                        <p:cTn id="7" dur="580">
                                          <p:stCondLst>
                                            <p:cond delay="0"/>
                                          </p:stCondLst>
                                        </p:cTn>
                                        <p:tgtEl>
                                          <p:spTgt spid="77826"/>
                                        </p:tgtEl>
                                      </p:cBhvr>
                                    </p:animEffect>
                                    <p:anim calcmode="lin" valueType="num">
                                      <p:cBhvr>
                                        <p:cTn id="8" dur="1822" tmFilter="0,0; 0.14,0.36; 0.43,0.73; 0.71,0.91; 1.0,1.0">
                                          <p:stCondLst>
                                            <p:cond delay="0"/>
                                          </p:stCondLst>
                                        </p:cTn>
                                        <p:tgtEl>
                                          <p:spTgt spid="778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8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8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8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826"/>
                                        </p:tgtEl>
                                        <p:attrNameLst>
                                          <p:attrName>ppt_y</p:attrName>
                                        </p:attrNameLst>
                                      </p:cBhvr>
                                      <p:tavLst>
                                        <p:tav tm="0" fmla="#ppt_y-sin(pi*$)/81">
                                          <p:val>
                                            <p:fltVal val="0"/>
                                          </p:val>
                                        </p:tav>
                                        <p:tav tm="100000">
                                          <p:val>
                                            <p:fltVal val="1"/>
                                          </p:val>
                                        </p:tav>
                                      </p:tavLst>
                                    </p:anim>
                                    <p:animScale>
                                      <p:cBhvr>
                                        <p:cTn id="13" dur="26">
                                          <p:stCondLst>
                                            <p:cond delay="650"/>
                                          </p:stCondLst>
                                        </p:cTn>
                                        <p:tgtEl>
                                          <p:spTgt spid="77826"/>
                                        </p:tgtEl>
                                      </p:cBhvr>
                                      <p:to x="100000" y="60000"/>
                                    </p:animScale>
                                    <p:animScale>
                                      <p:cBhvr>
                                        <p:cTn id="14" dur="166" decel="50000">
                                          <p:stCondLst>
                                            <p:cond delay="676"/>
                                          </p:stCondLst>
                                        </p:cTn>
                                        <p:tgtEl>
                                          <p:spTgt spid="77826"/>
                                        </p:tgtEl>
                                      </p:cBhvr>
                                      <p:to x="100000" y="100000"/>
                                    </p:animScale>
                                    <p:animScale>
                                      <p:cBhvr>
                                        <p:cTn id="15" dur="26">
                                          <p:stCondLst>
                                            <p:cond delay="1312"/>
                                          </p:stCondLst>
                                        </p:cTn>
                                        <p:tgtEl>
                                          <p:spTgt spid="77826"/>
                                        </p:tgtEl>
                                      </p:cBhvr>
                                      <p:to x="100000" y="80000"/>
                                    </p:animScale>
                                    <p:animScale>
                                      <p:cBhvr>
                                        <p:cTn id="16" dur="166" decel="50000">
                                          <p:stCondLst>
                                            <p:cond delay="1338"/>
                                          </p:stCondLst>
                                        </p:cTn>
                                        <p:tgtEl>
                                          <p:spTgt spid="77826"/>
                                        </p:tgtEl>
                                      </p:cBhvr>
                                      <p:to x="100000" y="100000"/>
                                    </p:animScale>
                                    <p:animScale>
                                      <p:cBhvr>
                                        <p:cTn id="17" dur="26">
                                          <p:stCondLst>
                                            <p:cond delay="1642"/>
                                          </p:stCondLst>
                                        </p:cTn>
                                        <p:tgtEl>
                                          <p:spTgt spid="77826"/>
                                        </p:tgtEl>
                                      </p:cBhvr>
                                      <p:to x="100000" y="90000"/>
                                    </p:animScale>
                                    <p:animScale>
                                      <p:cBhvr>
                                        <p:cTn id="18" dur="166" decel="50000">
                                          <p:stCondLst>
                                            <p:cond delay="1668"/>
                                          </p:stCondLst>
                                        </p:cTn>
                                        <p:tgtEl>
                                          <p:spTgt spid="77826"/>
                                        </p:tgtEl>
                                      </p:cBhvr>
                                      <p:to x="100000" y="100000"/>
                                    </p:animScale>
                                    <p:animScale>
                                      <p:cBhvr>
                                        <p:cTn id="19" dur="26">
                                          <p:stCondLst>
                                            <p:cond delay="1808"/>
                                          </p:stCondLst>
                                        </p:cTn>
                                        <p:tgtEl>
                                          <p:spTgt spid="77826"/>
                                        </p:tgtEl>
                                      </p:cBhvr>
                                      <p:to x="100000" y="95000"/>
                                    </p:animScale>
                                    <p:animScale>
                                      <p:cBhvr>
                                        <p:cTn id="20" dur="166" decel="50000">
                                          <p:stCondLst>
                                            <p:cond delay="1834"/>
                                          </p:stCondLst>
                                        </p:cTn>
                                        <p:tgtEl>
                                          <p:spTgt spid="778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PS100 F09 </a:t>
            </a:r>
          </a:p>
        </p:txBody>
      </p:sp>
      <p:sp>
        <p:nvSpPr>
          <p:cNvPr id="5" name="Footer Placeholder 4"/>
          <p:cNvSpPr>
            <a:spLocks noGrp="1"/>
          </p:cNvSpPr>
          <p:nvPr>
            <p:ph type="ftr" sz="quarter" idx="11"/>
          </p:nvPr>
        </p:nvSpPr>
        <p:spPr/>
        <p:txBody>
          <a:bodyPr/>
          <a:lstStyle/>
          <a:p>
            <a:r>
              <a:rPr lang="en-US"/>
              <a:t>Chapter 20</a:t>
            </a:r>
          </a:p>
        </p:txBody>
      </p:sp>
      <p:sp>
        <p:nvSpPr>
          <p:cNvPr id="6" name="Slide Number Placeholder 5"/>
          <p:cNvSpPr>
            <a:spLocks noGrp="1"/>
          </p:cNvSpPr>
          <p:nvPr>
            <p:ph type="sldNum" sz="quarter" idx="12"/>
          </p:nvPr>
        </p:nvSpPr>
        <p:spPr/>
        <p:txBody>
          <a:bodyPr/>
          <a:lstStyle/>
          <a:p>
            <a:fld id="{8FE2726F-9161-4D79-980C-FE34E5C5930A}" type="slidenum">
              <a:rPr lang="en-US"/>
              <a:pPr/>
              <a:t>54</a:t>
            </a:fld>
            <a:endParaRPr lang="en-US"/>
          </a:p>
        </p:txBody>
      </p:sp>
      <p:sp>
        <p:nvSpPr>
          <p:cNvPr id="230402" name="Rectangle 2"/>
          <p:cNvSpPr>
            <a:spLocks noGrp="1" noChangeArrowheads="1"/>
          </p:cNvSpPr>
          <p:nvPr>
            <p:ph type="title"/>
          </p:nvPr>
        </p:nvSpPr>
        <p:spPr>
          <a:xfrm>
            <a:off x="152400" y="274638"/>
            <a:ext cx="8763000" cy="1143000"/>
          </a:xfrm>
        </p:spPr>
        <p:txBody>
          <a:bodyPr/>
          <a:lstStyle/>
          <a:p>
            <a:r>
              <a:rPr lang="en-US">
                <a:latin typeface="Times New Roman" pitchFamily="18" charset="0"/>
              </a:rPr>
              <a:t>Reactions are more likely to occur if</a:t>
            </a:r>
          </a:p>
        </p:txBody>
      </p:sp>
      <p:sp>
        <p:nvSpPr>
          <p:cNvPr id="230403" name="Rectangle 3"/>
          <p:cNvSpPr>
            <a:spLocks noGrp="1" noChangeArrowheads="1"/>
          </p:cNvSpPr>
          <p:nvPr>
            <p:ph type="body" idx="1"/>
          </p:nvPr>
        </p:nvSpPr>
        <p:spPr/>
        <p:txBody>
          <a:bodyPr/>
          <a:lstStyle/>
          <a:p>
            <a:pPr marL="609600" indent="-609600">
              <a:lnSpc>
                <a:spcPct val="90000"/>
              </a:lnSpc>
              <a:buFontTx/>
              <a:buAutoNum type="arabicPeriod"/>
            </a:pPr>
            <a:r>
              <a:rPr lang="en-US" dirty="0"/>
              <a:t>There are </a:t>
            </a:r>
            <a:r>
              <a:rPr lang="en-US" dirty="0">
                <a:solidFill>
                  <a:srgbClr val="FF0000"/>
                </a:solidFill>
              </a:rPr>
              <a:t>more collisions</a:t>
            </a:r>
            <a:r>
              <a:rPr lang="en-US" dirty="0"/>
              <a:t> between atoms and the collisions are </a:t>
            </a:r>
            <a:r>
              <a:rPr lang="en-US" dirty="0">
                <a:solidFill>
                  <a:srgbClr val="FF0000"/>
                </a:solidFill>
              </a:rPr>
              <a:t>more vigorous</a:t>
            </a:r>
          </a:p>
          <a:p>
            <a:pPr marL="609600" indent="-609600">
              <a:lnSpc>
                <a:spcPct val="90000"/>
              </a:lnSpc>
              <a:buFontTx/>
              <a:buNone/>
            </a:pPr>
            <a:r>
              <a:rPr lang="en-US" sz="2800" dirty="0"/>
              <a:t>            Increase the </a:t>
            </a:r>
            <a:r>
              <a:rPr lang="en-US" sz="2800" u="sng" dirty="0">
                <a:solidFill>
                  <a:srgbClr val="FF0000"/>
                </a:solidFill>
              </a:rPr>
              <a:t>concentration</a:t>
            </a:r>
            <a:r>
              <a:rPr lang="en-US" sz="2800" dirty="0"/>
              <a:t> of atoms</a:t>
            </a:r>
          </a:p>
          <a:p>
            <a:pPr marL="990600" lvl="1" indent="-533400">
              <a:lnSpc>
                <a:spcPct val="90000"/>
              </a:lnSpc>
              <a:buFontTx/>
              <a:buNone/>
            </a:pPr>
            <a:r>
              <a:rPr lang="en-US" dirty="0"/>
              <a:t>       Increase the </a:t>
            </a:r>
            <a:r>
              <a:rPr lang="en-US" u="sng" dirty="0">
                <a:solidFill>
                  <a:srgbClr val="FF0000"/>
                </a:solidFill>
              </a:rPr>
              <a:t>pressure</a:t>
            </a:r>
          </a:p>
          <a:p>
            <a:pPr marL="990600" lvl="1" indent="-533400">
              <a:lnSpc>
                <a:spcPct val="90000"/>
              </a:lnSpc>
              <a:buFontTx/>
              <a:buNone/>
            </a:pPr>
            <a:r>
              <a:rPr lang="en-US" dirty="0"/>
              <a:t>       Increase the </a:t>
            </a:r>
            <a:r>
              <a:rPr lang="en-US" u="sng" dirty="0">
                <a:solidFill>
                  <a:srgbClr val="FF0000"/>
                </a:solidFill>
              </a:rPr>
              <a:t>temperature</a:t>
            </a:r>
          </a:p>
          <a:p>
            <a:pPr marL="990600" lvl="1" indent="-533400">
              <a:lnSpc>
                <a:spcPct val="90000"/>
              </a:lnSpc>
              <a:buFontTx/>
              <a:buAutoNum type="arabicPeriod"/>
            </a:pPr>
            <a:endParaRPr lang="en-US" dirty="0"/>
          </a:p>
          <a:p>
            <a:pPr marL="609600" indent="-609600">
              <a:lnSpc>
                <a:spcPct val="90000"/>
              </a:lnSpc>
              <a:buFontTx/>
              <a:buNone/>
            </a:pPr>
            <a:r>
              <a:rPr lang="en-US" dirty="0"/>
              <a:t>2.    The </a:t>
            </a:r>
            <a:r>
              <a:rPr lang="en-US" dirty="0">
                <a:solidFill>
                  <a:srgbClr val="0000FF"/>
                </a:solidFill>
              </a:rPr>
              <a:t>energy</a:t>
            </a:r>
            <a:r>
              <a:rPr lang="en-US" dirty="0"/>
              <a:t> of the system will </a:t>
            </a:r>
            <a:r>
              <a:rPr lang="en-US" dirty="0">
                <a:solidFill>
                  <a:srgbClr val="0000FF"/>
                </a:solidFill>
              </a:rPr>
              <a:t>decrease</a:t>
            </a:r>
          </a:p>
          <a:p>
            <a:pPr marL="609600" indent="-609600">
              <a:lnSpc>
                <a:spcPct val="90000"/>
              </a:lnSpc>
            </a:pPr>
            <a:endParaRPr lang="en-US" dirty="0"/>
          </a:p>
          <a:p>
            <a:pPr marL="609600" indent="-609600">
              <a:lnSpc>
                <a:spcPct val="90000"/>
              </a:lnSpc>
              <a:buFontTx/>
              <a:buNone/>
            </a:pPr>
            <a:r>
              <a:rPr lang="en-US" dirty="0"/>
              <a:t>3.    The </a:t>
            </a:r>
            <a:r>
              <a:rPr lang="en-US" dirty="0">
                <a:solidFill>
                  <a:srgbClr val="009900"/>
                </a:solidFill>
              </a:rPr>
              <a:t>entropy</a:t>
            </a:r>
            <a:r>
              <a:rPr lang="en-US" dirty="0"/>
              <a:t> of the system will </a:t>
            </a:r>
            <a:r>
              <a:rPr lang="en-US" dirty="0">
                <a:solidFill>
                  <a:srgbClr val="009900"/>
                </a:solidFill>
              </a:rPr>
              <a:t>increase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Basic Categories</a:t>
            </a:r>
          </a:p>
        </p:txBody>
      </p:sp>
      <p:sp>
        <p:nvSpPr>
          <p:cNvPr id="13315" name="Rectangle 3"/>
          <p:cNvSpPr>
            <a:spLocks noGrp="1" noChangeArrowheads="1"/>
          </p:cNvSpPr>
          <p:nvPr>
            <p:ph type="body" sz="half" idx="1"/>
          </p:nvPr>
        </p:nvSpPr>
        <p:spPr>
          <a:xfrm>
            <a:off x="381000" y="1371600"/>
            <a:ext cx="8085138" cy="1295400"/>
          </a:xfrm>
        </p:spPr>
        <p:txBody>
          <a:bodyPr/>
          <a:lstStyle/>
          <a:p>
            <a:r>
              <a:rPr lang="en-US" sz="2600"/>
              <a:t>The elements divide nicely into two categories, </a:t>
            </a:r>
            <a:r>
              <a:rPr lang="en-US" sz="2600" i="1"/>
              <a:t>metals</a:t>
            </a:r>
            <a:r>
              <a:rPr lang="en-US" sz="2600"/>
              <a:t> and </a:t>
            </a:r>
            <a:r>
              <a:rPr lang="en-US" sz="2600" i="1"/>
              <a:t>nonmetals</a:t>
            </a:r>
            <a:r>
              <a:rPr lang="en-US" sz="2600"/>
              <a:t>.</a:t>
            </a:r>
          </a:p>
        </p:txBody>
      </p:sp>
      <p:sp>
        <p:nvSpPr>
          <p:cNvPr id="13316" name="Text Box 4"/>
          <p:cNvSpPr txBox="1">
            <a:spLocks noChangeArrowheads="1"/>
          </p:cNvSpPr>
          <p:nvPr/>
        </p:nvSpPr>
        <p:spPr bwMode="auto">
          <a:xfrm>
            <a:off x="3352800" y="2822575"/>
            <a:ext cx="1504950" cy="641350"/>
          </a:xfrm>
          <a:prstGeom prst="rect">
            <a:avLst/>
          </a:prstGeom>
          <a:noFill/>
          <a:ln w="12700" cap="sq">
            <a:noFill/>
            <a:miter lim="800000"/>
            <a:headEnd type="none" w="sm" len="sm"/>
            <a:tailEnd type="none" w="sm" len="sm"/>
          </a:ln>
          <a:effectLst/>
        </p:spPr>
        <p:txBody>
          <a:bodyPr wrap="none">
            <a:spAutoFit/>
          </a:bodyPr>
          <a:lstStyle/>
          <a:p>
            <a:pPr eaLnBrk="0" hangingPunct="0"/>
            <a:r>
              <a:rPr kumimoji="1" lang="en-US" sz="3600" b="1">
                <a:latin typeface="Times New Roman" pitchFamily="18" charset="0"/>
              </a:rPr>
              <a:t>Metals</a:t>
            </a:r>
          </a:p>
        </p:txBody>
      </p:sp>
      <p:sp>
        <p:nvSpPr>
          <p:cNvPr id="13317" name="Text Box 5"/>
          <p:cNvSpPr txBox="1">
            <a:spLocks noChangeArrowheads="1"/>
          </p:cNvSpPr>
          <p:nvPr/>
        </p:nvSpPr>
        <p:spPr bwMode="auto">
          <a:xfrm>
            <a:off x="5791200" y="2286000"/>
            <a:ext cx="2266950" cy="641350"/>
          </a:xfrm>
          <a:prstGeom prst="rect">
            <a:avLst/>
          </a:prstGeom>
          <a:noFill/>
          <a:ln w="12700" cap="sq">
            <a:noFill/>
            <a:miter lim="800000"/>
            <a:headEnd type="none" w="sm" len="sm"/>
            <a:tailEnd type="none" w="sm" len="sm"/>
          </a:ln>
          <a:effectLst/>
        </p:spPr>
        <p:txBody>
          <a:bodyPr wrap="none">
            <a:spAutoFit/>
          </a:bodyPr>
          <a:lstStyle/>
          <a:p>
            <a:pPr eaLnBrk="0" hangingPunct="0"/>
            <a:r>
              <a:rPr kumimoji="1" lang="en-US" sz="3600" b="1">
                <a:latin typeface="Times New Roman" pitchFamily="18" charset="0"/>
              </a:rPr>
              <a:t>Nonmetals</a:t>
            </a:r>
          </a:p>
        </p:txBody>
      </p:sp>
      <p:grpSp>
        <p:nvGrpSpPr>
          <p:cNvPr id="2" name="Group 6"/>
          <p:cNvGrpSpPr>
            <a:grpSpLocks/>
          </p:cNvGrpSpPr>
          <p:nvPr/>
        </p:nvGrpSpPr>
        <p:grpSpPr bwMode="auto">
          <a:xfrm>
            <a:off x="990600" y="2362200"/>
            <a:ext cx="7467600" cy="4344988"/>
            <a:chOff x="624" y="1488"/>
            <a:chExt cx="4704" cy="2737"/>
          </a:xfrm>
        </p:grpSpPr>
        <p:pic>
          <p:nvPicPr>
            <p:cNvPr id="13319" name="Picture 7" descr="Periodic table 1"/>
            <p:cNvPicPr>
              <a:picLocks noChangeAspect="1" noChangeArrowheads="1"/>
            </p:cNvPicPr>
            <p:nvPr/>
          </p:nvPicPr>
          <p:blipFill>
            <a:blip r:embed="rId4" cstate="print"/>
            <a:srcRect/>
            <a:stretch>
              <a:fillRect/>
            </a:stretch>
          </p:blipFill>
          <p:spPr bwMode="auto">
            <a:xfrm>
              <a:off x="624" y="1488"/>
              <a:ext cx="4704" cy="2737"/>
            </a:xfrm>
            <a:prstGeom prst="rect">
              <a:avLst/>
            </a:prstGeom>
            <a:noFill/>
            <a:ln/>
          </p:spPr>
        </p:pic>
        <p:grpSp>
          <p:nvGrpSpPr>
            <p:cNvPr id="3" name="Group 8"/>
            <p:cNvGrpSpPr>
              <a:grpSpLocks/>
            </p:cNvGrpSpPr>
            <p:nvPr/>
          </p:nvGrpSpPr>
          <p:grpSpPr bwMode="auto">
            <a:xfrm>
              <a:off x="3744" y="1968"/>
              <a:ext cx="1008" cy="1296"/>
              <a:chOff x="3744" y="1968"/>
              <a:chExt cx="1008" cy="1296"/>
            </a:xfrm>
          </p:grpSpPr>
          <p:grpSp>
            <p:nvGrpSpPr>
              <p:cNvPr id="4" name="Group 9"/>
              <p:cNvGrpSpPr>
                <a:grpSpLocks/>
              </p:cNvGrpSpPr>
              <p:nvPr/>
            </p:nvGrpSpPr>
            <p:grpSpPr bwMode="auto">
              <a:xfrm>
                <a:off x="3744" y="2208"/>
                <a:ext cx="1008" cy="1056"/>
                <a:chOff x="3744" y="2208"/>
                <a:chExt cx="1008" cy="1056"/>
              </a:xfrm>
            </p:grpSpPr>
            <p:sp>
              <p:nvSpPr>
                <p:cNvPr id="13322" name="Line 10"/>
                <p:cNvSpPr>
                  <a:spLocks noChangeShapeType="1"/>
                </p:cNvSpPr>
                <p:nvPr/>
              </p:nvSpPr>
              <p:spPr bwMode="auto">
                <a:xfrm>
                  <a:off x="3744" y="2208"/>
                  <a:ext cx="240" cy="0"/>
                </a:xfrm>
                <a:prstGeom prst="line">
                  <a:avLst/>
                </a:prstGeom>
                <a:noFill/>
                <a:ln w="57150" cap="sq">
                  <a:solidFill>
                    <a:srgbClr val="FF3300"/>
                  </a:solidFill>
                  <a:round/>
                  <a:headEnd type="none" w="sm" len="sm"/>
                  <a:tailEnd type="none" w="sm" len="sm"/>
                </a:ln>
                <a:effectLst/>
              </p:spPr>
              <p:txBody>
                <a:bodyPr/>
                <a:lstStyle/>
                <a:p>
                  <a:endParaRPr lang="en-US"/>
                </a:p>
              </p:txBody>
            </p:sp>
            <p:sp>
              <p:nvSpPr>
                <p:cNvPr id="13323" name="Line 11"/>
                <p:cNvSpPr>
                  <a:spLocks noChangeShapeType="1"/>
                </p:cNvSpPr>
                <p:nvPr/>
              </p:nvSpPr>
              <p:spPr bwMode="auto">
                <a:xfrm>
                  <a:off x="3984" y="2208"/>
                  <a:ext cx="0" cy="288"/>
                </a:xfrm>
                <a:prstGeom prst="line">
                  <a:avLst/>
                </a:prstGeom>
                <a:noFill/>
                <a:ln w="57150" cap="sq">
                  <a:solidFill>
                    <a:srgbClr val="FF3300"/>
                  </a:solidFill>
                  <a:round/>
                  <a:headEnd type="none" w="sm" len="sm"/>
                  <a:tailEnd type="none" w="sm" len="sm"/>
                </a:ln>
                <a:effectLst/>
              </p:spPr>
              <p:txBody>
                <a:bodyPr/>
                <a:lstStyle/>
                <a:p>
                  <a:endParaRPr lang="en-US"/>
                </a:p>
              </p:txBody>
            </p:sp>
            <p:sp>
              <p:nvSpPr>
                <p:cNvPr id="13324" name="Line 12"/>
                <p:cNvSpPr>
                  <a:spLocks noChangeShapeType="1"/>
                </p:cNvSpPr>
                <p:nvPr/>
              </p:nvSpPr>
              <p:spPr bwMode="auto">
                <a:xfrm>
                  <a:off x="3984" y="2496"/>
                  <a:ext cx="240" cy="0"/>
                </a:xfrm>
                <a:prstGeom prst="line">
                  <a:avLst/>
                </a:prstGeom>
                <a:noFill/>
                <a:ln w="57150" cap="sq">
                  <a:solidFill>
                    <a:srgbClr val="FF3300"/>
                  </a:solidFill>
                  <a:round/>
                  <a:headEnd type="none" w="sm" len="sm"/>
                  <a:tailEnd type="none" w="sm" len="sm"/>
                </a:ln>
                <a:effectLst/>
              </p:spPr>
              <p:txBody>
                <a:bodyPr/>
                <a:lstStyle/>
                <a:p>
                  <a:endParaRPr lang="en-US"/>
                </a:p>
              </p:txBody>
            </p:sp>
            <p:sp>
              <p:nvSpPr>
                <p:cNvPr id="13325" name="Line 13"/>
                <p:cNvSpPr>
                  <a:spLocks noChangeShapeType="1"/>
                </p:cNvSpPr>
                <p:nvPr/>
              </p:nvSpPr>
              <p:spPr bwMode="auto">
                <a:xfrm>
                  <a:off x="4224" y="2496"/>
                  <a:ext cx="0" cy="240"/>
                </a:xfrm>
                <a:prstGeom prst="line">
                  <a:avLst/>
                </a:prstGeom>
                <a:noFill/>
                <a:ln w="57150" cap="sq">
                  <a:solidFill>
                    <a:srgbClr val="FF3300"/>
                  </a:solidFill>
                  <a:round/>
                  <a:headEnd type="none" w="sm" len="sm"/>
                  <a:tailEnd type="none" w="sm" len="sm"/>
                </a:ln>
                <a:effectLst/>
              </p:spPr>
              <p:txBody>
                <a:bodyPr/>
                <a:lstStyle/>
                <a:p>
                  <a:endParaRPr lang="en-US"/>
                </a:p>
              </p:txBody>
            </p:sp>
            <p:sp>
              <p:nvSpPr>
                <p:cNvPr id="13326" name="Line 14"/>
                <p:cNvSpPr>
                  <a:spLocks noChangeShapeType="1"/>
                </p:cNvSpPr>
                <p:nvPr/>
              </p:nvSpPr>
              <p:spPr bwMode="auto">
                <a:xfrm>
                  <a:off x="4224" y="2736"/>
                  <a:ext cx="240" cy="0"/>
                </a:xfrm>
                <a:prstGeom prst="line">
                  <a:avLst/>
                </a:prstGeom>
                <a:noFill/>
                <a:ln w="57150" cap="sq">
                  <a:solidFill>
                    <a:srgbClr val="FF3300"/>
                  </a:solidFill>
                  <a:round/>
                  <a:headEnd type="none" w="sm" len="sm"/>
                  <a:tailEnd type="none" w="sm" len="sm"/>
                </a:ln>
                <a:effectLst/>
              </p:spPr>
              <p:txBody>
                <a:bodyPr/>
                <a:lstStyle/>
                <a:p>
                  <a:endParaRPr lang="en-US"/>
                </a:p>
              </p:txBody>
            </p:sp>
            <p:sp>
              <p:nvSpPr>
                <p:cNvPr id="13327" name="Line 15"/>
                <p:cNvSpPr>
                  <a:spLocks noChangeShapeType="1"/>
                </p:cNvSpPr>
                <p:nvPr/>
              </p:nvSpPr>
              <p:spPr bwMode="auto">
                <a:xfrm>
                  <a:off x="4464" y="2736"/>
                  <a:ext cx="0" cy="288"/>
                </a:xfrm>
                <a:prstGeom prst="line">
                  <a:avLst/>
                </a:prstGeom>
                <a:noFill/>
                <a:ln w="57150" cap="sq">
                  <a:solidFill>
                    <a:srgbClr val="FF3300"/>
                  </a:solidFill>
                  <a:round/>
                  <a:headEnd type="none" w="sm" len="sm"/>
                  <a:tailEnd type="none" w="sm" len="sm"/>
                </a:ln>
                <a:effectLst/>
              </p:spPr>
              <p:txBody>
                <a:bodyPr/>
                <a:lstStyle/>
                <a:p>
                  <a:endParaRPr lang="en-US"/>
                </a:p>
              </p:txBody>
            </p:sp>
            <p:sp>
              <p:nvSpPr>
                <p:cNvPr id="13328" name="Line 16"/>
                <p:cNvSpPr>
                  <a:spLocks noChangeShapeType="1"/>
                </p:cNvSpPr>
                <p:nvPr/>
              </p:nvSpPr>
              <p:spPr bwMode="auto">
                <a:xfrm>
                  <a:off x="4464" y="3024"/>
                  <a:ext cx="288" cy="0"/>
                </a:xfrm>
                <a:prstGeom prst="line">
                  <a:avLst/>
                </a:prstGeom>
                <a:noFill/>
                <a:ln w="57150" cap="sq">
                  <a:solidFill>
                    <a:srgbClr val="FF3300"/>
                  </a:solidFill>
                  <a:round/>
                  <a:headEnd type="none" w="sm" len="sm"/>
                  <a:tailEnd type="none" w="sm" len="sm"/>
                </a:ln>
                <a:effectLst/>
              </p:spPr>
              <p:txBody>
                <a:bodyPr/>
                <a:lstStyle/>
                <a:p>
                  <a:endParaRPr lang="en-US"/>
                </a:p>
              </p:txBody>
            </p:sp>
            <p:sp>
              <p:nvSpPr>
                <p:cNvPr id="13329" name="Line 17"/>
                <p:cNvSpPr>
                  <a:spLocks noChangeShapeType="1"/>
                </p:cNvSpPr>
                <p:nvPr/>
              </p:nvSpPr>
              <p:spPr bwMode="auto">
                <a:xfrm>
                  <a:off x="4752" y="3024"/>
                  <a:ext cx="0" cy="240"/>
                </a:xfrm>
                <a:prstGeom prst="line">
                  <a:avLst/>
                </a:prstGeom>
                <a:noFill/>
                <a:ln w="57150" cap="sq">
                  <a:solidFill>
                    <a:srgbClr val="FF3300"/>
                  </a:solidFill>
                  <a:round/>
                  <a:headEnd type="none" w="sm" len="sm"/>
                  <a:tailEnd type="none" w="sm" len="sm"/>
                </a:ln>
                <a:effectLst/>
              </p:spPr>
              <p:txBody>
                <a:bodyPr/>
                <a:lstStyle/>
                <a:p>
                  <a:endParaRPr lang="en-US"/>
                </a:p>
              </p:txBody>
            </p:sp>
          </p:grpSp>
          <p:sp>
            <p:nvSpPr>
              <p:cNvPr id="13330" name="Line 18"/>
              <p:cNvSpPr>
                <a:spLocks noChangeShapeType="1"/>
              </p:cNvSpPr>
              <p:nvPr/>
            </p:nvSpPr>
            <p:spPr bwMode="auto">
              <a:xfrm flipV="1">
                <a:off x="3744" y="1968"/>
                <a:ext cx="0" cy="240"/>
              </a:xfrm>
              <a:prstGeom prst="line">
                <a:avLst/>
              </a:prstGeom>
              <a:noFill/>
              <a:ln w="57150" cap="sq">
                <a:solidFill>
                  <a:srgbClr val="FF3300"/>
                </a:solidFill>
                <a:round/>
                <a:headEnd type="none" w="sm" len="sm"/>
                <a:tailEnd type="none" w="sm" len="sm"/>
              </a:ln>
              <a:effectLst/>
            </p:spPr>
            <p:txBody>
              <a:bodyPr/>
              <a:lstStyle/>
              <a:p>
                <a:endParaRPr lang="en-US"/>
              </a:p>
            </p:txBody>
          </p:sp>
        </p:grpSp>
      </p:grpSp>
      <p:sp>
        <p:nvSpPr>
          <p:cNvPr id="13331" name="Text Box 19"/>
          <p:cNvSpPr txBox="1">
            <a:spLocks noChangeArrowheads="1"/>
          </p:cNvSpPr>
          <p:nvPr/>
        </p:nvSpPr>
        <p:spPr bwMode="auto">
          <a:xfrm>
            <a:off x="2971800" y="2819400"/>
            <a:ext cx="2971800" cy="641350"/>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pPr>
            <a:r>
              <a:rPr kumimoji="1" lang="en-US" sz="3600">
                <a:latin typeface="Times New Roman" pitchFamily="18" charset="0"/>
              </a:rPr>
              <a:t>Metals</a:t>
            </a:r>
          </a:p>
        </p:txBody>
      </p:sp>
      <p:sp>
        <p:nvSpPr>
          <p:cNvPr id="13332" name="Text Box 20"/>
          <p:cNvSpPr txBox="1">
            <a:spLocks noChangeArrowheads="1"/>
          </p:cNvSpPr>
          <p:nvPr/>
        </p:nvSpPr>
        <p:spPr bwMode="auto">
          <a:xfrm>
            <a:off x="5715000" y="2362200"/>
            <a:ext cx="2209800" cy="641350"/>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pPr>
            <a:r>
              <a:rPr kumimoji="1" lang="en-US" sz="3600">
                <a:latin typeface="Times New Roman" pitchFamily="18" charset="0"/>
              </a:rPr>
              <a:t>Nonmetals</a:t>
            </a:r>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z="3200" dirty="0"/>
              <a:t>Semiconductors have Energy Band Split in </a:t>
            </a:r>
            <a:r>
              <a:rPr lang="en-US" sz="3200" dirty="0" smtClean="0"/>
              <a:t>Two.  There are no </a:t>
            </a:r>
            <a:r>
              <a:rPr lang="en-US" sz="3200" dirty="0" err="1" smtClean="0"/>
              <a:t>orbitals</a:t>
            </a:r>
            <a:r>
              <a:rPr lang="en-US" sz="3200" dirty="0" smtClean="0"/>
              <a:t> with the energies in the gap</a:t>
            </a:r>
            <a:endParaRPr lang="en-US" sz="3200" dirty="0"/>
          </a:p>
        </p:txBody>
      </p:sp>
      <p:pic>
        <p:nvPicPr>
          <p:cNvPr id="54275" name="Picture 3" descr="Fig21_3 energy band copy"/>
          <p:cNvPicPr>
            <a:picLocks noChangeAspect="1" noChangeArrowheads="1"/>
          </p:cNvPicPr>
          <p:nvPr/>
        </p:nvPicPr>
        <p:blipFill>
          <a:blip r:embed="rId4" cstate="print"/>
          <a:srcRect r="29352"/>
          <a:stretch>
            <a:fillRect/>
          </a:stretch>
        </p:blipFill>
        <p:spPr bwMode="auto">
          <a:xfrm>
            <a:off x="990600" y="1295400"/>
            <a:ext cx="4845050" cy="4516438"/>
          </a:xfrm>
          <a:prstGeom prst="rect">
            <a:avLst/>
          </a:prstGeom>
          <a:noFill/>
        </p:spPr>
      </p:pic>
      <p:grpSp>
        <p:nvGrpSpPr>
          <p:cNvPr id="2" name="Group 4"/>
          <p:cNvGrpSpPr>
            <a:grpSpLocks/>
          </p:cNvGrpSpPr>
          <p:nvPr/>
        </p:nvGrpSpPr>
        <p:grpSpPr bwMode="auto">
          <a:xfrm>
            <a:off x="5948363" y="3919538"/>
            <a:ext cx="244475" cy="552450"/>
            <a:chOff x="432" y="2640"/>
            <a:chExt cx="154" cy="348"/>
          </a:xfrm>
        </p:grpSpPr>
        <p:sp>
          <p:nvSpPr>
            <p:cNvPr id="54277" name="Rectangle 5"/>
            <p:cNvSpPr>
              <a:spLocks noChangeArrowheads="1"/>
            </p:cNvSpPr>
            <p:nvPr/>
          </p:nvSpPr>
          <p:spPr bwMode="auto">
            <a:xfrm>
              <a:off x="432" y="2688"/>
              <a:ext cx="144" cy="240"/>
            </a:xfrm>
            <a:prstGeom prst="rect">
              <a:avLst/>
            </a:prstGeom>
            <a:solidFill>
              <a:schemeClr val="bg1"/>
            </a:solidFill>
            <a:ln w="9525">
              <a:noFill/>
              <a:miter lim="800000"/>
              <a:headEnd/>
              <a:tailEnd/>
            </a:ln>
            <a:effectLst/>
          </p:spPr>
          <p:txBody>
            <a:bodyPr wrap="none" anchor="ctr"/>
            <a:lstStyle/>
            <a:p>
              <a:endParaRPr lang="en-US"/>
            </a:p>
          </p:txBody>
        </p:sp>
        <p:sp>
          <p:nvSpPr>
            <p:cNvPr id="54278" name="Text Box 6"/>
            <p:cNvSpPr txBox="1">
              <a:spLocks noChangeArrowheads="1"/>
            </p:cNvSpPr>
            <p:nvPr/>
          </p:nvSpPr>
          <p:spPr bwMode="auto">
            <a:xfrm rot="-5400000">
              <a:off x="335" y="2737"/>
              <a:ext cx="348" cy="154"/>
            </a:xfrm>
            <a:prstGeom prst="rect">
              <a:avLst/>
            </a:prstGeom>
            <a:noFill/>
            <a:ln w="9525">
              <a:noFill/>
              <a:miter lim="800000"/>
              <a:headEnd/>
              <a:tailEnd/>
            </a:ln>
            <a:effectLst/>
          </p:spPr>
          <p:txBody>
            <a:bodyPr wrap="none">
              <a:spAutoFit/>
            </a:bodyPr>
            <a:lstStyle/>
            <a:p>
              <a:pPr algn="ctr" eaLnBrk="0" hangingPunct="0"/>
              <a:r>
                <a:rPr lang="en-US" sz="1000" b="1"/>
                <a:t>BAND</a:t>
              </a:r>
            </a:p>
          </p:txBody>
        </p:sp>
      </p:grpSp>
      <p:grpSp>
        <p:nvGrpSpPr>
          <p:cNvPr id="3" name="Group 7"/>
          <p:cNvGrpSpPr>
            <a:grpSpLocks/>
          </p:cNvGrpSpPr>
          <p:nvPr/>
        </p:nvGrpSpPr>
        <p:grpSpPr bwMode="auto">
          <a:xfrm>
            <a:off x="5948363" y="2286000"/>
            <a:ext cx="244475" cy="552450"/>
            <a:chOff x="432" y="2640"/>
            <a:chExt cx="154" cy="348"/>
          </a:xfrm>
        </p:grpSpPr>
        <p:sp>
          <p:nvSpPr>
            <p:cNvPr id="54280" name="Rectangle 8"/>
            <p:cNvSpPr>
              <a:spLocks noChangeArrowheads="1"/>
            </p:cNvSpPr>
            <p:nvPr/>
          </p:nvSpPr>
          <p:spPr bwMode="auto">
            <a:xfrm>
              <a:off x="432" y="2688"/>
              <a:ext cx="144" cy="240"/>
            </a:xfrm>
            <a:prstGeom prst="rect">
              <a:avLst/>
            </a:prstGeom>
            <a:solidFill>
              <a:schemeClr val="bg1"/>
            </a:solidFill>
            <a:ln w="9525">
              <a:noFill/>
              <a:miter lim="800000"/>
              <a:headEnd/>
              <a:tailEnd/>
            </a:ln>
            <a:effectLst/>
          </p:spPr>
          <p:txBody>
            <a:bodyPr wrap="none" anchor="ctr"/>
            <a:lstStyle/>
            <a:p>
              <a:endParaRPr lang="en-US"/>
            </a:p>
          </p:txBody>
        </p:sp>
        <p:sp>
          <p:nvSpPr>
            <p:cNvPr id="54281" name="Text Box 9"/>
            <p:cNvSpPr txBox="1">
              <a:spLocks noChangeArrowheads="1"/>
            </p:cNvSpPr>
            <p:nvPr/>
          </p:nvSpPr>
          <p:spPr bwMode="auto">
            <a:xfrm rot="-5400000">
              <a:off x="335" y="2737"/>
              <a:ext cx="348" cy="154"/>
            </a:xfrm>
            <a:prstGeom prst="rect">
              <a:avLst/>
            </a:prstGeom>
            <a:noFill/>
            <a:ln w="9525">
              <a:noFill/>
              <a:miter lim="800000"/>
              <a:headEnd/>
              <a:tailEnd/>
            </a:ln>
            <a:effectLst/>
          </p:spPr>
          <p:txBody>
            <a:bodyPr wrap="none">
              <a:spAutoFit/>
            </a:bodyPr>
            <a:lstStyle/>
            <a:p>
              <a:pPr algn="ctr" eaLnBrk="0" hangingPunct="0"/>
              <a:r>
                <a:rPr lang="en-US" sz="1000" b="1"/>
                <a:t>BAND</a:t>
              </a:r>
            </a:p>
          </p:txBody>
        </p:sp>
      </p:grpSp>
      <p:sp>
        <p:nvSpPr>
          <p:cNvPr id="54282" name="Text Box 10"/>
          <p:cNvSpPr txBox="1">
            <a:spLocks noChangeArrowheads="1"/>
          </p:cNvSpPr>
          <p:nvPr/>
        </p:nvSpPr>
        <p:spPr bwMode="auto">
          <a:xfrm rot="16200000">
            <a:off x="4071938" y="3611563"/>
            <a:ext cx="596900" cy="260350"/>
          </a:xfrm>
          <a:prstGeom prst="rect">
            <a:avLst/>
          </a:prstGeom>
          <a:solidFill>
            <a:schemeClr val="bg1"/>
          </a:solidFill>
          <a:ln w="9525">
            <a:noFill/>
            <a:miter lim="800000"/>
            <a:headEnd/>
            <a:tailEnd/>
          </a:ln>
          <a:effectLst/>
        </p:spPr>
        <p:txBody>
          <a:bodyPr>
            <a:spAutoFit/>
          </a:bodyPr>
          <a:lstStyle/>
          <a:p>
            <a:r>
              <a:rPr lang="en-US" sz="1100" b="1">
                <a:solidFill>
                  <a:srgbClr val="777777"/>
                </a:solidFill>
              </a:rPr>
              <a:t>BAND</a:t>
            </a:r>
          </a:p>
        </p:txBody>
      </p:sp>
      <p:grpSp>
        <p:nvGrpSpPr>
          <p:cNvPr id="4" name="Group 11"/>
          <p:cNvGrpSpPr>
            <a:grpSpLocks/>
          </p:cNvGrpSpPr>
          <p:nvPr/>
        </p:nvGrpSpPr>
        <p:grpSpPr bwMode="auto">
          <a:xfrm>
            <a:off x="228600" y="2646362"/>
            <a:ext cx="5224463" cy="3297238"/>
            <a:chOff x="384" y="2074"/>
            <a:chExt cx="3291" cy="2077"/>
          </a:xfrm>
        </p:grpSpPr>
        <p:sp>
          <p:nvSpPr>
            <p:cNvPr id="54284" name="AutoShape 12"/>
            <p:cNvSpPr>
              <a:spLocks noChangeArrowheads="1"/>
            </p:cNvSpPr>
            <p:nvPr/>
          </p:nvSpPr>
          <p:spPr bwMode="auto">
            <a:xfrm>
              <a:off x="2741" y="2074"/>
              <a:ext cx="692" cy="1152"/>
            </a:xfrm>
            <a:prstGeom prst="wedgeEllipseCallout">
              <a:avLst>
                <a:gd name="adj1" fmla="val -24134"/>
                <a:gd name="adj2" fmla="val 96963"/>
              </a:avLst>
            </a:prstGeom>
            <a:noFill/>
            <a:ln w="28575">
              <a:solidFill>
                <a:srgbClr val="FF0000"/>
              </a:solidFill>
              <a:miter lim="800000"/>
              <a:headEnd/>
              <a:tailEnd/>
            </a:ln>
            <a:effectLst/>
          </p:spPr>
          <p:txBody>
            <a:bodyPr/>
            <a:lstStyle/>
            <a:p>
              <a:pPr algn="ctr"/>
              <a:endParaRPr lang="en-US"/>
            </a:p>
          </p:txBody>
        </p:sp>
        <p:sp>
          <p:nvSpPr>
            <p:cNvPr id="54285" name="Text Box 13"/>
            <p:cNvSpPr txBox="1">
              <a:spLocks noChangeArrowheads="1"/>
            </p:cNvSpPr>
            <p:nvPr/>
          </p:nvSpPr>
          <p:spPr bwMode="auto">
            <a:xfrm>
              <a:off x="384" y="3744"/>
              <a:ext cx="3291" cy="407"/>
            </a:xfrm>
            <a:prstGeom prst="rect">
              <a:avLst/>
            </a:prstGeom>
            <a:noFill/>
            <a:ln w="9525">
              <a:noFill/>
              <a:miter lim="800000"/>
              <a:headEnd/>
              <a:tailEnd/>
            </a:ln>
            <a:effectLst/>
          </p:spPr>
          <p:txBody>
            <a:bodyPr wrap="none">
              <a:spAutoFit/>
            </a:bodyPr>
            <a:lstStyle/>
            <a:p>
              <a:pPr algn="ctr"/>
              <a:r>
                <a:rPr lang="en-US" dirty="0">
                  <a:latin typeface="+mn-lt"/>
                </a:rPr>
                <a:t>Band filled – no electrical conductivity possible</a:t>
              </a:r>
            </a:p>
            <a:p>
              <a:r>
                <a:rPr lang="en-US" dirty="0">
                  <a:latin typeface="+mn-lt"/>
                </a:rPr>
                <a:t>		at low temperatures</a:t>
              </a:r>
            </a:p>
          </p:txBody>
        </p:sp>
      </p:grpSp>
      <p:sp>
        <p:nvSpPr>
          <p:cNvPr id="54286" name="Rectangle 14"/>
          <p:cNvSpPr>
            <a:spLocks noChangeArrowheads="1"/>
          </p:cNvSpPr>
          <p:nvPr/>
        </p:nvSpPr>
        <p:spPr bwMode="auto">
          <a:xfrm>
            <a:off x="5924550" y="1700213"/>
            <a:ext cx="549275" cy="1555750"/>
          </a:xfrm>
          <a:prstGeom prst="rect">
            <a:avLst/>
          </a:prstGeom>
          <a:solidFill>
            <a:schemeClr val="bg1"/>
          </a:solidFill>
          <a:ln w="9525">
            <a:noFill/>
            <a:miter lim="800000"/>
            <a:headEnd/>
            <a:tailEnd/>
          </a:ln>
          <a:effectLst/>
        </p:spPr>
        <p:txBody>
          <a:bodyPr wrap="none" anchor="ctr"/>
          <a:lstStyle/>
          <a:p>
            <a:endParaRPr lang="en-US"/>
          </a:p>
        </p:txBody>
      </p:sp>
      <p:sp>
        <p:nvSpPr>
          <p:cNvPr id="54287" name="Rectangle 15"/>
          <p:cNvSpPr>
            <a:spLocks noChangeArrowheads="1"/>
          </p:cNvSpPr>
          <p:nvPr/>
        </p:nvSpPr>
        <p:spPr bwMode="auto">
          <a:xfrm>
            <a:off x="5930900" y="3598863"/>
            <a:ext cx="549275" cy="2085975"/>
          </a:xfrm>
          <a:prstGeom prst="rect">
            <a:avLst/>
          </a:prstGeom>
          <a:solidFill>
            <a:schemeClr val="bg1"/>
          </a:solidFill>
          <a:ln w="9525">
            <a:noFill/>
            <a:miter lim="800000"/>
            <a:headEnd/>
            <a:tailEnd/>
          </a:ln>
          <a:effectLst/>
        </p:spPr>
        <p:txBody>
          <a:bodyPr wrap="none" anchor="ctr"/>
          <a:lstStyle/>
          <a:p>
            <a:endParaRPr lang="en-US"/>
          </a:p>
        </p:txBody>
      </p:sp>
      <p:sp>
        <p:nvSpPr>
          <p:cNvPr id="18" name="Text Box 6"/>
          <p:cNvSpPr txBox="1">
            <a:spLocks noChangeArrowheads="1"/>
          </p:cNvSpPr>
          <p:nvPr/>
        </p:nvSpPr>
        <p:spPr bwMode="auto">
          <a:xfrm>
            <a:off x="5943600" y="1676400"/>
            <a:ext cx="2890535" cy="2862322"/>
          </a:xfrm>
          <a:prstGeom prst="rect">
            <a:avLst/>
          </a:prstGeom>
          <a:noFill/>
          <a:ln w="9525">
            <a:noFill/>
            <a:miter lim="800000"/>
            <a:headEnd/>
            <a:tailEnd/>
          </a:ln>
          <a:effectLst/>
        </p:spPr>
        <p:txBody>
          <a:bodyPr wrap="none">
            <a:spAutoFit/>
          </a:bodyPr>
          <a:lstStyle/>
          <a:p>
            <a:r>
              <a:rPr lang="en-US" i="1" dirty="0" smtClean="0"/>
              <a:t>METALS</a:t>
            </a:r>
          </a:p>
          <a:p>
            <a:r>
              <a:rPr lang="en-US" i="1" dirty="0" smtClean="0"/>
              <a:t>High melting temperatures</a:t>
            </a:r>
            <a:endParaRPr lang="en-US" i="1" dirty="0" smtClean="0">
              <a:latin typeface="+mn-lt"/>
            </a:endParaRPr>
          </a:p>
          <a:p>
            <a:r>
              <a:rPr lang="en-US" i="1" dirty="0" smtClean="0">
                <a:latin typeface="+mn-lt"/>
              </a:rPr>
              <a:t>Electrical </a:t>
            </a:r>
            <a:r>
              <a:rPr lang="en-US" i="1" dirty="0">
                <a:latin typeface="+mn-lt"/>
              </a:rPr>
              <a:t>conductivity </a:t>
            </a:r>
            <a:endParaRPr lang="en-US" i="1" dirty="0" smtClean="0">
              <a:latin typeface="+mn-lt"/>
            </a:endParaRPr>
          </a:p>
          <a:p>
            <a:r>
              <a:rPr lang="en-US" i="1" dirty="0" smtClean="0"/>
              <a:t>Malleability</a:t>
            </a:r>
          </a:p>
          <a:p>
            <a:r>
              <a:rPr lang="en-US" i="1" dirty="0" smtClean="0"/>
              <a:t>Thermal conductivity</a:t>
            </a:r>
          </a:p>
          <a:p>
            <a:r>
              <a:rPr lang="en-US" i="1" dirty="0" smtClean="0"/>
              <a:t>Opaque</a:t>
            </a:r>
          </a:p>
          <a:p>
            <a:r>
              <a:rPr lang="en-US" i="1" dirty="0" smtClean="0"/>
              <a:t>Luster</a:t>
            </a:r>
          </a:p>
          <a:p>
            <a:endParaRPr lang="en-US" i="1" dirty="0" smtClean="0"/>
          </a:p>
          <a:p>
            <a:r>
              <a:rPr lang="en-US" i="1" dirty="0" smtClean="0"/>
              <a:t>SEMI-CONDUCTORS</a:t>
            </a:r>
          </a:p>
          <a:p>
            <a:r>
              <a:rPr lang="en-US" i="1" dirty="0" smtClean="0"/>
              <a:t>Band Gap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0"/>
            <a:ext cx="8991600" cy="1219200"/>
          </a:xfrm>
        </p:spPr>
        <p:txBody>
          <a:bodyPr/>
          <a:lstStyle/>
          <a:p>
            <a:pPr eaLnBrk="1" hangingPunct="1"/>
            <a:r>
              <a:rPr lang="en-US" sz="3200" dirty="0" smtClean="0"/>
              <a:t>Metals </a:t>
            </a:r>
            <a:r>
              <a:rPr lang="en-US" sz="3200" dirty="0" err="1" smtClean="0"/>
              <a:t>vs</a:t>
            </a:r>
            <a:r>
              <a:rPr lang="en-US" sz="3200" dirty="0" smtClean="0"/>
              <a:t> Non-Metals</a:t>
            </a:r>
          </a:p>
        </p:txBody>
      </p:sp>
      <p:sp>
        <p:nvSpPr>
          <p:cNvPr id="6147" name="Rectangle 3"/>
          <p:cNvSpPr>
            <a:spLocks noChangeArrowheads="1"/>
          </p:cNvSpPr>
          <p:nvPr/>
        </p:nvSpPr>
        <p:spPr bwMode="auto">
          <a:xfrm>
            <a:off x="457200" y="1447800"/>
            <a:ext cx="4038600" cy="2359025"/>
          </a:xfrm>
          <a:prstGeom prst="rect">
            <a:avLst/>
          </a:prstGeom>
          <a:noFill/>
          <a:ln w="9525">
            <a:noFill/>
            <a:miter lim="800000"/>
            <a:headEnd/>
            <a:tailEnd/>
          </a:ln>
        </p:spPr>
        <p:txBody>
          <a:bodyPr/>
          <a:lstStyle/>
          <a:p>
            <a:pPr marL="342900" indent="-342900">
              <a:spcBef>
                <a:spcPct val="20000"/>
              </a:spcBef>
              <a:buClr>
                <a:srgbClr val="0066FF"/>
              </a:buClr>
              <a:buFont typeface="Wingdings" pitchFamily="2" charset="2"/>
              <a:buChar char="§"/>
            </a:pPr>
            <a:r>
              <a:rPr lang="en-US" sz="2600">
                <a:latin typeface="Comic Sans MS" pitchFamily="66" charset="0"/>
              </a:rPr>
              <a:t>Metals</a:t>
            </a:r>
          </a:p>
          <a:p>
            <a:pPr marL="669925" lvl="1" indent="-325438">
              <a:spcBef>
                <a:spcPct val="20000"/>
              </a:spcBef>
              <a:buClr>
                <a:srgbClr val="A98C4B"/>
              </a:buClr>
              <a:buFontTx/>
              <a:buChar char="•"/>
            </a:pPr>
            <a:r>
              <a:rPr lang="en-US" sz="2200">
                <a:latin typeface="Comic Sans MS" pitchFamily="66" charset="0"/>
              </a:rPr>
              <a:t>Large atoms</a:t>
            </a:r>
          </a:p>
          <a:p>
            <a:pPr marL="669925" lvl="1" indent="-325438">
              <a:spcBef>
                <a:spcPct val="20000"/>
              </a:spcBef>
              <a:buClr>
                <a:srgbClr val="A98C4B"/>
              </a:buClr>
              <a:buFontTx/>
              <a:buChar char="•"/>
            </a:pPr>
            <a:r>
              <a:rPr lang="en-US" sz="2200">
                <a:latin typeface="Comic Sans MS" pitchFamily="66" charset="0"/>
              </a:rPr>
              <a:t>Few valence electrons</a:t>
            </a:r>
          </a:p>
          <a:p>
            <a:pPr marL="669925" lvl="1" indent="-325438">
              <a:spcBef>
                <a:spcPct val="20000"/>
              </a:spcBef>
              <a:buClr>
                <a:srgbClr val="A98C4B"/>
              </a:buClr>
              <a:buFontTx/>
              <a:buChar char="•"/>
            </a:pPr>
            <a:r>
              <a:rPr lang="en-US" sz="2200">
                <a:latin typeface="Comic Sans MS" pitchFamily="66" charset="0"/>
              </a:rPr>
              <a:t>Low ionization energies</a:t>
            </a:r>
          </a:p>
        </p:txBody>
      </p:sp>
      <p:sp>
        <p:nvSpPr>
          <p:cNvPr id="6148" name="Rectangle 4"/>
          <p:cNvSpPr>
            <a:spLocks noChangeArrowheads="1"/>
          </p:cNvSpPr>
          <p:nvPr/>
        </p:nvSpPr>
        <p:spPr bwMode="auto">
          <a:xfrm>
            <a:off x="4495800" y="1447800"/>
            <a:ext cx="4178300" cy="2401888"/>
          </a:xfrm>
          <a:prstGeom prst="rect">
            <a:avLst/>
          </a:prstGeom>
          <a:noFill/>
          <a:ln w="9525">
            <a:noFill/>
            <a:miter lim="800000"/>
            <a:headEnd/>
            <a:tailEnd/>
          </a:ln>
        </p:spPr>
        <p:txBody>
          <a:bodyPr/>
          <a:lstStyle/>
          <a:p>
            <a:pPr marL="342900" indent="-342900">
              <a:spcBef>
                <a:spcPct val="20000"/>
              </a:spcBef>
              <a:buClr>
                <a:srgbClr val="0066FF"/>
              </a:buClr>
              <a:buFont typeface="Wingdings" pitchFamily="2" charset="2"/>
              <a:buChar char="§"/>
            </a:pPr>
            <a:r>
              <a:rPr lang="en-US" sz="2600">
                <a:latin typeface="Comic Sans MS" pitchFamily="66" charset="0"/>
              </a:rPr>
              <a:t>Non-metals</a:t>
            </a:r>
          </a:p>
          <a:p>
            <a:pPr marL="669925" lvl="1" indent="-325438">
              <a:spcBef>
                <a:spcPct val="20000"/>
              </a:spcBef>
              <a:buClr>
                <a:srgbClr val="A98C4B"/>
              </a:buClr>
              <a:buFontTx/>
              <a:buChar char="•"/>
            </a:pPr>
            <a:r>
              <a:rPr lang="en-US" sz="2200">
                <a:latin typeface="Comic Sans MS" pitchFamily="66" charset="0"/>
              </a:rPr>
              <a:t>Small atoms</a:t>
            </a:r>
          </a:p>
          <a:p>
            <a:pPr marL="669925" lvl="1" indent="-325438">
              <a:spcBef>
                <a:spcPct val="20000"/>
              </a:spcBef>
              <a:buClr>
                <a:srgbClr val="A98C4B"/>
              </a:buClr>
              <a:buFontTx/>
              <a:buChar char="•"/>
            </a:pPr>
            <a:r>
              <a:rPr lang="en-US" sz="2200">
                <a:latin typeface="Comic Sans MS" pitchFamily="66" charset="0"/>
              </a:rPr>
              <a:t>Many valence electrons</a:t>
            </a:r>
          </a:p>
          <a:p>
            <a:pPr marL="669925" lvl="1" indent="-325438">
              <a:spcBef>
                <a:spcPct val="20000"/>
              </a:spcBef>
              <a:buClr>
                <a:srgbClr val="A98C4B"/>
              </a:buClr>
              <a:buFontTx/>
              <a:buChar char="•"/>
            </a:pPr>
            <a:r>
              <a:rPr lang="en-US" sz="2200">
                <a:latin typeface="Comic Sans MS" pitchFamily="66" charset="0"/>
              </a:rPr>
              <a:t>High ionization energies</a:t>
            </a:r>
          </a:p>
        </p:txBody>
      </p:sp>
      <p:sp>
        <p:nvSpPr>
          <p:cNvPr id="37893" name="Text Box 5"/>
          <p:cNvSpPr txBox="1">
            <a:spLocks noChangeArrowheads="1"/>
          </p:cNvSpPr>
          <p:nvPr/>
        </p:nvSpPr>
        <p:spPr bwMode="auto">
          <a:xfrm>
            <a:off x="1295400" y="5791200"/>
            <a:ext cx="7164141" cy="923330"/>
          </a:xfrm>
          <a:prstGeom prst="rect">
            <a:avLst/>
          </a:prstGeom>
          <a:noFill/>
          <a:ln w="9525">
            <a:noFill/>
            <a:miter lim="800000"/>
            <a:headEnd/>
            <a:tailEnd/>
          </a:ln>
        </p:spPr>
        <p:txBody>
          <a:bodyPr wrap="none">
            <a:spAutoFit/>
          </a:bodyPr>
          <a:lstStyle/>
          <a:p>
            <a:r>
              <a:rPr lang="en-US" dirty="0">
                <a:latin typeface="+mn-lt"/>
              </a:rPr>
              <a:t>Why do metals and non-metals react?</a:t>
            </a:r>
          </a:p>
          <a:p>
            <a:r>
              <a:rPr lang="en-US" dirty="0">
                <a:latin typeface="+mn-lt"/>
              </a:rPr>
              <a:t>Principles of reactivity:</a:t>
            </a:r>
          </a:p>
          <a:p>
            <a:r>
              <a:rPr lang="en-US" dirty="0">
                <a:latin typeface="+mn-lt"/>
              </a:rPr>
              <a:t>materials react to lower energy and increase entropy of universe</a:t>
            </a:r>
          </a:p>
        </p:txBody>
      </p:sp>
      <p:pic>
        <p:nvPicPr>
          <p:cNvPr id="37894" name="Picture 6"/>
          <p:cNvPicPr>
            <a:picLocks noChangeAspect="1" noChangeArrowheads="1"/>
          </p:cNvPicPr>
          <p:nvPr/>
        </p:nvPicPr>
        <p:blipFill>
          <a:blip r:embed="rId3" cstate="print"/>
          <a:srcRect/>
          <a:stretch>
            <a:fillRect/>
          </a:stretch>
        </p:blipFill>
        <p:spPr bwMode="auto">
          <a:xfrm>
            <a:off x="838200" y="3352800"/>
            <a:ext cx="2971800" cy="2360613"/>
          </a:xfrm>
          <a:prstGeom prst="rect">
            <a:avLst/>
          </a:prstGeom>
          <a:noFill/>
          <a:ln w="9525">
            <a:noFill/>
            <a:miter lim="800000"/>
            <a:headEnd/>
            <a:tailEnd/>
          </a:ln>
          <a:effectLst>
            <a:outerShdw dist="25399" dir="16200000" algn="ctr" rotWithShape="0">
              <a:srgbClr val="FFFFFF">
                <a:alpha val="75000"/>
              </a:srgbClr>
            </a:outerShdw>
          </a:effectLst>
        </p:spPr>
      </p:pic>
      <p:pic>
        <p:nvPicPr>
          <p:cNvPr id="37895" name="Picture 7"/>
          <p:cNvPicPr>
            <a:picLocks noChangeAspect="1" noChangeArrowheads="1"/>
          </p:cNvPicPr>
          <p:nvPr/>
        </p:nvPicPr>
        <p:blipFill>
          <a:blip r:embed="rId4" cstate="print"/>
          <a:srcRect/>
          <a:stretch>
            <a:fillRect/>
          </a:stretch>
        </p:blipFill>
        <p:spPr bwMode="auto">
          <a:xfrm>
            <a:off x="4572000" y="3657600"/>
            <a:ext cx="3352800" cy="14605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smtClean="0"/>
              <a:t>Chemistry  Categories</a:t>
            </a:r>
            <a:endParaRPr lang="en-US" dirty="0"/>
          </a:p>
        </p:txBody>
      </p:sp>
      <p:sp>
        <p:nvSpPr>
          <p:cNvPr id="190467" name="Rectangle 3"/>
          <p:cNvSpPr>
            <a:spLocks noGrp="1" noChangeArrowheads="1"/>
          </p:cNvSpPr>
          <p:nvPr>
            <p:ph type="body" sz="half" idx="1"/>
          </p:nvPr>
        </p:nvSpPr>
        <p:spPr>
          <a:xfrm>
            <a:off x="152400" y="1371600"/>
            <a:ext cx="5257800" cy="4572000"/>
          </a:xfrm>
          <a:ln>
            <a:solidFill>
              <a:schemeClr val="tx1"/>
            </a:solidFill>
          </a:ln>
        </p:spPr>
        <p:txBody>
          <a:bodyPr/>
          <a:lstStyle/>
          <a:p>
            <a:pPr algn="ctr">
              <a:buFont typeface="Wingdings" pitchFamily="2" charset="2"/>
              <a:buNone/>
            </a:pPr>
            <a:r>
              <a:rPr lang="en-US" sz="2000" b="1" dirty="0" smtClean="0"/>
              <a:t>Organic</a:t>
            </a:r>
            <a:endParaRPr lang="en-US" sz="2000" b="1" dirty="0"/>
          </a:p>
          <a:p>
            <a:pPr algn="ctr">
              <a:buFont typeface="Wingdings" pitchFamily="2" charset="2"/>
              <a:buNone/>
            </a:pPr>
            <a:r>
              <a:rPr lang="en-US" sz="2000" dirty="0" smtClean="0"/>
              <a:t>Hydrocarbons – </a:t>
            </a:r>
            <a:r>
              <a:rPr lang="en-US" sz="1600" dirty="0" smtClean="0"/>
              <a:t>Chains(petroleum products) and Rings(benzene)</a:t>
            </a:r>
          </a:p>
          <a:p>
            <a:pPr algn="ctr">
              <a:buFont typeface="Wingdings" pitchFamily="2" charset="2"/>
              <a:buNone/>
            </a:pPr>
            <a:r>
              <a:rPr lang="en-US" sz="2000" dirty="0" smtClean="0"/>
              <a:t>Steroids – </a:t>
            </a:r>
            <a:r>
              <a:rPr lang="en-US" sz="1600" dirty="0" smtClean="0"/>
              <a:t>Interlocking Carbon Rings(vitamin D, bile salts, cholesterol)</a:t>
            </a:r>
          </a:p>
          <a:p>
            <a:pPr algn="ctr">
              <a:buFont typeface="Wingdings" pitchFamily="2" charset="2"/>
              <a:buNone/>
            </a:pPr>
            <a:r>
              <a:rPr lang="en-US" sz="2000" dirty="0" smtClean="0"/>
              <a:t>Carbohydrates – </a:t>
            </a:r>
            <a:r>
              <a:rPr lang="en-US" sz="1600" dirty="0" err="1" smtClean="0"/>
              <a:t>Saccharides</a:t>
            </a:r>
            <a:r>
              <a:rPr lang="en-US" sz="1600" dirty="0" smtClean="0"/>
              <a:t>(glucose, sucrose, lactose, starch, cellulose, glycogen)</a:t>
            </a:r>
          </a:p>
          <a:p>
            <a:pPr algn="ctr">
              <a:buFont typeface="Wingdings" pitchFamily="2" charset="2"/>
              <a:buNone/>
            </a:pPr>
            <a:r>
              <a:rPr lang="en-US" sz="2000" dirty="0" smtClean="0"/>
              <a:t>Proteins – </a:t>
            </a:r>
            <a:r>
              <a:rPr lang="en-US" sz="1600" dirty="0" smtClean="0"/>
              <a:t>Amino acids assembled into polypeptides into rich structures</a:t>
            </a:r>
          </a:p>
          <a:p>
            <a:pPr algn="ctr">
              <a:buFont typeface="Wingdings" pitchFamily="2" charset="2"/>
              <a:buNone/>
            </a:pPr>
            <a:r>
              <a:rPr lang="en-US" sz="2000" dirty="0" smtClean="0"/>
              <a:t>Nucleic Acids – </a:t>
            </a:r>
            <a:r>
              <a:rPr lang="en-US" sz="1600" dirty="0" smtClean="0"/>
              <a:t>Long Polymers involved in heredity and creation of proteins made from nucleotides.</a:t>
            </a:r>
          </a:p>
          <a:p>
            <a:pPr algn="ctr">
              <a:buFont typeface="Wingdings" pitchFamily="2" charset="2"/>
              <a:buNone/>
            </a:pPr>
            <a:r>
              <a:rPr lang="en-US" sz="2000" dirty="0" smtClean="0"/>
              <a:t>Lipids – </a:t>
            </a:r>
            <a:r>
              <a:rPr lang="en-US" sz="1600" dirty="0" smtClean="0"/>
              <a:t>Hydrophobic molecules with H:O ratio greater than 2:1.  Combination of Glycerol and Fatty Acids. </a:t>
            </a:r>
            <a:endParaRPr lang="en-US" sz="1600" dirty="0"/>
          </a:p>
        </p:txBody>
      </p:sp>
      <p:sp>
        <p:nvSpPr>
          <p:cNvPr id="190468" name="Rectangle 4"/>
          <p:cNvSpPr>
            <a:spLocks noGrp="1" noChangeArrowheads="1"/>
          </p:cNvSpPr>
          <p:nvPr>
            <p:ph type="body" sz="half" idx="2"/>
          </p:nvPr>
        </p:nvSpPr>
        <p:spPr>
          <a:xfrm>
            <a:off x="5638800" y="1371600"/>
            <a:ext cx="3275012" cy="4419600"/>
          </a:xfrm>
          <a:ln>
            <a:solidFill>
              <a:schemeClr val="tx1"/>
            </a:solidFill>
          </a:ln>
        </p:spPr>
        <p:txBody>
          <a:bodyPr/>
          <a:lstStyle/>
          <a:p>
            <a:pPr algn="ctr">
              <a:buFont typeface="Wingdings" pitchFamily="2" charset="2"/>
              <a:buNone/>
            </a:pPr>
            <a:r>
              <a:rPr lang="en-US" sz="2600" b="1" dirty="0" smtClean="0"/>
              <a:t>Inorganic</a:t>
            </a:r>
            <a:endParaRPr lang="en-US" sz="2600" b="1" dirty="0"/>
          </a:p>
          <a:p>
            <a:pPr algn="ctr">
              <a:buFont typeface="Wingdings" pitchFamily="2" charset="2"/>
              <a:buNone/>
            </a:pPr>
            <a:r>
              <a:rPr lang="en-US" sz="2000" dirty="0" smtClean="0"/>
              <a:t>Salts</a:t>
            </a:r>
          </a:p>
          <a:p>
            <a:pPr algn="ctr">
              <a:buFont typeface="Wingdings" pitchFamily="2" charset="2"/>
              <a:buNone/>
            </a:pPr>
            <a:r>
              <a:rPr lang="en-US" sz="2000" dirty="0" smtClean="0"/>
              <a:t>Minerals</a:t>
            </a:r>
          </a:p>
          <a:p>
            <a:pPr algn="ctr">
              <a:buFont typeface="Wingdings" pitchFamily="2" charset="2"/>
              <a:buNone/>
            </a:pPr>
            <a:r>
              <a:rPr lang="en-US" sz="1600" dirty="0" smtClean="0"/>
              <a:t>Examples:</a:t>
            </a:r>
          </a:p>
          <a:p>
            <a:pPr algn="ctr">
              <a:buNone/>
            </a:pPr>
            <a:r>
              <a:rPr lang="en-US" sz="1600" dirty="0" smtClean="0"/>
              <a:t>Iron Oxide </a:t>
            </a:r>
            <a:r>
              <a:rPr lang="en-US" sz="1600" dirty="0" err="1" smtClean="0"/>
              <a:t>FeO</a:t>
            </a:r>
            <a:endParaRPr lang="en-US" sz="1600" dirty="0" smtClean="0"/>
          </a:p>
          <a:p>
            <a:pPr algn="ctr">
              <a:buNone/>
            </a:pPr>
            <a:r>
              <a:rPr lang="en-US" sz="1600" dirty="0" smtClean="0"/>
              <a:t>Aluminum Oxide </a:t>
            </a:r>
            <a:r>
              <a:rPr lang="en-US" sz="1600" dirty="0" err="1" smtClean="0"/>
              <a:t>AlO</a:t>
            </a:r>
            <a:endParaRPr lang="en-US" sz="1600" dirty="0" smtClean="0"/>
          </a:p>
          <a:p>
            <a:pPr algn="ctr">
              <a:buNone/>
            </a:pPr>
            <a:r>
              <a:rPr lang="en-US" sz="1600" dirty="0" smtClean="0"/>
              <a:t>Carbon Monoxide CO</a:t>
            </a:r>
          </a:p>
          <a:p>
            <a:pPr algn="ctr">
              <a:buNone/>
            </a:pPr>
            <a:r>
              <a:rPr lang="en-US" sz="1600" dirty="0" smtClean="0"/>
              <a:t>Carbon Dioxide CO</a:t>
            </a:r>
            <a:r>
              <a:rPr lang="en-US" sz="1600" baseline="-25000" dirty="0" smtClean="0"/>
              <a:t>2</a:t>
            </a:r>
            <a:endParaRPr lang="en-US" sz="1600" dirty="0" smtClean="0"/>
          </a:p>
          <a:p>
            <a:pPr algn="ctr">
              <a:buNone/>
            </a:pPr>
            <a:r>
              <a:rPr lang="en-US" sz="1600" dirty="0" smtClean="0"/>
              <a:t>Carbonates CO</a:t>
            </a:r>
            <a:r>
              <a:rPr lang="en-US" sz="1600" baseline="-25000" dirty="0" smtClean="0"/>
              <a:t>3</a:t>
            </a:r>
            <a:endParaRPr lang="en-US" sz="1600" dirty="0" smtClean="0"/>
          </a:p>
          <a:p>
            <a:pPr algn="ctr">
              <a:buFont typeface="Wingdings" pitchFamily="2" charset="2"/>
              <a:buNone/>
            </a:pPr>
            <a:r>
              <a:rPr lang="en-US" sz="1600" dirty="0" smtClean="0"/>
              <a:t>Carbides C</a:t>
            </a:r>
          </a:p>
          <a:p>
            <a:pPr algn="ctr">
              <a:buNone/>
            </a:pPr>
            <a:r>
              <a:rPr lang="en-US" sz="1600" dirty="0" smtClean="0"/>
              <a:t>Cyanides CN</a:t>
            </a:r>
          </a:p>
          <a:p>
            <a:pPr algn="ctr">
              <a:buNone/>
            </a:pPr>
            <a:r>
              <a:rPr lang="en-US" sz="1600" dirty="0" smtClean="0"/>
              <a:t>Silicates SiO</a:t>
            </a:r>
            <a:r>
              <a:rPr lang="en-US" sz="1600" baseline="-25000" dirty="0" smtClean="0"/>
              <a:t>4</a:t>
            </a:r>
            <a:endParaRPr lang="en-US" sz="1600" dirty="0" smtClean="0"/>
          </a:p>
          <a:p>
            <a:pPr algn="ctr">
              <a:buFont typeface="Wingdings" pitchFamily="2" charset="2"/>
              <a:buNone/>
            </a:pPr>
            <a:endParaRPr lang="en-US" sz="2200" dirty="0"/>
          </a:p>
          <a:p>
            <a:pPr>
              <a:buFont typeface="Wingdings" pitchFamily="2" charset="2"/>
              <a:buNone/>
            </a:pPr>
            <a:endParaRPr lang="en-US" sz="2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dirty="0"/>
              <a:t>What causes </a:t>
            </a:r>
            <a:r>
              <a:rPr lang="en-US" dirty="0" smtClean="0"/>
              <a:t>plaque in the arteries?</a:t>
            </a:r>
            <a:r>
              <a:rPr lang="en-US" dirty="0"/>
              <a:t/>
            </a:r>
            <a:br>
              <a:rPr lang="en-US" dirty="0"/>
            </a:br>
            <a:r>
              <a:rPr lang="en-US" sz="2400" dirty="0"/>
              <a:t>Differences in the Tails</a:t>
            </a:r>
          </a:p>
        </p:txBody>
      </p:sp>
      <p:sp>
        <p:nvSpPr>
          <p:cNvPr id="200707" name="Rectangle 3"/>
          <p:cNvSpPr>
            <a:spLocks noGrp="1" noChangeArrowheads="1"/>
          </p:cNvSpPr>
          <p:nvPr>
            <p:ph type="body" sz="half" idx="1"/>
          </p:nvPr>
        </p:nvSpPr>
        <p:spPr>
          <a:xfrm>
            <a:off x="381000" y="1524000"/>
            <a:ext cx="4113213" cy="4876800"/>
          </a:xfrm>
        </p:spPr>
        <p:txBody>
          <a:bodyPr/>
          <a:lstStyle/>
          <a:p>
            <a:r>
              <a:rPr lang="en-US" sz="2600" b="1" dirty="0"/>
              <a:t>Saturated</a:t>
            </a:r>
            <a:r>
              <a:rPr lang="en-US" sz="2600" dirty="0"/>
              <a:t> fatty acids</a:t>
            </a:r>
          </a:p>
          <a:p>
            <a:pPr>
              <a:buFont typeface="Wingdings" pitchFamily="2" charset="2"/>
              <a:buNone/>
            </a:pPr>
            <a:r>
              <a:rPr lang="en-US" sz="2600" dirty="0"/>
              <a:t>		No kinks</a:t>
            </a:r>
          </a:p>
        </p:txBody>
      </p:sp>
      <p:sp>
        <p:nvSpPr>
          <p:cNvPr id="200708" name="Rectangle 4"/>
          <p:cNvSpPr>
            <a:spLocks noGrp="1" noChangeArrowheads="1"/>
          </p:cNvSpPr>
          <p:nvPr>
            <p:ph type="body" sz="half" idx="2"/>
          </p:nvPr>
        </p:nvSpPr>
        <p:spPr>
          <a:xfrm>
            <a:off x="4437063" y="1447800"/>
            <a:ext cx="4514850" cy="4678363"/>
          </a:xfrm>
        </p:spPr>
        <p:txBody>
          <a:bodyPr/>
          <a:lstStyle/>
          <a:p>
            <a:r>
              <a:rPr lang="en-US" sz="2600" b="1" dirty="0"/>
              <a:t>Unsaturated</a:t>
            </a:r>
            <a:r>
              <a:rPr lang="en-US" sz="2600" dirty="0"/>
              <a:t> fatty acids</a:t>
            </a:r>
          </a:p>
          <a:p>
            <a:pPr>
              <a:buFont typeface="Wingdings" pitchFamily="2" charset="2"/>
              <a:buNone/>
            </a:pPr>
            <a:r>
              <a:rPr lang="en-US" sz="2600" dirty="0"/>
              <a:t>	One kink (mono)</a:t>
            </a:r>
          </a:p>
          <a:p>
            <a:pPr>
              <a:buFont typeface="Wingdings" pitchFamily="2" charset="2"/>
              <a:buNone/>
            </a:pPr>
            <a:r>
              <a:rPr lang="en-US" sz="2600" dirty="0"/>
              <a:t>	More than 1 kink (poly)</a:t>
            </a:r>
          </a:p>
          <a:p>
            <a:pPr>
              <a:buFont typeface="Wingdings" pitchFamily="2" charset="2"/>
              <a:buNone/>
            </a:pPr>
            <a:endParaRPr lang="en-US" sz="2600" dirty="0"/>
          </a:p>
        </p:txBody>
      </p:sp>
      <p:pic>
        <p:nvPicPr>
          <p:cNvPr id="200709" name="Picture 5" descr="Fig24_7lauric_acid"/>
          <p:cNvPicPr>
            <a:picLocks noChangeAspect="1" noChangeArrowheads="1"/>
          </p:cNvPicPr>
          <p:nvPr/>
        </p:nvPicPr>
        <p:blipFill>
          <a:blip r:embed="rId3" cstate="print"/>
          <a:srcRect t="15906" b="18257"/>
          <a:stretch>
            <a:fillRect/>
          </a:stretch>
        </p:blipFill>
        <p:spPr bwMode="auto">
          <a:xfrm>
            <a:off x="685800" y="2819400"/>
            <a:ext cx="3211512" cy="863600"/>
          </a:xfrm>
          <a:prstGeom prst="rect">
            <a:avLst/>
          </a:prstGeom>
          <a:noFill/>
        </p:spPr>
      </p:pic>
      <p:pic>
        <p:nvPicPr>
          <p:cNvPr id="200710" name="Picture 6" descr="Fig24_7linoleic_acid"/>
          <p:cNvPicPr>
            <a:picLocks noChangeAspect="1" noChangeArrowheads="1"/>
          </p:cNvPicPr>
          <p:nvPr/>
        </p:nvPicPr>
        <p:blipFill>
          <a:blip r:embed="rId4" cstate="print"/>
          <a:srcRect t="6721"/>
          <a:stretch>
            <a:fillRect/>
          </a:stretch>
        </p:blipFill>
        <p:spPr bwMode="auto">
          <a:xfrm>
            <a:off x="5105400" y="2971800"/>
            <a:ext cx="3200400" cy="1983419"/>
          </a:xfrm>
          <a:prstGeom prst="rect">
            <a:avLst/>
          </a:prstGeom>
          <a:noFill/>
        </p:spPr>
      </p:pic>
      <p:sp>
        <p:nvSpPr>
          <p:cNvPr id="200711" name="Text Box 7"/>
          <p:cNvSpPr txBox="1">
            <a:spLocks noChangeArrowheads="1"/>
          </p:cNvSpPr>
          <p:nvPr/>
        </p:nvSpPr>
        <p:spPr bwMode="auto">
          <a:xfrm>
            <a:off x="630238" y="3873500"/>
            <a:ext cx="3155950" cy="915988"/>
          </a:xfrm>
          <a:prstGeom prst="rect">
            <a:avLst/>
          </a:prstGeom>
          <a:noFill/>
          <a:ln w="9525">
            <a:noFill/>
            <a:miter lim="800000"/>
            <a:headEnd/>
            <a:tailEnd/>
          </a:ln>
          <a:effectLst/>
        </p:spPr>
        <p:txBody>
          <a:bodyPr wrap="none">
            <a:spAutoFit/>
          </a:bodyPr>
          <a:lstStyle/>
          <a:p>
            <a:pPr algn="ctr" eaLnBrk="1" hangingPunct="1"/>
            <a:r>
              <a:rPr lang="en-US" sz="1800" dirty="0">
                <a:latin typeface="Arial" charset="0"/>
              </a:rPr>
              <a:t>each C has 2 H atoms</a:t>
            </a:r>
          </a:p>
          <a:p>
            <a:pPr algn="ctr" eaLnBrk="1" hangingPunct="1"/>
            <a:r>
              <a:rPr lang="en-US" sz="1800" dirty="0">
                <a:latin typeface="Arial" charset="0"/>
              </a:rPr>
              <a:t> C</a:t>
            </a:r>
            <a:r>
              <a:rPr lang="en-US" sz="1800" dirty="0">
                <a:latin typeface="Arial" charset="0"/>
                <a:cs typeface="Arial" charset="0"/>
              </a:rPr>
              <a:t>▬ </a:t>
            </a:r>
            <a:r>
              <a:rPr lang="en-US" sz="1800" dirty="0">
                <a:latin typeface="Arial" charset="0"/>
              </a:rPr>
              <a:t>C ▬ C ▬ C</a:t>
            </a:r>
          </a:p>
          <a:p>
            <a:pPr algn="ctr" eaLnBrk="1" hangingPunct="1"/>
            <a:r>
              <a:rPr lang="en-US" sz="1800" dirty="0">
                <a:latin typeface="Arial" charset="0"/>
              </a:rPr>
              <a:t>(carbon-carbon single bonds)</a:t>
            </a:r>
          </a:p>
        </p:txBody>
      </p:sp>
      <p:sp>
        <p:nvSpPr>
          <p:cNvPr id="200713" name="Text Box 9"/>
          <p:cNvSpPr txBox="1">
            <a:spLocks noChangeArrowheads="1"/>
          </p:cNvSpPr>
          <p:nvPr/>
        </p:nvSpPr>
        <p:spPr bwMode="auto">
          <a:xfrm>
            <a:off x="5105400" y="4953000"/>
            <a:ext cx="3244850" cy="946150"/>
          </a:xfrm>
          <a:prstGeom prst="rect">
            <a:avLst/>
          </a:prstGeom>
          <a:noFill/>
          <a:ln w="9525">
            <a:noFill/>
            <a:miter lim="800000"/>
            <a:headEnd/>
            <a:tailEnd/>
          </a:ln>
          <a:effectLst/>
        </p:spPr>
        <p:txBody>
          <a:bodyPr wrap="none">
            <a:spAutoFit/>
          </a:bodyPr>
          <a:lstStyle/>
          <a:p>
            <a:pPr algn="ctr" eaLnBrk="1" hangingPunct="1"/>
            <a:r>
              <a:rPr lang="en-US" sz="1800" dirty="0">
                <a:latin typeface="Arial" charset="0"/>
              </a:rPr>
              <a:t>Some C have only 1 H atom</a:t>
            </a:r>
          </a:p>
          <a:p>
            <a:pPr algn="ctr" eaLnBrk="1" hangingPunct="1"/>
            <a:r>
              <a:rPr lang="en-US" sz="1800" dirty="0">
                <a:latin typeface="Arial" charset="0"/>
              </a:rPr>
              <a:t> C</a:t>
            </a:r>
            <a:r>
              <a:rPr lang="en-US" sz="1800" dirty="0">
                <a:latin typeface="Arial" charset="0"/>
                <a:cs typeface="Arial" charset="0"/>
              </a:rPr>
              <a:t>▬ </a:t>
            </a:r>
            <a:r>
              <a:rPr lang="en-US" sz="1800" dirty="0">
                <a:latin typeface="Arial" charset="0"/>
              </a:rPr>
              <a:t>C </a:t>
            </a:r>
            <a:r>
              <a:rPr lang="en-US" sz="2000" b="1" dirty="0">
                <a:latin typeface="Arial" charset="0"/>
              </a:rPr>
              <a:t>=</a:t>
            </a:r>
            <a:r>
              <a:rPr lang="en-US" sz="1800" dirty="0">
                <a:latin typeface="Arial" charset="0"/>
              </a:rPr>
              <a:t> C ▬ C</a:t>
            </a:r>
          </a:p>
          <a:p>
            <a:pPr algn="ctr" eaLnBrk="1" hangingPunct="1"/>
            <a:r>
              <a:rPr lang="en-US" sz="1800" dirty="0">
                <a:latin typeface="Arial" charset="0"/>
              </a:rPr>
              <a:t>(carbon-carbon double bonds)</a:t>
            </a:r>
          </a:p>
        </p:txBody>
      </p:sp>
      <p:sp>
        <p:nvSpPr>
          <p:cNvPr id="200717" name="Text Box 13"/>
          <p:cNvSpPr txBox="1">
            <a:spLocks noChangeArrowheads="1"/>
          </p:cNvSpPr>
          <p:nvPr/>
        </p:nvSpPr>
        <p:spPr bwMode="auto">
          <a:xfrm>
            <a:off x="5181600" y="5903893"/>
            <a:ext cx="3352800" cy="954107"/>
          </a:xfrm>
          <a:prstGeom prst="rect">
            <a:avLst/>
          </a:prstGeom>
          <a:noFill/>
          <a:ln w="9525">
            <a:noFill/>
            <a:miter lim="800000"/>
            <a:headEnd/>
            <a:tailEnd/>
          </a:ln>
          <a:effectLst/>
        </p:spPr>
        <p:txBody>
          <a:bodyPr wrap="square">
            <a:spAutoFit/>
          </a:bodyPr>
          <a:lstStyle/>
          <a:p>
            <a:pPr algn="ctr" eaLnBrk="1" hangingPunct="1"/>
            <a:r>
              <a:rPr lang="en-US" sz="1400" dirty="0">
                <a:latin typeface="+mn-lt"/>
              </a:rPr>
              <a:t>Kinks occur at double bonds. </a:t>
            </a:r>
            <a:endParaRPr lang="en-US" sz="1400" dirty="0" smtClean="0">
              <a:latin typeface="+mn-lt"/>
            </a:endParaRPr>
          </a:p>
          <a:p>
            <a:pPr algn="ctr" eaLnBrk="1" hangingPunct="1"/>
            <a:r>
              <a:rPr lang="en-US" sz="1400" dirty="0" smtClean="0"/>
              <a:t>(True of Unsaturated Fatty Acids that are found in Nature.)</a:t>
            </a:r>
          </a:p>
          <a:p>
            <a:pPr algn="ctr" eaLnBrk="1" hangingPunct="1"/>
            <a:endParaRPr lang="en-US" sz="1400" dirty="0">
              <a:latin typeface="+mn-lt"/>
            </a:endParaRPr>
          </a:p>
        </p:txBody>
      </p:sp>
      <p:pic>
        <p:nvPicPr>
          <p:cNvPr id="10" name="Picture 3" descr="Fig24_9 saturated fat2"/>
          <p:cNvPicPr>
            <a:picLocks noChangeAspect="1" noChangeArrowheads="1"/>
          </p:cNvPicPr>
          <p:nvPr/>
        </p:nvPicPr>
        <p:blipFill>
          <a:blip r:embed="rId5" cstate="print"/>
          <a:srcRect/>
          <a:stretch>
            <a:fillRect/>
          </a:stretch>
        </p:blipFill>
        <p:spPr bwMode="auto">
          <a:xfrm>
            <a:off x="533400" y="5181600"/>
            <a:ext cx="3592617" cy="1165225"/>
          </a:xfrm>
          <a:prstGeom prst="rect">
            <a:avLst/>
          </a:prstGeom>
          <a:noFill/>
        </p:spPr>
      </p:pic>
      <p:cxnSp>
        <p:nvCxnSpPr>
          <p:cNvPr id="11" name="Straight Arrow Connector 10"/>
          <p:cNvCxnSpPr/>
          <p:nvPr/>
        </p:nvCxnSpPr>
        <p:spPr>
          <a:xfrm rot="10800000" flipV="1">
            <a:off x="4267200" y="47244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Fig3_03 thrownballs"/>
          <p:cNvPicPr>
            <a:picLocks noChangeAspect="1" noChangeArrowheads="1"/>
          </p:cNvPicPr>
          <p:nvPr/>
        </p:nvPicPr>
        <p:blipFill>
          <a:blip r:embed="rId3" cstate="print"/>
          <a:srcRect/>
          <a:stretch>
            <a:fillRect/>
          </a:stretch>
        </p:blipFill>
        <p:spPr bwMode="auto">
          <a:xfrm>
            <a:off x="-304800" y="2819400"/>
            <a:ext cx="6781800" cy="3486150"/>
          </a:xfrm>
          <a:prstGeom prst="rect">
            <a:avLst/>
          </a:prstGeom>
          <a:noFill/>
        </p:spPr>
      </p:pic>
      <p:pic>
        <p:nvPicPr>
          <p:cNvPr id="94213" name="Picture 5" descr="Fig3_02 gravity cannon"/>
          <p:cNvPicPr>
            <a:picLocks noChangeAspect="1" noChangeArrowheads="1"/>
          </p:cNvPicPr>
          <p:nvPr/>
        </p:nvPicPr>
        <p:blipFill>
          <a:blip r:embed="rId4" cstate="print"/>
          <a:srcRect/>
          <a:stretch>
            <a:fillRect/>
          </a:stretch>
        </p:blipFill>
        <p:spPr bwMode="auto">
          <a:xfrm>
            <a:off x="6610350" y="2971800"/>
            <a:ext cx="2533650" cy="3362325"/>
          </a:xfrm>
          <a:prstGeom prst="rect">
            <a:avLst/>
          </a:prstGeom>
          <a:noFill/>
        </p:spPr>
      </p:pic>
      <p:sp>
        <p:nvSpPr>
          <p:cNvPr id="94210" name="Rectangle 2"/>
          <p:cNvSpPr>
            <a:spLocks noGrp="1" noChangeArrowheads="1"/>
          </p:cNvSpPr>
          <p:nvPr>
            <p:ph type="title"/>
          </p:nvPr>
        </p:nvSpPr>
        <p:spPr/>
        <p:txBody>
          <a:bodyPr/>
          <a:lstStyle/>
          <a:p>
            <a:r>
              <a:rPr lang="en-US" dirty="0"/>
              <a:t>Decomposing </a:t>
            </a:r>
            <a:r>
              <a:rPr lang="en-US" dirty="0" smtClean="0"/>
              <a:t>“falling” motion </a:t>
            </a:r>
            <a:r>
              <a:rPr lang="en-US" dirty="0"/>
              <a:t>into its components</a:t>
            </a:r>
          </a:p>
        </p:txBody>
      </p:sp>
      <p:graphicFrame>
        <p:nvGraphicFramePr>
          <p:cNvPr id="95234" name="Object 2"/>
          <p:cNvGraphicFramePr>
            <a:graphicFrameLocks noChangeAspect="1"/>
          </p:cNvGraphicFramePr>
          <p:nvPr/>
        </p:nvGraphicFramePr>
        <p:xfrm>
          <a:off x="5562600" y="1981200"/>
          <a:ext cx="1600200" cy="901700"/>
        </p:xfrm>
        <a:graphic>
          <a:graphicData uri="http://schemas.openxmlformats.org/presentationml/2006/ole">
            <p:oleObj spid="_x0000_s95234" name="Equation" r:id="rId5" imgW="698400" imgH="393480" progId="">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dirty="0"/>
              <a:t>Formation of </a:t>
            </a:r>
            <a:r>
              <a:rPr lang="en-US" dirty="0" smtClean="0"/>
              <a:t>Silicate Ions in minerals</a:t>
            </a:r>
            <a:endParaRPr lang="en-US" dirty="0"/>
          </a:p>
        </p:txBody>
      </p:sp>
      <p:pic>
        <p:nvPicPr>
          <p:cNvPr id="209923" name="Picture 3" descr="Fig24_15 asbestos chains"/>
          <p:cNvPicPr>
            <a:picLocks noChangeAspect="1" noChangeArrowheads="1"/>
          </p:cNvPicPr>
          <p:nvPr/>
        </p:nvPicPr>
        <p:blipFill>
          <a:blip r:embed="rId3" cstate="print"/>
          <a:srcRect l="4514" b="51744"/>
          <a:stretch>
            <a:fillRect/>
          </a:stretch>
        </p:blipFill>
        <p:spPr bwMode="auto">
          <a:xfrm>
            <a:off x="533400" y="3886200"/>
            <a:ext cx="2351087" cy="1603375"/>
          </a:xfrm>
          <a:prstGeom prst="rect">
            <a:avLst/>
          </a:prstGeom>
          <a:noFill/>
        </p:spPr>
      </p:pic>
      <p:pic>
        <p:nvPicPr>
          <p:cNvPr id="209935" name="Picture 15" descr="asbestos"/>
          <p:cNvPicPr>
            <a:picLocks noChangeAspect="1" noChangeArrowheads="1"/>
          </p:cNvPicPr>
          <p:nvPr/>
        </p:nvPicPr>
        <p:blipFill>
          <a:blip r:embed="rId4" cstate="print"/>
          <a:srcRect/>
          <a:stretch>
            <a:fillRect/>
          </a:stretch>
        </p:blipFill>
        <p:spPr bwMode="auto">
          <a:xfrm>
            <a:off x="762000" y="2133600"/>
            <a:ext cx="1970088" cy="1477963"/>
          </a:xfrm>
          <a:prstGeom prst="rect">
            <a:avLst/>
          </a:prstGeom>
          <a:noFill/>
        </p:spPr>
      </p:pic>
      <p:sp>
        <p:nvSpPr>
          <p:cNvPr id="209937" name="Text Box 17"/>
          <p:cNvSpPr txBox="1">
            <a:spLocks noChangeArrowheads="1"/>
          </p:cNvSpPr>
          <p:nvPr/>
        </p:nvSpPr>
        <p:spPr bwMode="auto">
          <a:xfrm>
            <a:off x="1295400" y="1676400"/>
            <a:ext cx="955675" cy="304800"/>
          </a:xfrm>
          <a:prstGeom prst="rect">
            <a:avLst/>
          </a:prstGeom>
          <a:noFill/>
          <a:ln w="12700">
            <a:noFill/>
            <a:miter lim="800000"/>
            <a:headEnd/>
            <a:tailEnd/>
          </a:ln>
          <a:effectLst/>
        </p:spPr>
        <p:txBody>
          <a:bodyPr wrap="none">
            <a:spAutoFit/>
          </a:bodyPr>
          <a:lstStyle/>
          <a:p>
            <a:r>
              <a:rPr lang="en-US" sz="1400" dirty="0"/>
              <a:t>Asbestos</a:t>
            </a:r>
          </a:p>
        </p:txBody>
      </p:sp>
      <p:pic>
        <p:nvPicPr>
          <p:cNvPr id="18" name="Picture 3" descr="Fig24_14 asbestos structure"/>
          <p:cNvPicPr>
            <a:picLocks noChangeAspect="1" noChangeArrowheads="1"/>
          </p:cNvPicPr>
          <p:nvPr/>
        </p:nvPicPr>
        <p:blipFill>
          <a:blip r:embed="rId5" cstate="print"/>
          <a:srcRect/>
          <a:stretch>
            <a:fillRect/>
          </a:stretch>
        </p:blipFill>
        <p:spPr bwMode="auto">
          <a:xfrm>
            <a:off x="3200400" y="3124200"/>
            <a:ext cx="2179637" cy="3484563"/>
          </a:xfrm>
          <a:prstGeom prst="rect">
            <a:avLst/>
          </a:prstGeom>
          <a:noFill/>
        </p:spPr>
      </p:pic>
      <p:pic>
        <p:nvPicPr>
          <p:cNvPr id="19" name="Picture 17" descr="mica"/>
          <p:cNvPicPr>
            <a:picLocks noChangeAspect="1" noChangeArrowheads="1"/>
          </p:cNvPicPr>
          <p:nvPr/>
        </p:nvPicPr>
        <p:blipFill>
          <a:blip r:embed="rId6" cstate="print"/>
          <a:srcRect/>
          <a:stretch>
            <a:fillRect/>
          </a:stretch>
        </p:blipFill>
        <p:spPr bwMode="auto">
          <a:xfrm>
            <a:off x="3352800" y="1676400"/>
            <a:ext cx="1744663" cy="1327150"/>
          </a:xfrm>
          <a:prstGeom prst="rect">
            <a:avLst/>
          </a:prstGeom>
          <a:noFill/>
        </p:spPr>
      </p:pic>
      <p:sp>
        <p:nvSpPr>
          <p:cNvPr id="20" name="Text Box 17"/>
          <p:cNvSpPr txBox="1">
            <a:spLocks noChangeArrowheads="1"/>
          </p:cNvSpPr>
          <p:nvPr/>
        </p:nvSpPr>
        <p:spPr bwMode="auto">
          <a:xfrm>
            <a:off x="3962400" y="1371600"/>
            <a:ext cx="562975" cy="307777"/>
          </a:xfrm>
          <a:prstGeom prst="rect">
            <a:avLst/>
          </a:prstGeom>
          <a:noFill/>
          <a:ln w="12700">
            <a:noFill/>
            <a:miter lim="800000"/>
            <a:headEnd/>
            <a:tailEnd/>
          </a:ln>
          <a:effectLst/>
        </p:spPr>
        <p:txBody>
          <a:bodyPr wrap="none">
            <a:spAutoFit/>
          </a:bodyPr>
          <a:lstStyle/>
          <a:p>
            <a:r>
              <a:rPr lang="en-US" sz="1400" dirty="0" smtClean="0"/>
              <a:t>Mica</a:t>
            </a:r>
            <a:endParaRPr lang="en-US" sz="1400" dirty="0"/>
          </a:p>
        </p:txBody>
      </p:sp>
      <p:pic>
        <p:nvPicPr>
          <p:cNvPr id="21" name="Picture 4" descr="quartz polyhedron"/>
          <p:cNvPicPr>
            <a:picLocks noChangeAspect="1" noChangeArrowheads="1"/>
          </p:cNvPicPr>
          <p:nvPr/>
        </p:nvPicPr>
        <p:blipFill>
          <a:blip r:embed="rId7" cstate="print"/>
          <a:srcRect l="20303" r="18536" b="10497"/>
          <a:stretch>
            <a:fillRect/>
          </a:stretch>
        </p:blipFill>
        <p:spPr bwMode="auto">
          <a:xfrm>
            <a:off x="5670551" y="4267200"/>
            <a:ext cx="2819526" cy="2400300"/>
          </a:xfrm>
          <a:prstGeom prst="rect">
            <a:avLst/>
          </a:prstGeom>
          <a:noFill/>
        </p:spPr>
      </p:pic>
      <p:pic>
        <p:nvPicPr>
          <p:cNvPr id="22" name="Picture 6" descr="mineral8"/>
          <p:cNvPicPr>
            <a:picLocks noChangeAspect="1" noChangeArrowheads="1"/>
          </p:cNvPicPr>
          <p:nvPr/>
        </p:nvPicPr>
        <p:blipFill>
          <a:blip r:embed="rId8" cstate="print"/>
          <a:srcRect t="9349" r="3120" b="16971"/>
          <a:stretch>
            <a:fillRect/>
          </a:stretch>
        </p:blipFill>
        <p:spPr bwMode="auto">
          <a:xfrm>
            <a:off x="6248400" y="2362200"/>
            <a:ext cx="1787525" cy="2036763"/>
          </a:xfrm>
          <a:prstGeom prst="rect">
            <a:avLst/>
          </a:prstGeom>
          <a:noFill/>
        </p:spPr>
      </p:pic>
      <p:sp>
        <p:nvSpPr>
          <p:cNvPr id="23" name="Text Box 17"/>
          <p:cNvSpPr txBox="1">
            <a:spLocks noChangeArrowheads="1"/>
          </p:cNvSpPr>
          <p:nvPr/>
        </p:nvSpPr>
        <p:spPr bwMode="auto">
          <a:xfrm>
            <a:off x="6705600" y="1981200"/>
            <a:ext cx="721672" cy="307777"/>
          </a:xfrm>
          <a:prstGeom prst="rect">
            <a:avLst/>
          </a:prstGeom>
          <a:noFill/>
          <a:ln w="12700">
            <a:noFill/>
            <a:miter lim="800000"/>
            <a:headEnd/>
            <a:tailEnd/>
          </a:ln>
          <a:effectLst/>
        </p:spPr>
        <p:txBody>
          <a:bodyPr wrap="none">
            <a:spAutoFit/>
          </a:bodyPr>
          <a:lstStyle/>
          <a:p>
            <a:r>
              <a:rPr lang="en-US" sz="1400" dirty="0" smtClean="0"/>
              <a:t>Quartz</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4" cstate="print"/>
          <a:srcRect/>
          <a:stretch>
            <a:fillRect/>
          </a:stretch>
        </p:blipFill>
        <p:spPr bwMode="auto">
          <a:xfrm>
            <a:off x="4876800" y="3657600"/>
            <a:ext cx="4114800" cy="3079165"/>
          </a:xfrm>
          <a:prstGeom prst="rect">
            <a:avLst/>
          </a:prstGeom>
          <a:noFill/>
          <a:ln w="9525">
            <a:noFill/>
            <a:miter lim="800000"/>
            <a:headEnd/>
            <a:tailEnd/>
          </a:ln>
        </p:spPr>
      </p:pic>
      <p:sp>
        <p:nvSpPr>
          <p:cNvPr id="5125" name="Rectangle 3"/>
          <p:cNvSpPr>
            <a:spLocks noGrp="1" noChangeArrowheads="1"/>
          </p:cNvSpPr>
          <p:nvPr>
            <p:ph type="body" idx="1"/>
          </p:nvPr>
        </p:nvSpPr>
        <p:spPr>
          <a:xfrm>
            <a:off x="381000" y="1371600"/>
            <a:ext cx="7315200" cy="5105400"/>
          </a:xfrm>
        </p:spPr>
        <p:txBody>
          <a:bodyPr/>
          <a:lstStyle/>
          <a:p>
            <a:pPr eaLnBrk="1" hangingPunct="1"/>
            <a:r>
              <a:rPr lang="en-US" sz="2000" dirty="0" smtClean="0"/>
              <a:t>Carbon-14 does not decay into Carbon-12</a:t>
            </a:r>
          </a:p>
          <a:p>
            <a:pPr eaLnBrk="1" hangingPunct="1"/>
            <a:r>
              <a:rPr lang="en-US" sz="2000" dirty="0" smtClean="0"/>
              <a:t>Carbon-14 decays into Nitrogen-14 and an electron</a:t>
            </a:r>
          </a:p>
          <a:p>
            <a:pPr eaLnBrk="1" hangingPunct="1"/>
            <a:r>
              <a:rPr lang="en-US" sz="2000" dirty="0" smtClean="0"/>
              <a:t>However! The ratio of C-14 to C-12 approaches that of the atmosphere</a:t>
            </a:r>
          </a:p>
          <a:p>
            <a:pPr eaLnBrk="1" hangingPunct="1"/>
            <a:r>
              <a:rPr lang="en-US" sz="2000" dirty="0" smtClean="0"/>
              <a:t>Can Carbon-14 can decay into Carbon-12?</a:t>
            </a:r>
          </a:p>
        </p:txBody>
      </p:sp>
      <p:pic>
        <p:nvPicPr>
          <p:cNvPr id="53249" name="Picture 1"/>
          <p:cNvPicPr>
            <a:picLocks noChangeAspect="1" noChangeArrowheads="1"/>
          </p:cNvPicPr>
          <p:nvPr/>
        </p:nvPicPr>
        <p:blipFill>
          <a:blip r:embed="rId5" cstate="print"/>
          <a:srcRect/>
          <a:stretch>
            <a:fillRect/>
          </a:stretch>
        </p:blipFill>
        <p:spPr bwMode="auto">
          <a:xfrm>
            <a:off x="5943600" y="1447800"/>
            <a:ext cx="2895600" cy="365927"/>
          </a:xfrm>
          <a:prstGeom prst="rect">
            <a:avLst/>
          </a:prstGeom>
          <a:noFill/>
          <a:ln w="9525">
            <a:solidFill>
              <a:schemeClr val="tx1"/>
            </a:solidFill>
            <a:miter lim="800000"/>
            <a:headEnd/>
            <a:tailEnd/>
          </a:ln>
        </p:spPr>
      </p:pic>
      <p:sp>
        <p:nvSpPr>
          <p:cNvPr id="6" name="Oval 5"/>
          <p:cNvSpPr/>
          <p:nvPr/>
        </p:nvSpPr>
        <p:spPr bwMode="auto">
          <a:xfrm>
            <a:off x="533400" y="4114800"/>
            <a:ext cx="1066800" cy="60960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omic Sans MS" pitchFamily="66" charset="0"/>
              </a:rPr>
              <a:t>C-14</a:t>
            </a:r>
          </a:p>
        </p:txBody>
      </p:sp>
      <p:cxnSp>
        <p:nvCxnSpPr>
          <p:cNvPr id="8" name="Straight Arrow Connector 7"/>
          <p:cNvCxnSpPr/>
          <p:nvPr/>
        </p:nvCxnSpPr>
        <p:spPr bwMode="auto">
          <a:xfrm>
            <a:off x="1676400" y="4419600"/>
            <a:ext cx="91440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1524000" y="4648200"/>
            <a:ext cx="685800" cy="5334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rot="5400000">
            <a:off x="762794" y="5104606"/>
            <a:ext cx="60960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5" name="Oval 14"/>
          <p:cNvSpPr/>
          <p:nvPr/>
        </p:nvSpPr>
        <p:spPr bwMode="auto">
          <a:xfrm>
            <a:off x="609600" y="5638800"/>
            <a:ext cx="457200" cy="457200"/>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Comic Sans MS" pitchFamily="66" charset="0"/>
            </a:endParaRPr>
          </a:p>
        </p:txBody>
      </p:sp>
      <p:sp>
        <p:nvSpPr>
          <p:cNvPr id="16" name="Oval 15"/>
          <p:cNvSpPr/>
          <p:nvPr/>
        </p:nvSpPr>
        <p:spPr bwMode="auto">
          <a:xfrm>
            <a:off x="990600" y="5638800"/>
            <a:ext cx="457200" cy="457200"/>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7" name="TextBox 16"/>
          <p:cNvSpPr txBox="1"/>
          <p:nvPr/>
        </p:nvSpPr>
        <p:spPr>
          <a:xfrm>
            <a:off x="685800" y="5562600"/>
            <a:ext cx="349776" cy="461665"/>
          </a:xfrm>
          <a:prstGeom prst="rect">
            <a:avLst/>
          </a:prstGeom>
          <a:noFill/>
        </p:spPr>
        <p:txBody>
          <a:bodyPr wrap="none" rtlCol="0">
            <a:spAutoFit/>
          </a:bodyPr>
          <a:lstStyle/>
          <a:p>
            <a:r>
              <a:rPr lang="en-US" dirty="0" smtClean="0"/>
              <a:t>p</a:t>
            </a:r>
            <a:endParaRPr lang="en-US" dirty="0"/>
          </a:p>
        </p:txBody>
      </p:sp>
      <p:sp>
        <p:nvSpPr>
          <p:cNvPr id="18" name="TextBox 17"/>
          <p:cNvSpPr txBox="1"/>
          <p:nvPr/>
        </p:nvSpPr>
        <p:spPr>
          <a:xfrm>
            <a:off x="1098024" y="5562600"/>
            <a:ext cx="349776" cy="461665"/>
          </a:xfrm>
          <a:prstGeom prst="rect">
            <a:avLst/>
          </a:prstGeom>
          <a:noFill/>
        </p:spPr>
        <p:txBody>
          <a:bodyPr wrap="none" rtlCol="0">
            <a:spAutoFit/>
          </a:bodyPr>
          <a:lstStyle/>
          <a:p>
            <a:r>
              <a:rPr lang="en-US" dirty="0" smtClean="0"/>
              <a:t>p</a:t>
            </a:r>
            <a:endParaRPr lang="en-US" dirty="0"/>
          </a:p>
        </p:txBody>
      </p:sp>
      <p:sp>
        <p:nvSpPr>
          <p:cNvPr id="19" name="Oval 18"/>
          <p:cNvSpPr/>
          <p:nvPr/>
        </p:nvSpPr>
        <p:spPr bwMode="auto">
          <a:xfrm>
            <a:off x="2362200" y="5257800"/>
            <a:ext cx="457200" cy="457200"/>
          </a:xfrm>
          <a:prstGeom prst="ellipse">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Comic Sans MS" pitchFamily="66" charset="0"/>
            </a:endParaRPr>
          </a:p>
        </p:txBody>
      </p:sp>
      <p:sp>
        <p:nvSpPr>
          <p:cNvPr id="20" name="Oval 19"/>
          <p:cNvSpPr/>
          <p:nvPr/>
        </p:nvSpPr>
        <p:spPr bwMode="auto">
          <a:xfrm>
            <a:off x="3505200" y="5257800"/>
            <a:ext cx="457200" cy="457200"/>
          </a:xfrm>
          <a:prstGeom prst="ellipse">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1" name="TextBox 20"/>
          <p:cNvSpPr txBox="1"/>
          <p:nvPr/>
        </p:nvSpPr>
        <p:spPr>
          <a:xfrm>
            <a:off x="2390218" y="5181600"/>
            <a:ext cx="352982" cy="461665"/>
          </a:xfrm>
          <a:prstGeom prst="rect">
            <a:avLst/>
          </a:prstGeom>
          <a:noFill/>
        </p:spPr>
        <p:txBody>
          <a:bodyPr wrap="none" rtlCol="0">
            <a:spAutoFit/>
          </a:bodyPr>
          <a:lstStyle/>
          <a:p>
            <a:r>
              <a:rPr lang="en-US" dirty="0" smtClean="0"/>
              <a:t>e</a:t>
            </a:r>
            <a:endParaRPr lang="en-US" dirty="0"/>
          </a:p>
        </p:txBody>
      </p:sp>
      <p:sp>
        <p:nvSpPr>
          <p:cNvPr id="22" name="TextBox 21"/>
          <p:cNvSpPr txBox="1"/>
          <p:nvPr/>
        </p:nvSpPr>
        <p:spPr>
          <a:xfrm>
            <a:off x="3533218" y="5181600"/>
            <a:ext cx="352982" cy="461665"/>
          </a:xfrm>
          <a:prstGeom prst="rect">
            <a:avLst/>
          </a:prstGeom>
          <a:noFill/>
        </p:spPr>
        <p:txBody>
          <a:bodyPr wrap="none" rtlCol="0">
            <a:spAutoFit/>
          </a:bodyPr>
          <a:lstStyle/>
          <a:p>
            <a:r>
              <a:rPr lang="en-US" dirty="0" smtClean="0"/>
              <a:t>e</a:t>
            </a:r>
            <a:endParaRPr lang="en-US" dirty="0"/>
          </a:p>
        </p:txBody>
      </p:sp>
      <p:sp>
        <p:nvSpPr>
          <p:cNvPr id="23" name="TextBox 22"/>
          <p:cNvSpPr txBox="1"/>
          <p:nvPr/>
        </p:nvSpPr>
        <p:spPr>
          <a:xfrm>
            <a:off x="3048000" y="5257800"/>
            <a:ext cx="381000" cy="461665"/>
          </a:xfrm>
          <a:prstGeom prst="rect">
            <a:avLst/>
          </a:prstGeom>
          <a:noFill/>
        </p:spPr>
        <p:txBody>
          <a:bodyPr wrap="square" rtlCol="0">
            <a:spAutoFit/>
          </a:bodyPr>
          <a:lstStyle/>
          <a:p>
            <a:r>
              <a:rPr lang="en-US" dirty="0" smtClean="0"/>
              <a:t>+ </a:t>
            </a:r>
            <a:endParaRPr lang="en-US" dirty="0"/>
          </a:p>
        </p:txBody>
      </p:sp>
      <p:sp>
        <p:nvSpPr>
          <p:cNvPr id="24" name="Rectangle 23"/>
          <p:cNvSpPr/>
          <p:nvPr/>
        </p:nvSpPr>
        <p:spPr>
          <a:xfrm>
            <a:off x="381000" y="304800"/>
            <a:ext cx="5750292" cy="646331"/>
          </a:xfrm>
          <a:prstGeom prst="rect">
            <a:avLst/>
          </a:prstGeom>
        </p:spPr>
        <p:txBody>
          <a:bodyPr wrap="none">
            <a:spAutoFit/>
          </a:bodyPr>
          <a:lstStyle/>
          <a:p>
            <a:pPr eaLnBrk="1" hangingPunct="1">
              <a:buNone/>
            </a:pPr>
            <a:r>
              <a:rPr lang="en-US" sz="3600" dirty="0" smtClean="0"/>
              <a:t>Considering Carbon Dating</a:t>
            </a: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descr="Fig25_02Fusion"/>
          <p:cNvPicPr>
            <a:picLocks noChangeAspect="1" noChangeArrowheads="1"/>
          </p:cNvPicPr>
          <p:nvPr/>
        </p:nvPicPr>
        <p:blipFill>
          <a:blip r:embed="rId4" cstate="print"/>
          <a:srcRect/>
          <a:stretch>
            <a:fillRect/>
          </a:stretch>
        </p:blipFill>
        <p:spPr bwMode="auto">
          <a:xfrm>
            <a:off x="1828800" y="3962400"/>
            <a:ext cx="5673725" cy="2603500"/>
          </a:xfrm>
          <a:prstGeom prst="rect">
            <a:avLst/>
          </a:prstGeom>
          <a:noFill/>
          <a:ln w="9525">
            <a:noFill/>
            <a:miter lim="800000"/>
            <a:headEnd/>
            <a:tailEnd/>
          </a:ln>
        </p:spPr>
      </p:pic>
      <p:sp>
        <p:nvSpPr>
          <p:cNvPr id="14341" name="Rectangle 3"/>
          <p:cNvSpPr>
            <a:spLocks noGrp="1" noChangeArrowheads="1"/>
          </p:cNvSpPr>
          <p:nvPr>
            <p:ph type="title"/>
          </p:nvPr>
        </p:nvSpPr>
        <p:spPr/>
        <p:txBody>
          <a:bodyPr/>
          <a:lstStyle/>
          <a:p>
            <a:pPr eaLnBrk="1" hangingPunct="1"/>
            <a:r>
              <a:rPr lang="en-US" smtClean="0"/>
              <a:t>Fusion</a:t>
            </a:r>
          </a:p>
        </p:txBody>
      </p:sp>
      <p:sp>
        <p:nvSpPr>
          <p:cNvPr id="14342" name="Rectangle 4"/>
          <p:cNvSpPr>
            <a:spLocks noGrp="1" noChangeArrowheads="1"/>
          </p:cNvSpPr>
          <p:nvPr>
            <p:ph type="body" idx="1"/>
          </p:nvPr>
        </p:nvSpPr>
        <p:spPr>
          <a:xfrm>
            <a:off x="381000" y="1371600"/>
            <a:ext cx="8382000" cy="2514600"/>
          </a:xfrm>
        </p:spPr>
        <p:txBody>
          <a:bodyPr>
            <a:normAutofit/>
          </a:bodyPr>
          <a:lstStyle/>
          <a:p>
            <a:pPr eaLnBrk="1" hangingPunct="1">
              <a:lnSpc>
                <a:spcPct val="90000"/>
              </a:lnSpc>
            </a:pPr>
            <a:r>
              <a:rPr lang="en-US" sz="2100" dirty="0" smtClean="0"/>
              <a:t>Combining two small nuclei to make a larger one gives off energy.</a:t>
            </a:r>
          </a:p>
          <a:p>
            <a:pPr eaLnBrk="1" hangingPunct="1">
              <a:lnSpc>
                <a:spcPct val="90000"/>
              </a:lnSpc>
            </a:pPr>
            <a:r>
              <a:rPr lang="en-US" sz="2100" dirty="0" smtClean="0"/>
              <a:t>Abundant fuel (in sea water) and large energy gain make this a very exciting possibility.</a:t>
            </a:r>
          </a:p>
          <a:p>
            <a:pPr eaLnBrk="1" hangingPunct="1">
              <a:lnSpc>
                <a:spcPct val="90000"/>
              </a:lnSpc>
            </a:pPr>
            <a:r>
              <a:rPr lang="en-US" sz="2100" dirty="0" smtClean="0"/>
              <a:t>The catch: Because nuclei are positively charged, you need either extremely hot reactants or large confining forces.</a:t>
            </a:r>
          </a:p>
          <a:p>
            <a:pPr lvl="1" eaLnBrk="1" hangingPunct="1">
              <a:lnSpc>
                <a:spcPct val="90000"/>
              </a:lnSpc>
            </a:pPr>
            <a:r>
              <a:rPr lang="en-US" sz="1700" dirty="0" smtClean="0"/>
              <a:t>What forces do you have available for confinement?</a:t>
            </a: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descr="Fig25_04Fission"/>
          <p:cNvPicPr>
            <a:picLocks noChangeAspect="1" noChangeArrowheads="1"/>
          </p:cNvPicPr>
          <p:nvPr/>
        </p:nvPicPr>
        <p:blipFill>
          <a:blip r:embed="rId4" cstate="print"/>
          <a:srcRect/>
          <a:stretch>
            <a:fillRect/>
          </a:stretch>
        </p:blipFill>
        <p:spPr bwMode="auto">
          <a:xfrm>
            <a:off x="2667000" y="3810000"/>
            <a:ext cx="4246563" cy="2806700"/>
          </a:xfrm>
          <a:prstGeom prst="rect">
            <a:avLst/>
          </a:prstGeom>
          <a:noFill/>
          <a:ln w="9525">
            <a:noFill/>
            <a:miter lim="800000"/>
            <a:headEnd/>
            <a:tailEnd/>
          </a:ln>
        </p:spPr>
      </p:pic>
      <p:sp>
        <p:nvSpPr>
          <p:cNvPr id="20485" name="Rectangle 3"/>
          <p:cNvSpPr>
            <a:spLocks noGrp="1" noChangeArrowheads="1"/>
          </p:cNvSpPr>
          <p:nvPr>
            <p:ph type="title"/>
          </p:nvPr>
        </p:nvSpPr>
        <p:spPr/>
        <p:txBody>
          <a:bodyPr/>
          <a:lstStyle/>
          <a:p>
            <a:pPr eaLnBrk="1" hangingPunct="1"/>
            <a:r>
              <a:rPr lang="en-US" smtClean="0"/>
              <a:t>Fission</a:t>
            </a:r>
          </a:p>
        </p:txBody>
      </p:sp>
      <p:sp>
        <p:nvSpPr>
          <p:cNvPr id="20486" name="Rectangle 4"/>
          <p:cNvSpPr>
            <a:spLocks noGrp="1" noChangeArrowheads="1"/>
          </p:cNvSpPr>
          <p:nvPr>
            <p:ph type="body" idx="1"/>
          </p:nvPr>
        </p:nvSpPr>
        <p:spPr>
          <a:xfrm>
            <a:off x="381000" y="1371600"/>
            <a:ext cx="8382000" cy="2667000"/>
          </a:xfrm>
        </p:spPr>
        <p:txBody>
          <a:bodyPr/>
          <a:lstStyle/>
          <a:p>
            <a:pPr eaLnBrk="1" hangingPunct="1">
              <a:lnSpc>
                <a:spcPct val="90000"/>
              </a:lnSpc>
            </a:pPr>
            <a:r>
              <a:rPr lang="en-US" sz="2100" dirty="0" smtClean="0"/>
              <a:t>Breaking one extremely large nucleus into two smaller ones gives off energy.</a:t>
            </a:r>
          </a:p>
          <a:p>
            <a:pPr eaLnBrk="1" hangingPunct="1">
              <a:lnSpc>
                <a:spcPct val="90000"/>
              </a:lnSpc>
            </a:pPr>
            <a:r>
              <a:rPr lang="en-US" sz="2100" dirty="0" smtClean="0"/>
              <a:t>Free neutrons from one fission can trigger another fission, creating a chain reaction.</a:t>
            </a:r>
          </a:p>
          <a:p>
            <a:pPr eaLnBrk="1" hangingPunct="1">
              <a:lnSpc>
                <a:spcPct val="90000"/>
              </a:lnSpc>
            </a:pPr>
            <a:r>
              <a:rPr lang="en-US" sz="2100" dirty="0" smtClean="0"/>
              <a:t>This reaction is easy to control simply by changing the number of neutrons that are absorbed by inert atoms.</a:t>
            </a:r>
          </a:p>
          <a:p>
            <a:pPr eaLnBrk="1" hangingPunct="1">
              <a:lnSpc>
                <a:spcPct val="90000"/>
              </a:lnSpc>
            </a:pPr>
            <a:r>
              <a:rPr lang="en-US" sz="2100" dirty="0" smtClean="0"/>
              <a:t>This reaction produces isotopes not normally found in nature.</a:t>
            </a:r>
          </a:p>
          <a:p>
            <a:pPr eaLnBrk="1" hangingPunct="1">
              <a:lnSpc>
                <a:spcPct val="90000"/>
              </a:lnSpc>
            </a:pPr>
            <a:endParaRPr lang="en-US" sz="2100" dirty="0" smtClean="0"/>
          </a:p>
          <a:p>
            <a:pPr eaLnBrk="1" hangingPunct="1">
              <a:lnSpc>
                <a:spcPct val="90000"/>
              </a:lnSpc>
            </a:pPr>
            <a:endParaRPr lang="en-US" sz="2100" dirty="0" smtClean="0"/>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pPr eaLnBrk="1" hangingPunct="1"/>
            <a:r>
              <a:rPr lang="en-US" smtClean="0"/>
              <a:t>Radioactive decay</a:t>
            </a:r>
          </a:p>
        </p:txBody>
      </p:sp>
      <p:sp>
        <p:nvSpPr>
          <p:cNvPr id="29701" name="Rectangle 3"/>
          <p:cNvSpPr>
            <a:spLocks noGrp="1" noChangeArrowheads="1"/>
          </p:cNvSpPr>
          <p:nvPr>
            <p:ph type="body" idx="1"/>
          </p:nvPr>
        </p:nvSpPr>
        <p:spPr/>
        <p:txBody>
          <a:bodyPr/>
          <a:lstStyle/>
          <a:p>
            <a:pPr eaLnBrk="1" hangingPunct="1"/>
            <a:r>
              <a:rPr lang="en-US" dirty="0" smtClean="0"/>
              <a:t>Alpha decay – A nucleus emits 2 protons and 2 neutrons (a helium nucleus).  </a:t>
            </a:r>
          </a:p>
          <a:p>
            <a:pPr eaLnBrk="1" hangingPunct="1"/>
            <a:r>
              <a:rPr lang="en-US" dirty="0" smtClean="0"/>
              <a:t>Beta decay – A proton changes into a neutron or vice versa</a:t>
            </a:r>
          </a:p>
          <a:p>
            <a:pPr eaLnBrk="1" hangingPunct="1"/>
            <a:r>
              <a:rPr lang="en-US" dirty="0" smtClean="0"/>
              <a:t>Gamma decay – Protons or neutrons shift energy levels and emit a high-energy photon.</a:t>
            </a:r>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noFill/>
        </p:spPr>
        <p:txBody>
          <a:bodyPr lIns="90488" tIns="44450" rIns="90488" bIns="44450"/>
          <a:lstStyle/>
          <a:p>
            <a:pPr eaLnBrk="1" hangingPunct="1"/>
            <a:r>
              <a:rPr lang="en-US" smtClean="0"/>
              <a:t>Half Life</a:t>
            </a:r>
          </a:p>
        </p:txBody>
      </p:sp>
      <p:sp>
        <p:nvSpPr>
          <p:cNvPr id="1030" name="Rectangle 3"/>
          <p:cNvSpPr>
            <a:spLocks noGrp="1" noChangeArrowheads="1"/>
          </p:cNvSpPr>
          <p:nvPr>
            <p:ph type="body" idx="1"/>
          </p:nvPr>
        </p:nvSpPr>
        <p:spPr>
          <a:xfrm>
            <a:off x="381000" y="1371600"/>
            <a:ext cx="8382000" cy="2468563"/>
          </a:xfrm>
          <a:noFill/>
        </p:spPr>
        <p:txBody>
          <a:bodyPr lIns="90488" tIns="44450" rIns="90488" bIns="44450"/>
          <a:lstStyle/>
          <a:p>
            <a:pPr eaLnBrk="1" hangingPunct="1">
              <a:lnSpc>
                <a:spcPct val="90000"/>
              </a:lnSpc>
            </a:pPr>
            <a:r>
              <a:rPr lang="en-US" sz="2600" dirty="0" smtClean="0"/>
              <a:t>The half life is the time it takes half a sample of radioactive nuclei to decay</a:t>
            </a:r>
          </a:p>
          <a:p>
            <a:pPr eaLnBrk="1" hangingPunct="1">
              <a:lnSpc>
                <a:spcPct val="90000"/>
              </a:lnSpc>
            </a:pPr>
            <a:r>
              <a:rPr lang="en-US" sz="2600" dirty="0" smtClean="0"/>
              <a:t>Importance examples</a:t>
            </a:r>
            <a:endParaRPr lang="en-US" dirty="0" smtClean="0"/>
          </a:p>
          <a:p>
            <a:pPr lvl="1" eaLnBrk="1" hangingPunct="1">
              <a:lnSpc>
                <a:spcPct val="90000"/>
              </a:lnSpc>
            </a:pPr>
            <a:r>
              <a:rPr lang="en-US" sz="2200" baseline="30000" dirty="0" smtClean="0"/>
              <a:t>14</a:t>
            </a:r>
            <a:r>
              <a:rPr lang="en-US" sz="2200" dirty="0" smtClean="0"/>
              <a:t>C --&gt; </a:t>
            </a:r>
            <a:r>
              <a:rPr lang="en-US" sz="2200" baseline="30000" dirty="0" smtClean="0"/>
              <a:t>14</a:t>
            </a:r>
            <a:r>
              <a:rPr lang="en-US" sz="2200" dirty="0" smtClean="0"/>
              <a:t>N + e + neutrino (half life of 5730 years)</a:t>
            </a:r>
          </a:p>
          <a:p>
            <a:pPr lvl="1" eaLnBrk="1" hangingPunct="1">
              <a:lnSpc>
                <a:spcPct val="90000"/>
              </a:lnSpc>
            </a:pPr>
            <a:r>
              <a:rPr lang="en-US" sz="2200" baseline="30000" dirty="0" smtClean="0"/>
              <a:t>40</a:t>
            </a:r>
            <a:r>
              <a:rPr lang="en-US" sz="2200" dirty="0" smtClean="0"/>
              <a:t>K + e --&gt; </a:t>
            </a:r>
            <a:r>
              <a:rPr lang="en-US" sz="2200" baseline="30000" dirty="0" smtClean="0"/>
              <a:t>40</a:t>
            </a:r>
            <a:r>
              <a:rPr lang="en-US" sz="2200" dirty="0" smtClean="0"/>
              <a:t>Ar + neutrino (half life of 1.3 billion years)</a:t>
            </a:r>
          </a:p>
        </p:txBody>
      </p:sp>
      <p:graphicFrame>
        <p:nvGraphicFramePr>
          <p:cNvPr id="1026" name="Object 4"/>
          <p:cNvGraphicFramePr>
            <a:graphicFrameLocks noChangeAspect="1"/>
          </p:cNvGraphicFramePr>
          <p:nvPr/>
        </p:nvGraphicFramePr>
        <p:xfrm>
          <a:off x="457200" y="3429000"/>
          <a:ext cx="3505200" cy="2816225"/>
        </p:xfrm>
        <a:graphic>
          <a:graphicData uri="http://schemas.openxmlformats.org/presentationml/2006/ole">
            <p:oleObj spid="_x0000_s92162" name="PHOTO-PAINT" r:id="rId5" imgW="2666667" imgH="2142857" progId="">
              <p:embed/>
            </p:oleObj>
          </a:graphicData>
        </a:graphic>
      </p:graphicFrame>
      <p:sp>
        <p:nvSpPr>
          <p:cNvPr id="5" name="TextBox 4"/>
          <p:cNvSpPr txBox="1"/>
          <p:nvPr/>
        </p:nvSpPr>
        <p:spPr>
          <a:xfrm>
            <a:off x="4191000" y="3429000"/>
            <a:ext cx="3810000" cy="954107"/>
          </a:xfrm>
          <a:prstGeom prst="rect">
            <a:avLst/>
          </a:prstGeom>
          <a:noFill/>
        </p:spPr>
        <p:txBody>
          <a:bodyPr wrap="square" rtlCol="0">
            <a:spAutoFit/>
          </a:bodyPr>
          <a:lstStyle/>
          <a:p>
            <a:r>
              <a:rPr lang="en-US" sz="1400" dirty="0" smtClean="0"/>
              <a:t>Applicable only to matter which was once living and presumed to be in equilibrium with the atmosphere, taking in carbon dioxide from the air for photosynthesis.</a:t>
            </a:r>
            <a:endParaRPr lang="en-US" sz="1400" dirty="0"/>
          </a:p>
        </p:txBody>
      </p:sp>
      <p:sp>
        <p:nvSpPr>
          <p:cNvPr id="6" name="TextBox 5"/>
          <p:cNvSpPr txBox="1"/>
          <p:nvPr/>
        </p:nvSpPr>
        <p:spPr>
          <a:xfrm>
            <a:off x="4191000" y="4572000"/>
            <a:ext cx="3810000" cy="1815882"/>
          </a:xfrm>
          <a:prstGeom prst="rect">
            <a:avLst/>
          </a:prstGeom>
          <a:noFill/>
        </p:spPr>
        <p:txBody>
          <a:bodyPr wrap="square" rtlCol="0">
            <a:spAutoFit/>
          </a:bodyPr>
          <a:lstStyle/>
          <a:p>
            <a:r>
              <a:rPr lang="en-US" sz="1400" dirty="0" smtClean="0"/>
              <a:t>Carbon-14 decays with a </a:t>
            </a:r>
            <a:r>
              <a:rPr lang="en-US" sz="1400" dirty="0" err="1" smtClean="0"/>
              <a:t>halflife</a:t>
            </a:r>
            <a:r>
              <a:rPr lang="en-US" sz="1400" dirty="0" smtClean="0"/>
              <a:t> of about 5730 years by the emission of an electron of energy 0.016 </a:t>
            </a:r>
            <a:r>
              <a:rPr lang="en-US" sz="1400" dirty="0" err="1" smtClean="0"/>
              <a:t>MeV</a:t>
            </a:r>
            <a:r>
              <a:rPr lang="en-US" sz="1400" dirty="0" smtClean="0"/>
              <a:t>. This changes the atomic number of the nucleus to 7, producing a nucleus of nitrogen-14. At equilibrium with the atmosphere, a gram of carbon shows an activity of about 15 decays per minute. </a:t>
            </a:r>
            <a:endParaRPr lang="en-US" sz="1400" dirty="0"/>
          </a:p>
        </p:txBody>
      </p:sp>
    </p:spTree>
    <p:custDataLst>
      <p:tags r:id="rId2"/>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 y="457200"/>
            <a:ext cx="8991600" cy="762000"/>
          </a:xfrm>
        </p:spPr>
        <p:txBody>
          <a:bodyPr/>
          <a:lstStyle/>
          <a:p>
            <a:r>
              <a:rPr lang="en-US" dirty="0" smtClean="0"/>
              <a:t>What direction is the moon falling?</a:t>
            </a:r>
            <a:endParaRPr lang="en-US" dirty="0"/>
          </a:p>
        </p:txBody>
      </p:sp>
      <p:sp>
        <p:nvSpPr>
          <p:cNvPr id="78852" name="Oval 4"/>
          <p:cNvSpPr>
            <a:spLocks noChangeArrowheads="1"/>
          </p:cNvSpPr>
          <p:nvPr/>
        </p:nvSpPr>
        <p:spPr bwMode="auto">
          <a:xfrm>
            <a:off x="1752600" y="1600200"/>
            <a:ext cx="5257800" cy="5257800"/>
          </a:xfrm>
          <a:prstGeom prst="ellipse">
            <a:avLst/>
          </a:prstGeom>
          <a:noFill/>
          <a:ln w="9525">
            <a:solidFill>
              <a:schemeClr val="tx1"/>
            </a:solidFill>
            <a:round/>
            <a:headEnd/>
            <a:tailEnd/>
          </a:ln>
          <a:effectLst/>
        </p:spPr>
        <p:txBody>
          <a:bodyPr wrap="none" anchor="ctr"/>
          <a:lstStyle/>
          <a:p>
            <a:endParaRPr lang="en-US"/>
          </a:p>
        </p:txBody>
      </p:sp>
      <p:sp>
        <p:nvSpPr>
          <p:cNvPr id="78853" name="Line 5"/>
          <p:cNvSpPr>
            <a:spLocks noChangeShapeType="1"/>
          </p:cNvSpPr>
          <p:nvPr/>
        </p:nvSpPr>
        <p:spPr bwMode="auto">
          <a:xfrm>
            <a:off x="4419600" y="1600200"/>
            <a:ext cx="1295400" cy="0"/>
          </a:xfrm>
          <a:prstGeom prst="line">
            <a:avLst/>
          </a:prstGeom>
          <a:noFill/>
          <a:ln w="9525">
            <a:solidFill>
              <a:schemeClr val="tx1"/>
            </a:solidFill>
            <a:round/>
            <a:headEnd/>
            <a:tailEnd type="triangle" w="med" len="med"/>
          </a:ln>
          <a:effectLst/>
        </p:spPr>
        <p:txBody>
          <a:bodyPr/>
          <a:lstStyle/>
          <a:p>
            <a:endParaRPr lang="en-US"/>
          </a:p>
        </p:txBody>
      </p:sp>
      <p:sp>
        <p:nvSpPr>
          <p:cNvPr id="78854" name="Line 6"/>
          <p:cNvSpPr>
            <a:spLocks noChangeShapeType="1"/>
          </p:cNvSpPr>
          <p:nvPr/>
        </p:nvSpPr>
        <p:spPr bwMode="auto">
          <a:xfrm>
            <a:off x="6019800" y="2133600"/>
            <a:ext cx="914400" cy="762000"/>
          </a:xfrm>
          <a:prstGeom prst="line">
            <a:avLst/>
          </a:prstGeom>
          <a:noFill/>
          <a:ln w="9525">
            <a:solidFill>
              <a:schemeClr val="tx1"/>
            </a:solidFill>
            <a:round/>
            <a:headEnd/>
            <a:tailEnd type="triangle" w="med" len="med"/>
          </a:ln>
          <a:effectLst/>
        </p:spPr>
        <p:txBody>
          <a:bodyPr/>
          <a:lstStyle/>
          <a:p>
            <a:endParaRPr lang="en-US"/>
          </a:p>
        </p:txBody>
      </p:sp>
      <p:pic>
        <p:nvPicPr>
          <p:cNvPr id="78855" name="Picture 7" descr="new-2"/>
          <p:cNvPicPr>
            <a:picLocks noChangeAspect="1" noChangeArrowheads="1"/>
          </p:cNvPicPr>
          <p:nvPr/>
        </p:nvPicPr>
        <p:blipFill>
          <a:blip r:embed="rId3" cstate="print"/>
          <a:srcRect/>
          <a:stretch>
            <a:fillRect/>
          </a:stretch>
        </p:blipFill>
        <p:spPr bwMode="auto">
          <a:xfrm>
            <a:off x="5791200" y="1981200"/>
            <a:ext cx="398463" cy="400050"/>
          </a:xfrm>
          <a:prstGeom prst="rect">
            <a:avLst/>
          </a:prstGeom>
          <a:noFill/>
          <a:effectLst>
            <a:outerShdw blurRad="76200" dist="12700" dir="2700000" sy="-23000" kx="-800400" algn="bl" rotWithShape="0">
              <a:prstClr val="black">
                <a:alpha val="20000"/>
              </a:prstClr>
            </a:outerShdw>
          </a:effectLst>
        </p:spPr>
      </p:pic>
      <p:pic>
        <p:nvPicPr>
          <p:cNvPr id="78856" name="Picture 8" descr="new-2"/>
          <p:cNvPicPr>
            <a:picLocks noChangeAspect="1" noChangeArrowheads="1"/>
          </p:cNvPicPr>
          <p:nvPr/>
        </p:nvPicPr>
        <p:blipFill>
          <a:blip r:embed="rId3" cstate="print"/>
          <a:srcRect/>
          <a:stretch>
            <a:fillRect/>
          </a:stretch>
        </p:blipFill>
        <p:spPr bwMode="auto">
          <a:xfrm>
            <a:off x="4191000" y="1371600"/>
            <a:ext cx="398463" cy="400050"/>
          </a:xfrm>
          <a:prstGeom prst="rect">
            <a:avLst/>
          </a:prstGeom>
          <a:noFill/>
          <a:effectLst>
            <a:outerShdw blurRad="76200" dist="12700" dir="2700000" sy="-23000" kx="-800400" algn="bl" rotWithShape="0">
              <a:prstClr val="black">
                <a:alpha val="20000"/>
              </a:prstClr>
            </a:outerShdw>
          </a:effectLst>
        </p:spPr>
      </p:pic>
      <p:sp>
        <p:nvSpPr>
          <p:cNvPr id="78857" name="Line 9"/>
          <p:cNvSpPr>
            <a:spLocks noChangeShapeType="1"/>
          </p:cNvSpPr>
          <p:nvPr/>
        </p:nvSpPr>
        <p:spPr bwMode="auto">
          <a:xfrm>
            <a:off x="6934200" y="3505200"/>
            <a:ext cx="304800" cy="1219200"/>
          </a:xfrm>
          <a:prstGeom prst="line">
            <a:avLst/>
          </a:prstGeom>
          <a:noFill/>
          <a:ln w="9525">
            <a:solidFill>
              <a:schemeClr val="tx1"/>
            </a:solidFill>
            <a:round/>
            <a:headEnd/>
            <a:tailEnd type="triangle" w="med" len="med"/>
          </a:ln>
          <a:effectLst/>
        </p:spPr>
        <p:txBody>
          <a:bodyPr/>
          <a:lstStyle/>
          <a:p>
            <a:endParaRPr lang="en-US"/>
          </a:p>
        </p:txBody>
      </p:sp>
      <p:pic>
        <p:nvPicPr>
          <p:cNvPr id="78858" name="Picture 10" descr="new-2"/>
          <p:cNvPicPr>
            <a:picLocks noChangeAspect="1" noChangeArrowheads="1"/>
          </p:cNvPicPr>
          <p:nvPr/>
        </p:nvPicPr>
        <p:blipFill>
          <a:blip r:embed="rId3" cstate="print"/>
          <a:srcRect/>
          <a:stretch>
            <a:fillRect/>
          </a:stretch>
        </p:blipFill>
        <p:spPr bwMode="auto">
          <a:xfrm>
            <a:off x="6705600" y="3276600"/>
            <a:ext cx="398463" cy="400050"/>
          </a:xfrm>
          <a:prstGeom prst="rect">
            <a:avLst/>
          </a:prstGeom>
          <a:noFill/>
          <a:effectLst>
            <a:outerShdw blurRad="76200" dist="12700" dir="2700000" sy="-23000" kx="-800400" algn="bl" rotWithShape="0">
              <a:prstClr val="black">
                <a:alpha val="20000"/>
              </a:prstClr>
            </a:outerShdw>
          </a:effectLst>
        </p:spPr>
      </p:pic>
      <p:pic>
        <p:nvPicPr>
          <p:cNvPr id="2"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10000" y="3581400"/>
            <a:ext cx="1183768" cy="1193800"/>
          </a:xfrm>
          <a:prstGeom prst="rect">
            <a:avLst/>
          </a:prstGeom>
          <a:ln>
            <a:noFill/>
          </a:ln>
          <a:effectLst>
            <a:outerShdw blurRad="292100" dist="139700" dir="2700000" algn="tl" rotWithShape="0">
              <a:srgbClr val="333333">
                <a:alpha val="65000"/>
              </a:srgbClr>
            </a:outerShdw>
            <a:softEdge rad="31750"/>
          </a:effec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800" dirty="0" smtClean="0"/>
              <a:t>You turn left in a car at a constant speed.  The horizontal force </a:t>
            </a:r>
            <a:r>
              <a:rPr lang="en-US" sz="2800" b="1" dirty="0" smtClean="0"/>
              <a:t>on you</a:t>
            </a:r>
          </a:p>
        </p:txBody>
      </p:sp>
      <p:sp>
        <p:nvSpPr>
          <p:cNvPr id="33795" name="Rectangle 3"/>
          <p:cNvSpPr>
            <a:spLocks noGrp="1" noChangeArrowheads="1"/>
          </p:cNvSpPr>
          <p:nvPr>
            <p:ph type="body" idx="1"/>
          </p:nvPr>
        </p:nvSpPr>
        <p:spPr/>
        <p:txBody>
          <a:bodyPr/>
          <a:lstStyle/>
          <a:p>
            <a:pPr marL="571500" indent="-571500" eaLnBrk="1" hangingPunct="1">
              <a:buFont typeface="Wingdings" pitchFamily="2" charset="2"/>
              <a:buAutoNum type="alphaUcPeriod"/>
            </a:pPr>
            <a:r>
              <a:rPr lang="en-US" dirty="0" smtClean="0"/>
              <a:t>Pushes you to the right</a:t>
            </a:r>
          </a:p>
          <a:p>
            <a:pPr marL="571500" indent="-571500" eaLnBrk="1" hangingPunct="1">
              <a:buFont typeface="Wingdings" pitchFamily="2" charset="2"/>
              <a:buAutoNum type="alphaUcPeriod"/>
            </a:pPr>
            <a:r>
              <a:rPr lang="en-US" dirty="0" smtClean="0"/>
              <a:t>Pushes you to the left</a:t>
            </a:r>
          </a:p>
          <a:p>
            <a:pPr marL="571500" indent="-571500" eaLnBrk="1" hangingPunct="1">
              <a:buFont typeface="Wingdings" pitchFamily="2" charset="2"/>
              <a:buAutoNum type="alphaUcPeriod"/>
            </a:pPr>
            <a:r>
              <a:rPr lang="en-US" dirty="0" smtClean="0"/>
              <a:t>Pushes you straight ahead</a:t>
            </a:r>
          </a:p>
          <a:p>
            <a:pPr marL="571500" indent="-571500" eaLnBrk="1" hangingPunct="1">
              <a:buFont typeface="Wingdings" pitchFamily="2" charset="2"/>
              <a:buAutoNum type="alphaUcPeriod"/>
            </a:pPr>
            <a:endParaRPr lang="en-US" dirty="0" smtClean="0"/>
          </a:p>
          <a:p>
            <a:pPr marL="571500" indent="-571500" eaLnBrk="1" hangingPunct="1">
              <a:buFont typeface="Wingdings" pitchFamily="2" charset="2"/>
              <a:buAutoNum type="alphaUcPeriod"/>
            </a:pPr>
            <a:endParaRPr lang="en-US" dirty="0" smtClean="0"/>
          </a:p>
        </p:txBody>
      </p:sp>
      <p:pic>
        <p:nvPicPr>
          <p:cNvPr id="33796" name="Picture 5" descr="29a"/>
          <p:cNvPicPr>
            <a:picLocks noChangeAspect="1" noChangeArrowheads="1"/>
          </p:cNvPicPr>
          <p:nvPr/>
        </p:nvPicPr>
        <p:blipFill>
          <a:blip r:embed="rId3" cstate="print"/>
          <a:srcRect/>
          <a:stretch>
            <a:fillRect/>
          </a:stretch>
        </p:blipFill>
        <p:spPr bwMode="auto">
          <a:xfrm>
            <a:off x="3810000" y="2971800"/>
            <a:ext cx="3810000" cy="2286000"/>
          </a:xfrm>
          <a:prstGeom prst="rect">
            <a:avLst/>
          </a:prstGeom>
          <a:ln>
            <a:noFill/>
          </a:ln>
          <a:effectLst>
            <a:outerShdw blurRad="292100" dist="139700" dir="2700000" algn="tl" rotWithShape="0">
              <a:srgbClr val="333333">
                <a:alpha val="65000"/>
              </a:srgbClr>
            </a:outerShdw>
          </a:effectLst>
        </p:spPr>
      </p:pic>
      <p:sp>
        <p:nvSpPr>
          <p:cNvPr id="5" name="Freeform 5"/>
          <p:cNvSpPr>
            <a:spLocks/>
          </p:cNvSpPr>
          <p:nvPr/>
        </p:nvSpPr>
        <p:spPr bwMode="auto">
          <a:xfrm>
            <a:off x="304800" y="5784850"/>
            <a:ext cx="5257800" cy="876300"/>
          </a:xfrm>
          <a:custGeom>
            <a:avLst/>
            <a:gdLst>
              <a:gd name="T0" fmla="*/ 0 w 4752"/>
              <a:gd name="T1" fmla="*/ 792 h 792"/>
              <a:gd name="T2" fmla="*/ 4752 w 4752"/>
              <a:gd name="T3" fmla="*/ 792 h 792"/>
              <a:gd name="T4" fmla="*/ 4752 w 4752"/>
              <a:gd name="T5" fmla="*/ 216 h 792"/>
              <a:gd name="T6" fmla="*/ 4560 w 4752"/>
              <a:gd name="T7" fmla="*/ 168 h 792"/>
              <a:gd name="T8" fmla="*/ 4533 w 4752"/>
              <a:gd name="T9" fmla="*/ 190 h 792"/>
              <a:gd name="T10" fmla="*/ 4499 w 4752"/>
              <a:gd name="T11" fmla="*/ 183 h 792"/>
              <a:gd name="T12" fmla="*/ 4289 w 4752"/>
              <a:gd name="T13" fmla="*/ 129 h 792"/>
              <a:gd name="T14" fmla="*/ 4242 w 4752"/>
              <a:gd name="T15" fmla="*/ 68 h 792"/>
              <a:gd name="T16" fmla="*/ 4174 w 4752"/>
              <a:gd name="T17" fmla="*/ 34 h 792"/>
              <a:gd name="T18" fmla="*/ 4153 w 4752"/>
              <a:gd name="T19" fmla="*/ 14 h 792"/>
              <a:gd name="T20" fmla="*/ 4113 w 4752"/>
              <a:gd name="T21" fmla="*/ 0 h 792"/>
              <a:gd name="T22" fmla="*/ 3970 w 4752"/>
              <a:gd name="T23" fmla="*/ 27 h 792"/>
              <a:gd name="T24" fmla="*/ 3930 w 4752"/>
              <a:gd name="T25" fmla="*/ 54 h 792"/>
              <a:gd name="T26" fmla="*/ 3889 w 4752"/>
              <a:gd name="T27" fmla="*/ 68 h 792"/>
              <a:gd name="T28" fmla="*/ 3679 w 4752"/>
              <a:gd name="T29" fmla="*/ 41 h 792"/>
              <a:gd name="T30" fmla="*/ 3442 w 4752"/>
              <a:gd name="T31" fmla="*/ 68 h 792"/>
              <a:gd name="T32" fmla="*/ 3340 w 4752"/>
              <a:gd name="T33" fmla="*/ 88 h 792"/>
              <a:gd name="T34" fmla="*/ 3279 w 4752"/>
              <a:gd name="T35" fmla="*/ 149 h 792"/>
              <a:gd name="T36" fmla="*/ 3272 w 4752"/>
              <a:gd name="T37" fmla="*/ 170 h 792"/>
              <a:gd name="T38" fmla="*/ 3232 w 4752"/>
              <a:gd name="T39" fmla="*/ 197 h 792"/>
              <a:gd name="T40" fmla="*/ 2873 w 4752"/>
              <a:gd name="T41" fmla="*/ 224 h 792"/>
              <a:gd name="T42" fmla="*/ 2751 w 4752"/>
              <a:gd name="T43" fmla="*/ 170 h 792"/>
              <a:gd name="T44" fmla="*/ 2608 w 4752"/>
              <a:gd name="T45" fmla="*/ 190 h 792"/>
              <a:gd name="T46" fmla="*/ 2500 w 4752"/>
              <a:gd name="T47" fmla="*/ 204 h 792"/>
              <a:gd name="T48" fmla="*/ 2459 w 4752"/>
              <a:gd name="T49" fmla="*/ 149 h 792"/>
              <a:gd name="T50" fmla="*/ 2419 w 4752"/>
              <a:gd name="T51" fmla="*/ 136 h 792"/>
              <a:gd name="T52" fmla="*/ 2297 w 4752"/>
              <a:gd name="T53" fmla="*/ 102 h 792"/>
              <a:gd name="T54" fmla="*/ 2283 w 4752"/>
              <a:gd name="T55" fmla="*/ 61 h 792"/>
              <a:gd name="T56" fmla="*/ 2276 w 4752"/>
              <a:gd name="T57" fmla="*/ 41 h 792"/>
              <a:gd name="T58" fmla="*/ 2154 w 4752"/>
              <a:gd name="T59" fmla="*/ 0 h 792"/>
              <a:gd name="T60" fmla="*/ 2100 w 4752"/>
              <a:gd name="T61" fmla="*/ 34 h 792"/>
              <a:gd name="T62" fmla="*/ 1931 w 4752"/>
              <a:gd name="T63" fmla="*/ 95 h 792"/>
              <a:gd name="T64" fmla="*/ 1809 w 4752"/>
              <a:gd name="T65" fmla="*/ 136 h 792"/>
              <a:gd name="T66" fmla="*/ 1626 w 4752"/>
              <a:gd name="T67" fmla="*/ 136 h 792"/>
              <a:gd name="T68" fmla="*/ 1524 w 4752"/>
              <a:gd name="T69" fmla="*/ 176 h 792"/>
              <a:gd name="T70" fmla="*/ 1436 w 4752"/>
              <a:gd name="T71" fmla="*/ 170 h 792"/>
              <a:gd name="T72" fmla="*/ 1341 w 4752"/>
              <a:gd name="T73" fmla="*/ 109 h 792"/>
              <a:gd name="T74" fmla="*/ 1246 w 4752"/>
              <a:gd name="T75" fmla="*/ 75 h 792"/>
              <a:gd name="T76" fmla="*/ 1185 w 4752"/>
              <a:gd name="T77" fmla="*/ 82 h 792"/>
              <a:gd name="T78" fmla="*/ 1131 w 4752"/>
              <a:gd name="T79" fmla="*/ 163 h 792"/>
              <a:gd name="T80" fmla="*/ 1043 w 4752"/>
              <a:gd name="T81" fmla="*/ 170 h 792"/>
              <a:gd name="T82" fmla="*/ 894 w 4752"/>
              <a:gd name="T83" fmla="*/ 231 h 792"/>
              <a:gd name="T84" fmla="*/ 616 w 4752"/>
              <a:gd name="T85" fmla="*/ 156 h 792"/>
              <a:gd name="T86" fmla="*/ 521 w 4752"/>
              <a:gd name="T87" fmla="*/ 102 h 792"/>
              <a:gd name="T88" fmla="*/ 474 w 4752"/>
              <a:gd name="T89" fmla="*/ 156 h 792"/>
              <a:gd name="T90" fmla="*/ 426 w 4752"/>
              <a:gd name="T91" fmla="*/ 197 h 792"/>
              <a:gd name="T92" fmla="*/ 433 w 4752"/>
              <a:gd name="T93" fmla="*/ 136 h 792"/>
              <a:gd name="T94" fmla="*/ 169 w 4752"/>
              <a:gd name="T95" fmla="*/ 82 h 792"/>
              <a:gd name="T96" fmla="*/ 20 w 4752"/>
              <a:gd name="T97" fmla="*/ 109 h 792"/>
              <a:gd name="T98" fmla="*/ 0 w 4752"/>
              <a:gd name="T99" fmla="*/ 792 h 7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52"/>
              <a:gd name="T151" fmla="*/ 0 h 792"/>
              <a:gd name="T152" fmla="*/ 4752 w 4752"/>
              <a:gd name="T153" fmla="*/ 792 h 7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52" h="792">
                <a:moveTo>
                  <a:pt x="0" y="792"/>
                </a:moveTo>
                <a:lnTo>
                  <a:pt x="4752" y="792"/>
                </a:lnTo>
                <a:lnTo>
                  <a:pt x="4752" y="216"/>
                </a:lnTo>
                <a:cubicBezTo>
                  <a:pt x="4688" y="200"/>
                  <a:pt x="4626" y="176"/>
                  <a:pt x="4560" y="168"/>
                </a:cubicBezTo>
                <a:cubicBezTo>
                  <a:pt x="4548" y="167"/>
                  <a:pt x="4544" y="187"/>
                  <a:pt x="4533" y="190"/>
                </a:cubicBezTo>
                <a:cubicBezTo>
                  <a:pt x="4522" y="193"/>
                  <a:pt x="4510" y="185"/>
                  <a:pt x="4499" y="183"/>
                </a:cubicBezTo>
                <a:cubicBezTo>
                  <a:pt x="4445" y="148"/>
                  <a:pt x="4352" y="136"/>
                  <a:pt x="4289" y="129"/>
                </a:cubicBezTo>
                <a:cubicBezTo>
                  <a:pt x="4269" y="109"/>
                  <a:pt x="4265" y="83"/>
                  <a:pt x="4242" y="68"/>
                </a:cubicBezTo>
                <a:cubicBezTo>
                  <a:pt x="4222" y="55"/>
                  <a:pt x="4194" y="48"/>
                  <a:pt x="4174" y="34"/>
                </a:cubicBezTo>
                <a:cubicBezTo>
                  <a:pt x="4166" y="28"/>
                  <a:pt x="4161" y="19"/>
                  <a:pt x="4153" y="14"/>
                </a:cubicBezTo>
                <a:cubicBezTo>
                  <a:pt x="4141" y="7"/>
                  <a:pt x="4113" y="0"/>
                  <a:pt x="4113" y="0"/>
                </a:cubicBezTo>
                <a:cubicBezTo>
                  <a:pt x="4063" y="5"/>
                  <a:pt x="4018" y="13"/>
                  <a:pt x="3970" y="27"/>
                </a:cubicBezTo>
                <a:cubicBezTo>
                  <a:pt x="3944" y="55"/>
                  <a:pt x="3960" y="44"/>
                  <a:pt x="3930" y="54"/>
                </a:cubicBezTo>
                <a:cubicBezTo>
                  <a:pt x="3916" y="58"/>
                  <a:pt x="3889" y="68"/>
                  <a:pt x="3889" y="68"/>
                </a:cubicBezTo>
                <a:cubicBezTo>
                  <a:pt x="3803" y="64"/>
                  <a:pt x="3754" y="56"/>
                  <a:pt x="3679" y="41"/>
                </a:cubicBezTo>
                <a:cubicBezTo>
                  <a:pt x="3592" y="52"/>
                  <a:pt x="3539" y="63"/>
                  <a:pt x="3442" y="68"/>
                </a:cubicBezTo>
                <a:cubicBezTo>
                  <a:pt x="3382" y="89"/>
                  <a:pt x="3415" y="81"/>
                  <a:pt x="3340" y="88"/>
                </a:cubicBezTo>
                <a:cubicBezTo>
                  <a:pt x="3297" y="103"/>
                  <a:pt x="3303" y="115"/>
                  <a:pt x="3279" y="149"/>
                </a:cubicBezTo>
                <a:cubicBezTo>
                  <a:pt x="3277" y="156"/>
                  <a:pt x="3277" y="165"/>
                  <a:pt x="3272" y="170"/>
                </a:cubicBezTo>
                <a:cubicBezTo>
                  <a:pt x="3261" y="181"/>
                  <a:pt x="3232" y="197"/>
                  <a:pt x="3232" y="197"/>
                </a:cubicBezTo>
                <a:cubicBezTo>
                  <a:pt x="3109" y="190"/>
                  <a:pt x="2990" y="183"/>
                  <a:pt x="2873" y="224"/>
                </a:cubicBezTo>
                <a:cubicBezTo>
                  <a:pt x="2827" y="214"/>
                  <a:pt x="2798" y="180"/>
                  <a:pt x="2751" y="170"/>
                </a:cubicBezTo>
                <a:cubicBezTo>
                  <a:pt x="2631" y="184"/>
                  <a:pt x="2678" y="176"/>
                  <a:pt x="2608" y="190"/>
                </a:cubicBezTo>
                <a:cubicBezTo>
                  <a:pt x="2568" y="218"/>
                  <a:pt x="2558" y="209"/>
                  <a:pt x="2500" y="204"/>
                </a:cubicBezTo>
                <a:cubicBezTo>
                  <a:pt x="2471" y="184"/>
                  <a:pt x="2482" y="168"/>
                  <a:pt x="2459" y="149"/>
                </a:cubicBezTo>
                <a:cubicBezTo>
                  <a:pt x="2448" y="140"/>
                  <a:pt x="2433" y="140"/>
                  <a:pt x="2419" y="136"/>
                </a:cubicBezTo>
                <a:cubicBezTo>
                  <a:pt x="2378" y="125"/>
                  <a:pt x="2338" y="113"/>
                  <a:pt x="2297" y="102"/>
                </a:cubicBezTo>
                <a:cubicBezTo>
                  <a:pt x="2292" y="88"/>
                  <a:pt x="2288" y="75"/>
                  <a:pt x="2283" y="61"/>
                </a:cubicBezTo>
                <a:cubicBezTo>
                  <a:pt x="2281" y="54"/>
                  <a:pt x="2282" y="45"/>
                  <a:pt x="2276" y="41"/>
                </a:cubicBezTo>
                <a:cubicBezTo>
                  <a:pt x="2239" y="15"/>
                  <a:pt x="2196" y="14"/>
                  <a:pt x="2154" y="0"/>
                </a:cubicBezTo>
                <a:cubicBezTo>
                  <a:pt x="2129" y="9"/>
                  <a:pt x="2125" y="25"/>
                  <a:pt x="2100" y="34"/>
                </a:cubicBezTo>
                <a:cubicBezTo>
                  <a:pt x="2070" y="81"/>
                  <a:pt x="1983" y="86"/>
                  <a:pt x="1931" y="95"/>
                </a:cubicBezTo>
                <a:cubicBezTo>
                  <a:pt x="1889" y="102"/>
                  <a:pt x="1849" y="122"/>
                  <a:pt x="1809" y="136"/>
                </a:cubicBezTo>
                <a:cubicBezTo>
                  <a:pt x="1726" y="128"/>
                  <a:pt x="1718" y="124"/>
                  <a:pt x="1626" y="136"/>
                </a:cubicBezTo>
                <a:cubicBezTo>
                  <a:pt x="1588" y="141"/>
                  <a:pt x="1559" y="165"/>
                  <a:pt x="1524" y="176"/>
                </a:cubicBezTo>
                <a:cubicBezTo>
                  <a:pt x="1495" y="174"/>
                  <a:pt x="1465" y="175"/>
                  <a:pt x="1436" y="170"/>
                </a:cubicBezTo>
                <a:cubicBezTo>
                  <a:pt x="1394" y="163"/>
                  <a:pt x="1374" y="127"/>
                  <a:pt x="1341" y="109"/>
                </a:cubicBezTo>
                <a:cubicBezTo>
                  <a:pt x="1313" y="94"/>
                  <a:pt x="1277" y="85"/>
                  <a:pt x="1246" y="75"/>
                </a:cubicBezTo>
                <a:cubicBezTo>
                  <a:pt x="1226" y="77"/>
                  <a:pt x="1204" y="75"/>
                  <a:pt x="1185" y="82"/>
                </a:cubicBezTo>
                <a:cubicBezTo>
                  <a:pt x="1155" y="93"/>
                  <a:pt x="1174" y="155"/>
                  <a:pt x="1131" y="163"/>
                </a:cubicBezTo>
                <a:cubicBezTo>
                  <a:pt x="1102" y="169"/>
                  <a:pt x="1072" y="168"/>
                  <a:pt x="1043" y="170"/>
                </a:cubicBezTo>
                <a:cubicBezTo>
                  <a:pt x="1009" y="219"/>
                  <a:pt x="949" y="224"/>
                  <a:pt x="894" y="231"/>
                </a:cubicBezTo>
                <a:cubicBezTo>
                  <a:pt x="797" y="260"/>
                  <a:pt x="703" y="179"/>
                  <a:pt x="616" y="156"/>
                </a:cubicBezTo>
                <a:cubicBezTo>
                  <a:pt x="584" y="131"/>
                  <a:pt x="554" y="123"/>
                  <a:pt x="521" y="102"/>
                </a:cubicBezTo>
                <a:cubicBezTo>
                  <a:pt x="485" y="111"/>
                  <a:pt x="483" y="121"/>
                  <a:pt x="474" y="156"/>
                </a:cubicBezTo>
                <a:cubicBezTo>
                  <a:pt x="484" y="215"/>
                  <a:pt x="482" y="209"/>
                  <a:pt x="426" y="197"/>
                </a:cubicBezTo>
                <a:cubicBezTo>
                  <a:pt x="419" y="171"/>
                  <a:pt x="424" y="161"/>
                  <a:pt x="433" y="136"/>
                </a:cubicBezTo>
                <a:cubicBezTo>
                  <a:pt x="358" y="83"/>
                  <a:pt x="257" y="87"/>
                  <a:pt x="169" y="82"/>
                </a:cubicBezTo>
                <a:cubicBezTo>
                  <a:pt x="127" y="84"/>
                  <a:pt x="55" y="71"/>
                  <a:pt x="20" y="109"/>
                </a:cubicBezTo>
                <a:lnTo>
                  <a:pt x="0" y="792"/>
                </a:lnTo>
                <a:close/>
              </a:path>
            </a:pathLst>
          </a:custGeom>
          <a:solidFill>
            <a:srgbClr val="3399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6" name="Freeform 4"/>
          <p:cNvSpPr>
            <a:spLocks/>
          </p:cNvSpPr>
          <p:nvPr/>
        </p:nvSpPr>
        <p:spPr bwMode="auto">
          <a:xfrm>
            <a:off x="304800" y="5334000"/>
            <a:ext cx="5257800" cy="668338"/>
          </a:xfrm>
          <a:custGeom>
            <a:avLst/>
            <a:gdLst>
              <a:gd name="T0" fmla="*/ 48 w 4752"/>
              <a:gd name="T1" fmla="*/ 0 h 605"/>
              <a:gd name="T2" fmla="*/ 4752 w 4752"/>
              <a:gd name="T3" fmla="*/ 0 h 605"/>
              <a:gd name="T4" fmla="*/ 4752 w 4752"/>
              <a:gd name="T5" fmla="*/ 288 h 605"/>
              <a:gd name="T6" fmla="*/ 4689 w 4752"/>
              <a:gd name="T7" fmla="*/ 327 h 605"/>
              <a:gd name="T8" fmla="*/ 4452 w 4752"/>
              <a:gd name="T9" fmla="*/ 429 h 605"/>
              <a:gd name="T10" fmla="*/ 4404 w 4752"/>
              <a:gd name="T11" fmla="*/ 449 h 605"/>
              <a:gd name="T12" fmla="*/ 4336 w 4752"/>
              <a:gd name="T13" fmla="*/ 490 h 605"/>
              <a:gd name="T14" fmla="*/ 4302 w 4752"/>
              <a:gd name="T15" fmla="*/ 523 h 605"/>
              <a:gd name="T16" fmla="*/ 4282 w 4752"/>
              <a:gd name="T17" fmla="*/ 496 h 605"/>
              <a:gd name="T18" fmla="*/ 4174 w 4752"/>
              <a:gd name="T19" fmla="*/ 435 h 605"/>
              <a:gd name="T20" fmla="*/ 4079 w 4752"/>
              <a:gd name="T21" fmla="*/ 402 h 605"/>
              <a:gd name="T22" fmla="*/ 3808 w 4752"/>
              <a:gd name="T23" fmla="*/ 395 h 605"/>
              <a:gd name="T24" fmla="*/ 3611 w 4752"/>
              <a:gd name="T25" fmla="*/ 327 h 605"/>
              <a:gd name="T26" fmla="*/ 3550 w 4752"/>
              <a:gd name="T27" fmla="*/ 334 h 605"/>
              <a:gd name="T28" fmla="*/ 3496 w 4752"/>
              <a:gd name="T29" fmla="*/ 395 h 605"/>
              <a:gd name="T30" fmla="*/ 3442 w 4752"/>
              <a:gd name="T31" fmla="*/ 483 h 605"/>
              <a:gd name="T32" fmla="*/ 3293 w 4752"/>
              <a:gd name="T33" fmla="*/ 462 h 605"/>
              <a:gd name="T34" fmla="*/ 3245 w 4752"/>
              <a:gd name="T35" fmla="*/ 449 h 605"/>
              <a:gd name="T36" fmla="*/ 3144 w 4752"/>
              <a:gd name="T37" fmla="*/ 456 h 605"/>
              <a:gd name="T38" fmla="*/ 3123 w 4752"/>
              <a:gd name="T39" fmla="*/ 483 h 605"/>
              <a:gd name="T40" fmla="*/ 3076 w 4752"/>
              <a:gd name="T41" fmla="*/ 530 h 605"/>
              <a:gd name="T42" fmla="*/ 3015 w 4752"/>
              <a:gd name="T43" fmla="*/ 605 h 605"/>
              <a:gd name="T44" fmla="*/ 2913 w 4752"/>
              <a:gd name="T45" fmla="*/ 578 h 605"/>
              <a:gd name="T46" fmla="*/ 2757 w 4752"/>
              <a:gd name="T47" fmla="*/ 523 h 605"/>
              <a:gd name="T48" fmla="*/ 2642 w 4752"/>
              <a:gd name="T49" fmla="*/ 476 h 605"/>
              <a:gd name="T50" fmla="*/ 2602 w 4752"/>
              <a:gd name="T51" fmla="*/ 449 h 605"/>
              <a:gd name="T52" fmla="*/ 2595 w 4752"/>
              <a:gd name="T53" fmla="*/ 429 h 605"/>
              <a:gd name="T54" fmla="*/ 2574 w 4752"/>
              <a:gd name="T55" fmla="*/ 422 h 605"/>
              <a:gd name="T56" fmla="*/ 2486 w 4752"/>
              <a:gd name="T57" fmla="*/ 429 h 605"/>
              <a:gd name="T58" fmla="*/ 2446 w 4752"/>
              <a:gd name="T59" fmla="*/ 449 h 605"/>
              <a:gd name="T60" fmla="*/ 2297 w 4752"/>
              <a:gd name="T61" fmla="*/ 490 h 605"/>
              <a:gd name="T62" fmla="*/ 2236 w 4752"/>
              <a:gd name="T63" fmla="*/ 388 h 605"/>
              <a:gd name="T64" fmla="*/ 2107 w 4752"/>
              <a:gd name="T65" fmla="*/ 354 h 605"/>
              <a:gd name="T66" fmla="*/ 2019 w 4752"/>
              <a:gd name="T67" fmla="*/ 368 h 605"/>
              <a:gd name="T68" fmla="*/ 1856 w 4752"/>
              <a:gd name="T69" fmla="*/ 388 h 605"/>
              <a:gd name="T70" fmla="*/ 1836 w 4752"/>
              <a:gd name="T71" fmla="*/ 429 h 605"/>
              <a:gd name="T72" fmla="*/ 1761 w 4752"/>
              <a:gd name="T73" fmla="*/ 544 h 605"/>
              <a:gd name="T74" fmla="*/ 1680 w 4752"/>
              <a:gd name="T75" fmla="*/ 537 h 605"/>
              <a:gd name="T76" fmla="*/ 1639 w 4752"/>
              <a:gd name="T77" fmla="*/ 523 h 605"/>
              <a:gd name="T78" fmla="*/ 1572 w 4752"/>
              <a:gd name="T79" fmla="*/ 530 h 605"/>
              <a:gd name="T80" fmla="*/ 1517 w 4752"/>
              <a:gd name="T81" fmla="*/ 557 h 605"/>
              <a:gd name="T82" fmla="*/ 1301 w 4752"/>
              <a:gd name="T83" fmla="*/ 483 h 605"/>
              <a:gd name="T84" fmla="*/ 1240 w 4752"/>
              <a:gd name="T85" fmla="*/ 374 h 605"/>
              <a:gd name="T86" fmla="*/ 1124 w 4752"/>
              <a:gd name="T87" fmla="*/ 381 h 605"/>
              <a:gd name="T88" fmla="*/ 1050 w 4752"/>
              <a:gd name="T89" fmla="*/ 422 h 605"/>
              <a:gd name="T90" fmla="*/ 826 w 4752"/>
              <a:gd name="T91" fmla="*/ 429 h 605"/>
              <a:gd name="T92" fmla="*/ 779 w 4752"/>
              <a:gd name="T93" fmla="*/ 510 h 605"/>
              <a:gd name="T94" fmla="*/ 596 w 4752"/>
              <a:gd name="T95" fmla="*/ 551 h 605"/>
              <a:gd name="T96" fmla="*/ 487 w 4752"/>
              <a:gd name="T97" fmla="*/ 544 h 605"/>
              <a:gd name="T98" fmla="*/ 447 w 4752"/>
              <a:gd name="T99" fmla="*/ 530 h 605"/>
              <a:gd name="T100" fmla="*/ 352 w 4752"/>
              <a:gd name="T101" fmla="*/ 442 h 605"/>
              <a:gd name="T102" fmla="*/ 162 w 4752"/>
              <a:gd name="T103" fmla="*/ 449 h 605"/>
              <a:gd name="T104" fmla="*/ 33 w 4752"/>
              <a:gd name="T105" fmla="*/ 429 h 605"/>
              <a:gd name="T106" fmla="*/ 0 w 4752"/>
              <a:gd name="T107" fmla="*/ 0 h 605"/>
              <a:gd name="T108" fmla="*/ 96 w 4752"/>
              <a:gd name="T109" fmla="*/ 0 h 6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52"/>
              <a:gd name="T166" fmla="*/ 0 h 605"/>
              <a:gd name="T167" fmla="*/ 4752 w 4752"/>
              <a:gd name="T168" fmla="*/ 605 h 6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52" h="605">
                <a:moveTo>
                  <a:pt x="48" y="0"/>
                </a:moveTo>
                <a:lnTo>
                  <a:pt x="4752" y="0"/>
                </a:lnTo>
                <a:lnTo>
                  <a:pt x="4752" y="288"/>
                </a:lnTo>
                <a:cubicBezTo>
                  <a:pt x="4732" y="303"/>
                  <a:pt x="4712" y="315"/>
                  <a:pt x="4689" y="327"/>
                </a:cubicBezTo>
                <a:cubicBezTo>
                  <a:pt x="4647" y="387"/>
                  <a:pt x="4521" y="417"/>
                  <a:pt x="4452" y="429"/>
                </a:cubicBezTo>
                <a:cubicBezTo>
                  <a:pt x="4396" y="463"/>
                  <a:pt x="4469" y="421"/>
                  <a:pt x="4404" y="449"/>
                </a:cubicBezTo>
                <a:cubicBezTo>
                  <a:pt x="4379" y="460"/>
                  <a:pt x="4363" y="481"/>
                  <a:pt x="4336" y="490"/>
                </a:cubicBezTo>
                <a:cubicBezTo>
                  <a:pt x="4332" y="496"/>
                  <a:pt x="4316" y="528"/>
                  <a:pt x="4302" y="523"/>
                </a:cubicBezTo>
                <a:cubicBezTo>
                  <a:pt x="4291" y="519"/>
                  <a:pt x="4290" y="504"/>
                  <a:pt x="4282" y="496"/>
                </a:cubicBezTo>
                <a:cubicBezTo>
                  <a:pt x="4250" y="464"/>
                  <a:pt x="4216" y="445"/>
                  <a:pt x="4174" y="435"/>
                </a:cubicBezTo>
                <a:cubicBezTo>
                  <a:pt x="4151" y="429"/>
                  <a:pt x="4103" y="403"/>
                  <a:pt x="4079" y="402"/>
                </a:cubicBezTo>
                <a:cubicBezTo>
                  <a:pt x="3989" y="398"/>
                  <a:pt x="3898" y="397"/>
                  <a:pt x="3808" y="395"/>
                </a:cubicBezTo>
                <a:cubicBezTo>
                  <a:pt x="3741" y="381"/>
                  <a:pt x="3672" y="358"/>
                  <a:pt x="3611" y="327"/>
                </a:cubicBezTo>
                <a:cubicBezTo>
                  <a:pt x="3591" y="329"/>
                  <a:pt x="3570" y="329"/>
                  <a:pt x="3550" y="334"/>
                </a:cubicBezTo>
                <a:cubicBezTo>
                  <a:pt x="3525" y="340"/>
                  <a:pt x="3513" y="378"/>
                  <a:pt x="3496" y="395"/>
                </a:cubicBezTo>
                <a:cubicBezTo>
                  <a:pt x="3483" y="433"/>
                  <a:pt x="3483" y="469"/>
                  <a:pt x="3442" y="483"/>
                </a:cubicBezTo>
                <a:cubicBezTo>
                  <a:pt x="3397" y="478"/>
                  <a:pt x="3336" y="474"/>
                  <a:pt x="3293" y="462"/>
                </a:cubicBezTo>
                <a:cubicBezTo>
                  <a:pt x="3277" y="458"/>
                  <a:pt x="3245" y="449"/>
                  <a:pt x="3245" y="449"/>
                </a:cubicBezTo>
                <a:cubicBezTo>
                  <a:pt x="3211" y="451"/>
                  <a:pt x="3177" y="447"/>
                  <a:pt x="3144" y="456"/>
                </a:cubicBezTo>
                <a:cubicBezTo>
                  <a:pt x="3133" y="459"/>
                  <a:pt x="3131" y="475"/>
                  <a:pt x="3123" y="483"/>
                </a:cubicBezTo>
                <a:cubicBezTo>
                  <a:pt x="3108" y="499"/>
                  <a:pt x="3092" y="514"/>
                  <a:pt x="3076" y="530"/>
                </a:cubicBezTo>
                <a:cubicBezTo>
                  <a:pt x="3048" y="558"/>
                  <a:pt x="3046" y="583"/>
                  <a:pt x="3015" y="605"/>
                </a:cubicBezTo>
                <a:cubicBezTo>
                  <a:pt x="2957" y="597"/>
                  <a:pt x="2960" y="589"/>
                  <a:pt x="2913" y="578"/>
                </a:cubicBezTo>
                <a:cubicBezTo>
                  <a:pt x="2865" y="553"/>
                  <a:pt x="2809" y="540"/>
                  <a:pt x="2757" y="523"/>
                </a:cubicBezTo>
                <a:cubicBezTo>
                  <a:pt x="2717" y="510"/>
                  <a:pt x="2682" y="489"/>
                  <a:pt x="2642" y="476"/>
                </a:cubicBezTo>
                <a:cubicBezTo>
                  <a:pt x="2629" y="467"/>
                  <a:pt x="2615" y="458"/>
                  <a:pt x="2602" y="449"/>
                </a:cubicBezTo>
                <a:cubicBezTo>
                  <a:pt x="2596" y="445"/>
                  <a:pt x="2600" y="434"/>
                  <a:pt x="2595" y="429"/>
                </a:cubicBezTo>
                <a:cubicBezTo>
                  <a:pt x="2590" y="424"/>
                  <a:pt x="2581" y="424"/>
                  <a:pt x="2574" y="422"/>
                </a:cubicBezTo>
                <a:cubicBezTo>
                  <a:pt x="2545" y="424"/>
                  <a:pt x="2515" y="425"/>
                  <a:pt x="2486" y="429"/>
                </a:cubicBezTo>
                <a:cubicBezTo>
                  <a:pt x="2456" y="433"/>
                  <a:pt x="2474" y="437"/>
                  <a:pt x="2446" y="449"/>
                </a:cubicBezTo>
                <a:cubicBezTo>
                  <a:pt x="2400" y="470"/>
                  <a:pt x="2345" y="473"/>
                  <a:pt x="2297" y="490"/>
                </a:cubicBezTo>
                <a:cubicBezTo>
                  <a:pt x="2275" y="454"/>
                  <a:pt x="2262" y="421"/>
                  <a:pt x="2236" y="388"/>
                </a:cubicBezTo>
                <a:cubicBezTo>
                  <a:pt x="2213" y="323"/>
                  <a:pt x="2183" y="347"/>
                  <a:pt x="2107" y="354"/>
                </a:cubicBezTo>
                <a:cubicBezTo>
                  <a:pt x="2064" y="358"/>
                  <a:pt x="2056" y="360"/>
                  <a:pt x="2019" y="368"/>
                </a:cubicBezTo>
                <a:cubicBezTo>
                  <a:pt x="1937" y="407"/>
                  <a:pt x="2065" y="350"/>
                  <a:pt x="1856" y="388"/>
                </a:cubicBezTo>
                <a:cubicBezTo>
                  <a:pt x="1846" y="390"/>
                  <a:pt x="1839" y="423"/>
                  <a:pt x="1836" y="429"/>
                </a:cubicBezTo>
                <a:cubicBezTo>
                  <a:pt x="1814" y="479"/>
                  <a:pt x="1815" y="526"/>
                  <a:pt x="1761" y="544"/>
                </a:cubicBezTo>
                <a:cubicBezTo>
                  <a:pt x="1734" y="542"/>
                  <a:pt x="1707" y="542"/>
                  <a:pt x="1680" y="537"/>
                </a:cubicBezTo>
                <a:cubicBezTo>
                  <a:pt x="1666" y="535"/>
                  <a:pt x="1639" y="523"/>
                  <a:pt x="1639" y="523"/>
                </a:cubicBezTo>
                <a:cubicBezTo>
                  <a:pt x="1617" y="525"/>
                  <a:pt x="1594" y="524"/>
                  <a:pt x="1572" y="530"/>
                </a:cubicBezTo>
                <a:cubicBezTo>
                  <a:pt x="1552" y="535"/>
                  <a:pt x="1517" y="557"/>
                  <a:pt x="1517" y="557"/>
                </a:cubicBezTo>
                <a:cubicBezTo>
                  <a:pt x="1430" y="514"/>
                  <a:pt x="1400" y="493"/>
                  <a:pt x="1301" y="483"/>
                </a:cubicBezTo>
                <a:cubicBezTo>
                  <a:pt x="1286" y="438"/>
                  <a:pt x="1282" y="403"/>
                  <a:pt x="1240" y="374"/>
                </a:cubicBezTo>
                <a:cubicBezTo>
                  <a:pt x="1201" y="376"/>
                  <a:pt x="1162" y="375"/>
                  <a:pt x="1124" y="381"/>
                </a:cubicBezTo>
                <a:cubicBezTo>
                  <a:pt x="1099" y="385"/>
                  <a:pt x="1079" y="420"/>
                  <a:pt x="1050" y="422"/>
                </a:cubicBezTo>
                <a:cubicBezTo>
                  <a:pt x="975" y="426"/>
                  <a:pt x="901" y="427"/>
                  <a:pt x="826" y="429"/>
                </a:cubicBezTo>
                <a:cubicBezTo>
                  <a:pt x="770" y="456"/>
                  <a:pt x="807" y="471"/>
                  <a:pt x="779" y="510"/>
                </a:cubicBezTo>
                <a:cubicBezTo>
                  <a:pt x="747" y="555"/>
                  <a:pt x="628" y="549"/>
                  <a:pt x="596" y="551"/>
                </a:cubicBezTo>
                <a:cubicBezTo>
                  <a:pt x="560" y="549"/>
                  <a:pt x="523" y="549"/>
                  <a:pt x="487" y="544"/>
                </a:cubicBezTo>
                <a:cubicBezTo>
                  <a:pt x="473" y="542"/>
                  <a:pt x="447" y="530"/>
                  <a:pt x="447" y="530"/>
                </a:cubicBezTo>
                <a:cubicBezTo>
                  <a:pt x="431" y="484"/>
                  <a:pt x="398" y="454"/>
                  <a:pt x="352" y="442"/>
                </a:cubicBezTo>
                <a:cubicBezTo>
                  <a:pt x="283" y="448"/>
                  <a:pt x="230" y="457"/>
                  <a:pt x="162" y="449"/>
                </a:cubicBezTo>
                <a:cubicBezTo>
                  <a:pt x="113" y="436"/>
                  <a:pt x="87" y="429"/>
                  <a:pt x="33" y="429"/>
                </a:cubicBezTo>
                <a:lnTo>
                  <a:pt x="0" y="0"/>
                </a:lnTo>
                <a:lnTo>
                  <a:pt x="96" y="0"/>
                </a:lnTo>
              </a:path>
            </a:pathLst>
          </a:custGeom>
          <a:solidFill>
            <a:schemeClr val="bg2"/>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7" name="Line 6"/>
          <p:cNvSpPr>
            <a:spLocks noChangeShapeType="1"/>
          </p:cNvSpPr>
          <p:nvPr/>
        </p:nvSpPr>
        <p:spPr bwMode="auto">
          <a:xfrm>
            <a:off x="889000" y="5638800"/>
            <a:ext cx="1588" cy="228600"/>
          </a:xfrm>
          <a:prstGeom prst="line">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a:p>
        </p:txBody>
      </p:sp>
      <p:sp>
        <p:nvSpPr>
          <p:cNvPr id="8" name="Line 7"/>
          <p:cNvSpPr>
            <a:spLocks noChangeShapeType="1"/>
          </p:cNvSpPr>
          <p:nvPr/>
        </p:nvSpPr>
        <p:spPr bwMode="auto">
          <a:xfrm>
            <a:off x="4926013" y="5586413"/>
            <a:ext cx="0" cy="228600"/>
          </a:xfrm>
          <a:prstGeom prst="line">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a:p>
        </p:txBody>
      </p:sp>
      <p:sp>
        <p:nvSpPr>
          <p:cNvPr id="9" name="Line 8"/>
          <p:cNvSpPr>
            <a:spLocks noChangeShapeType="1"/>
          </p:cNvSpPr>
          <p:nvPr/>
        </p:nvSpPr>
        <p:spPr bwMode="auto">
          <a:xfrm>
            <a:off x="2854325" y="5638800"/>
            <a:ext cx="1588" cy="228600"/>
          </a:xfrm>
          <a:prstGeom prst="line">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a:p>
        </p:txBody>
      </p:sp>
      <p:sp>
        <p:nvSpPr>
          <p:cNvPr id="11" name="Rectangle 2"/>
          <p:cNvSpPr txBox="1">
            <a:spLocks noChangeArrowheads="1"/>
          </p:cNvSpPr>
          <p:nvPr/>
        </p:nvSpPr>
        <p:spPr bwMode="auto">
          <a:xfrm>
            <a:off x="381000" y="3657600"/>
            <a:ext cx="28956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smtClean="0">
                <a:ln>
                  <a:noFill/>
                </a:ln>
                <a:solidFill>
                  <a:srgbClr val="0000CC"/>
                </a:solidFill>
                <a:effectLst/>
                <a:uLnTx/>
                <a:uFillTx/>
                <a:latin typeface="+mj-lt"/>
                <a:ea typeface="+mj-ea"/>
                <a:cs typeface="+mj-cs"/>
              </a:rPr>
              <a:t>How about contact force?</a:t>
            </a:r>
          </a:p>
        </p:txBody>
      </p:sp>
      <p:sp>
        <p:nvSpPr>
          <p:cNvPr id="12" name="TextBox 11"/>
          <p:cNvSpPr txBox="1"/>
          <p:nvPr/>
        </p:nvSpPr>
        <p:spPr>
          <a:xfrm>
            <a:off x="381000" y="3352800"/>
            <a:ext cx="2646878" cy="369332"/>
          </a:xfrm>
          <a:prstGeom prst="rect">
            <a:avLst/>
          </a:prstGeom>
          <a:noFill/>
        </p:spPr>
        <p:txBody>
          <a:bodyPr wrap="none" rtlCol="0">
            <a:spAutoFit/>
          </a:bodyPr>
          <a:lstStyle/>
          <a:p>
            <a:r>
              <a:rPr lang="en-US" dirty="0" smtClean="0"/>
              <a:t>With what kind of force?</a:t>
            </a:r>
            <a:endParaRPr lang="en-US" dirty="0"/>
          </a:p>
        </p:txBody>
      </p:sp>
      <p:sp>
        <p:nvSpPr>
          <p:cNvPr id="13" name="TextBox 12"/>
          <p:cNvSpPr txBox="1"/>
          <p:nvPr/>
        </p:nvSpPr>
        <p:spPr>
          <a:xfrm>
            <a:off x="457200" y="4495800"/>
            <a:ext cx="3276600" cy="646331"/>
          </a:xfrm>
          <a:prstGeom prst="rect">
            <a:avLst/>
          </a:prstGeom>
          <a:noFill/>
        </p:spPr>
        <p:txBody>
          <a:bodyPr wrap="square" rtlCol="0">
            <a:spAutoFit/>
          </a:bodyPr>
          <a:lstStyle/>
          <a:p>
            <a:r>
              <a:rPr lang="en-US" dirty="0" smtClean="0"/>
              <a:t>This is really just many electromagnetic forces?</a:t>
            </a:r>
            <a:endParaRPr lang="en-US" dirty="0"/>
          </a:p>
        </p:txBody>
      </p:sp>
      <p:sp>
        <p:nvSpPr>
          <p:cNvPr id="15" name="Oval 14"/>
          <p:cNvSpPr/>
          <p:nvPr/>
        </p:nvSpPr>
        <p:spPr>
          <a:xfrm>
            <a:off x="3505200" y="2362200"/>
            <a:ext cx="5410200" cy="2971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4724400" y="5181600"/>
            <a:ext cx="533400" cy="838200"/>
            <a:chOff x="4724400" y="5181600"/>
            <a:chExt cx="533400" cy="838200"/>
          </a:xfrm>
        </p:grpSpPr>
        <p:sp>
          <p:nvSpPr>
            <p:cNvPr id="14" name="Oval 13"/>
            <p:cNvSpPr/>
            <p:nvPr/>
          </p:nvSpPr>
          <p:spPr>
            <a:xfrm>
              <a:off x="4724400" y="5562600"/>
              <a:ext cx="4572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5400000" flipH="1" flipV="1">
              <a:off x="4953000" y="5257800"/>
              <a:ext cx="3810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6" name="Freeform 35"/>
          <p:cNvSpPr/>
          <p:nvPr/>
        </p:nvSpPr>
        <p:spPr>
          <a:xfrm>
            <a:off x="4257207" y="2863121"/>
            <a:ext cx="4227226" cy="764499"/>
          </a:xfrm>
          <a:custGeom>
            <a:avLst/>
            <a:gdLst>
              <a:gd name="connsiteX0" fmla="*/ 0 w 4227226"/>
              <a:gd name="connsiteY0" fmla="*/ 0 h 764499"/>
              <a:gd name="connsiteX1" fmla="*/ 659567 w 4227226"/>
              <a:gd name="connsiteY1" fmla="*/ 299804 h 764499"/>
              <a:gd name="connsiteX2" fmla="*/ 1948721 w 4227226"/>
              <a:gd name="connsiteY2" fmla="*/ 764499 h 764499"/>
              <a:gd name="connsiteX3" fmla="*/ 3252865 w 4227226"/>
              <a:gd name="connsiteY3" fmla="*/ 299804 h 764499"/>
              <a:gd name="connsiteX4" fmla="*/ 4227226 w 4227226"/>
              <a:gd name="connsiteY4" fmla="*/ 239843 h 76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7226" h="764499">
                <a:moveTo>
                  <a:pt x="0" y="0"/>
                </a:moveTo>
                <a:lnTo>
                  <a:pt x="659567" y="299804"/>
                </a:lnTo>
                <a:lnTo>
                  <a:pt x="1948721" y="764499"/>
                </a:lnTo>
                <a:lnTo>
                  <a:pt x="3252865" y="299804"/>
                </a:lnTo>
                <a:lnTo>
                  <a:pt x="4227226" y="239843"/>
                </a:lnTo>
              </a:path>
            </a:pathLst>
          </a:custGeom>
          <a:ln w="508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3867462" y="4227226"/>
            <a:ext cx="4407108" cy="569626"/>
          </a:xfrm>
          <a:custGeom>
            <a:avLst/>
            <a:gdLst>
              <a:gd name="connsiteX0" fmla="*/ 0 w 4407108"/>
              <a:gd name="connsiteY0" fmla="*/ 314794 h 569626"/>
              <a:gd name="connsiteX1" fmla="*/ 824459 w 4407108"/>
              <a:gd name="connsiteY1" fmla="*/ 239843 h 569626"/>
              <a:gd name="connsiteX2" fmla="*/ 2338466 w 4407108"/>
              <a:gd name="connsiteY2" fmla="*/ 0 h 569626"/>
              <a:gd name="connsiteX3" fmla="*/ 3777522 w 4407108"/>
              <a:gd name="connsiteY3" fmla="*/ 224853 h 569626"/>
              <a:gd name="connsiteX4" fmla="*/ 4407108 w 4407108"/>
              <a:gd name="connsiteY4" fmla="*/ 569626 h 56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7108" h="569626">
                <a:moveTo>
                  <a:pt x="0" y="314794"/>
                </a:moveTo>
                <a:lnTo>
                  <a:pt x="824459" y="239843"/>
                </a:lnTo>
                <a:lnTo>
                  <a:pt x="2338466" y="0"/>
                </a:lnTo>
                <a:lnTo>
                  <a:pt x="3777522" y="224853"/>
                </a:lnTo>
                <a:lnTo>
                  <a:pt x="4407108" y="569626"/>
                </a:ln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Oval 26"/>
          <p:cNvSpPr/>
          <p:nvPr/>
        </p:nvSpPr>
        <p:spPr>
          <a:xfrm>
            <a:off x="4114800" y="3886200"/>
            <a:ext cx="1143000" cy="1143000"/>
          </a:xfrm>
          <a:prstGeom prst="ellipse">
            <a:avLst/>
          </a:prstGeom>
          <a:solidFill>
            <a:srgbClr val="FFFF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72000" y="4343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638800" y="3962400"/>
            <a:ext cx="1143000" cy="1143000"/>
          </a:xfrm>
          <a:prstGeom prst="ellipse">
            <a:avLst/>
          </a:prstGeom>
          <a:solidFill>
            <a:srgbClr val="FFFF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86600" y="3886200"/>
            <a:ext cx="1143000" cy="1143000"/>
          </a:xfrm>
          <a:prstGeom prst="ellipse">
            <a:avLst/>
          </a:prstGeom>
          <a:solidFill>
            <a:srgbClr val="FFFF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96000" y="4114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543800" y="4343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343400" y="2590800"/>
            <a:ext cx="1143000" cy="1143000"/>
          </a:xfrm>
          <a:prstGeom prst="ellipse">
            <a:avLst/>
          </a:prstGeom>
          <a:solidFill>
            <a:srgbClr val="FFFF00">
              <a:alpha val="7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800600" y="30480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638800" y="2743200"/>
            <a:ext cx="1143000" cy="1143000"/>
          </a:xfrm>
          <a:prstGeom prst="ellipse">
            <a:avLst/>
          </a:prstGeom>
          <a:solidFill>
            <a:srgbClr val="FFFF00">
              <a:alpha val="7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096000" y="35052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934200" y="2590800"/>
            <a:ext cx="1143000" cy="1143000"/>
          </a:xfrm>
          <a:prstGeom prst="ellipse">
            <a:avLst/>
          </a:prstGeom>
          <a:solidFill>
            <a:srgbClr val="FFFF0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391400" y="30480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p:cTn id="48" dur="500" fill="hold"/>
                                        <p:tgtEl>
                                          <p:spTgt spid="39"/>
                                        </p:tgtEl>
                                        <p:attrNameLst>
                                          <p:attrName>ppt_w</p:attrName>
                                        </p:attrNameLst>
                                      </p:cBhvr>
                                      <p:tavLst>
                                        <p:tav tm="0">
                                          <p:val>
                                            <p:fltVal val="0"/>
                                          </p:val>
                                        </p:tav>
                                        <p:tav tm="100000">
                                          <p:val>
                                            <p:strVal val="#ppt_w"/>
                                          </p:val>
                                        </p:tav>
                                      </p:tavLst>
                                    </p:anim>
                                    <p:anim calcmode="lin" valueType="num">
                                      <p:cBhvr>
                                        <p:cTn id="49" dur="500" fill="hold"/>
                                        <p:tgtEl>
                                          <p:spTgt spid="39"/>
                                        </p:tgtEl>
                                        <p:attrNameLst>
                                          <p:attrName>ppt_h</p:attrName>
                                        </p:attrNameLst>
                                      </p:cBhvr>
                                      <p:tavLst>
                                        <p:tav tm="0">
                                          <p:val>
                                            <p:fltVal val="0"/>
                                          </p:val>
                                        </p:tav>
                                        <p:tav tm="100000">
                                          <p:val>
                                            <p:strVal val="#ppt_h"/>
                                          </p:val>
                                        </p:tav>
                                      </p:tavLst>
                                    </p:anim>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cTn>
                              </p:par>
                              <p:par>
                                <p:cTn id="63" presetID="53"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Effect transition="in" filter="fade">
                                      <p:cBhvr>
                                        <p:cTn id="72" dur="500"/>
                                        <p:tgtEl>
                                          <p:spTgt spid="27"/>
                                        </p:tgtEl>
                                      </p:cBhvr>
                                    </p:animEffect>
                                  </p:childTnLst>
                                </p:cTn>
                              </p:par>
                              <p:par>
                                <p:cTn id="73" presetID="53"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Effect transition="in" filter="fade">
                                      <p:cBhvr>
                                        <p:cTn id="77" dur="500"/>
                                        <p:tgtEl>
                                          <p:spTgt spid="28"/>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p:cTn id="80" dur="500" fill="hold"/>
                                        <p:tgtEl>
                                          <p:spTgt spid="37"/>
                                        </p:tgtEl>
                                        <p:attrNameLst>
                                          <p:attrName>ppt_w</p:attrName>
                                        </p:attrNameLst>
                                      </p:cBhvr>
                                      <p:tavLst>
                                        <p:tav tm="0">
                                          <p:val>
                                            <p:fltVal val="0"/>
                                          </p:val>
                                        </p:tav>
                                        <p:tav tm="100000">
                                          <p:val>
                                            <p:strVal val="#ppt_w"/>
                                          </p:val>
                                        </p:tav>
                                      </p:tavLst>
                                    </p:anim>
                                    <p:anim calcmode="lin" valueType="num">
                                      <p:cBhvr>
                                        <p:cTn id="81" dur="500" fill="hold"/>
                                        <p:tgtEl>
                                          <p:spTgt spid="37"/>
                                        </p:tgtEl>
                                        <p:attrNameLst>
                                          <p:attrName>ppt_h</p:attrName>
                                        </p:attrNameLst>
                                      </p:cBhvr>
                                      <p:tavLst>
                                        <p:tav tm="0">
                                          <p:val>
                                            <p:fltVal val="0"/>
                                          </p:val>
                                        </p:tav>
                                        <p:tav tm="100000">
                                          <p:val>
                                            <p:strVal val="#ppt_h"/>
                                          </p:val>
                                        </p:tav>
                                      </p:tavLst>
                                    </p:anim>
                                    <p:animEffect transition="in" filter="fade">
                                      <p:cBhvr>
                                        <p:cTn id="82" dur="500"/>
                                        <p:tgtEl>
                                          <p:spTgt spid="37"/>
                                        </p:tgtEl>
                                      </p:cBhvr>
                                    </p:animEffect>
                                  </p:childTnLst>
                                </p:cTn>
                              </p:par>
                              <p:par>
                                <p:cTn id="83" presetID="53"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500" fill="hold"/>
                                        <p:tgtEl>
                                          <p:spTgt spid="38"/>
                                        </p:tgtEl>
                                        <p:attrNameLst>
                                          <p:attrName>ppt_w</p:attrName>
                                        </p:attrNameLst>
                                      </p:cBhvr>
                                      <p:tavLst>
                                        <p:tav tm="0">
                                          <p:val>
                                            <p:fltVal val="0"/>
                                          </p:val>
                                        </p:tav>
                                        <p:tav tm="100000">
                                          <p:val>
                                            <p:strVal val="#ppt_w"/>
                                          </p:val>
                                        </p:tav>
                                      </p:tavLst>
                                    </p:anim>
                                    <p:anim calcmode="lin" valueType="num">
                                      <p:cBhvr>
                                        <p:cTn id="86" dur="500" fill="hold"/>
                                        <p:tgtEl>
                                          <p:spTgt spid="38"/>
                                        </p:tgtEl>
                                        <p:attrNameLst>
                                          <p:attrName>ppt_h</p:attrName>
                                        </p:attrNameLst>
                                      </p:cBhvr>
                                      <p:tavLst>
                                        <p:tav tm="0">
                                          <p:val>
                                            <p:fltVal val="0"/>
                                          </p:val>
                                        </p:tav>
                                        <p:tav tm="100000">
                                          <p:val>
                                            <p:strVal val="#ppt_h"/>
                                          </p:val>
                                        </p:tav>
                                      </p:tavLst>
                                    </p:anim>
                                    <p:animEffect transition="in" filter="fade">
                                      <p:cBhvr>
                                        <p:cTn id="87" dur="500"/>
                                        <p:tgtEl>
                                          <p:spTgt spid="38"/>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500" fill="hold"/>
                                        <p:tgtEl>
                                          <p:spTgt spid="20"/>
                                        </p:tgtEl>
                                        <p:attrNameLst>
                                          <p:attrName>ppt_w</p:attrName>
                                        </p:attrNameLst>
                                      </p:cBhvr>
                                      <p:tavLst>
                                        <p:tav tm="0">
                                          <p:val>
                                            <p:fltVal val="0"/>
                                          </p:val>
                                        </p:tav>
                                        <p:tav tm="100000">
                                          <p:val>
                                            <p:strVal val="#ppt_w"/>
                                          </p:val>
                                        </p:tav>
                                      </p:tavLst>
                                    </p:anim>
                                    <p:anim calcmode="lin" valueType="num">
                                      <p:cBhvr>
                                        <p:cTn id="91" dur="500" fill="hold"/>
                                        <p:tgtEl>
                                          <p:spTgt spid="20"/>
                                        </p:tgtEl>
                                        <p:attrNameLst>
                                          <p:attrName>ppt_h</p:attrName>
                                        </p:attrNameLst>
                                      </p:cBhvr>
                                      <p:tavLst>
                                        <p:tav tm="0">
                                          <p:val>
                                            <p:fltVal val="0"/>
                                          </p:val>
                                        </p:tav>
                                        <p:tav tm="100000">
                                          <p:val>
                                            <p:strVal val="#ppt_h"/>
                                          </p:val>
                                        </p:tav>
                                      </p:tavLst>
                                    </p:anim>
                                    <p:animEffect transition="in" filter="fade">
                                      <p:cBhvr>
                                        <p:cTn id="92" dur="500"/>
                                        <p:tgtEl>
                                          <p:spTgt spid="20"/>
                                        </p:tgtEl>
                                      </p:cBhvr>
                                    </p:animEffect>
                                  </p:childTnLst>
                                </p:cTn>
                              </p:par>
                              <p:par>
                                <p:cTn id="93" presetID="53"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animEffect transition="in" filter="fade">
                                      <p:cBhvr>
                                        <p:cTn id="97" dur="500"/>
                                        <p:tgtEl>
                                          <p:spTgt spid="26"/>
                                        </p:tgtEl>
                                      </p:cBhvr>
                                    </p:animEffect>
                                  </p:childTnLst>
                                </p:cTn>
                              </p:par>
                              <p:par>
                                <p:cTn id="98" presetID="53"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500" fill="hold"/>
                                        <p:tgtEl>
                                          <p:spTgt spid="29"/>
                                        </p:tgtEl>
                                        <p:attrNameLst>
                                          <p:attrName>ppt_w</p:attrName>
                                        </p:attrNameLst>
                                      </p:cBhvr>
                                      <p:tavLst>
                                        <p:tav tm="0">
                                          <p:val>
                                            <p:fltVal val="0"/>
                                          </p:val>
                                        </p:tav>
                                        <p:tav tm="100000">
                                          <p:val>
                                            <p:strVal val="#ppt_w"/>
                                          </p:val>
                                        </p:tav>
                                      </p:tavLst>
                                    </p:anim>
                                    <p:anim calcmode="lin" valueType="num">
                                      <p:cBhvr>
                                        <p:cTn id="101" dur="500" fill="hold"/>
                                        <p:tgtEl>
                                          <p:spTgt spid="29"/>
                                        </p:tgtEl>
                                        <p:attrNameLst>
                                          <p:attrName>ppt_h</p:attrName>
                                        </p:attrNameLst>
                                      </p:cBhvr>
                                      <p:tavLst>
                                        <p:tav tm="0">
                                          <p:val>
                                            <p:fltVal val="0"/>
                                          </p:val>
                                        </p:tav>
                                        <p:tav tm="100000">
                                          <p:val>
                                            <p:strVal val="#ppt_h"/>
                                          </p:val>
                                        </p:tav>
                                      </p:tavLst>
                                    </p:anim>
                                    <p:animEffect transition="in" filter="fade">
                                      <p:cBhvr>
                                        <p:cTn id="102" dur="500"/>
                                        <p:tgtEl>
                                          <p:spTgt spid="29"/>
                                        </p:tgtEl>
                                      </p:cBhvr>
                                    </p:animEffect>
                                  </p:childTnLst>
                                </p:cTn>
                              </p:par>
                              <p:par>
                                <p:cTn id="103" presetID="53"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p:cTn id="105" dur="500" fill="hold"/>
                                        <p:tgtEl>
                                          <p:spTgt spid="30"/>
                                        </p:tgtEl>
                                        <p:attrNameLst>
                                          <p:attrName>ppt_w</p:attrName>
                                        </p:attrNameLst>
                                      </p:cBhvr>
                                      <p:tavLst>
                                        <p:tav tm="0">
                                          <p:val>
                                            <p:fltVal val="0"/>
                                          </p:val>
                                        </p:tav>
                                        <p:tav tm="100000">
                                          <p:val>
                                            <p:strVal val="#ppt_w"/>
                                          </p:val>
                                        </p:tav>
                                      </p:tavLst>
                                    </p:anim>
                                    <p:anim calcmode="lin" valueType="num">
                                      <p:cBhvr>
                                        <p:cTn id="106" dur="500" fill="hold"/>
                                        <p:tgtEl>
                                          <p:spTgt spid="30"/>
                                        </p:tgtEl>
                                        <p:attrNameLst>
                                          <p:attrName>ppt_h</p:attrName>
                                        </p:attrNameLst>
                                      </p:cBhvr>
                                      <p:tavLst>
                                        <p:tav tm="0">
                                          <p:val>
                                            <p:fltVal val="0"/>
                                          </p:val>
                                        </p:tav>
                                        <p:tav tm="100000">
                                          <p:val>
                                            <p:strVal val="#ppt_h"/>
                                          </p:val>
                                        </p:tav>
                                      </p:tavLst>
                                    </p:anim>
                                    <p:animEffect transition="in" filter="fade">
                                      <p:cBhvr>
                                        <p:cTn id="107" dur="500"/>
                                        <p:tgtEl>
                                          <p:spTgt spid="30"/>
                                        </p:tgtEl>
                                      </p:cBhvr>
                                    </p:animEffect>
                                  </p:childTnLst>
                                </p:cTn>
                              </p:par>
                              <p:par>
                                <p:cTn id="108" presetID="53" presetClass="entr" presetSubtype="0" fill="hold" grpId="0" nodeType="withEffect">
                                  <p:stCondLst>
                                    <p:cond delay="0"/>
                                  </p:stCondLst>
                                  <p:childTnLst>
                                    <p:set>
                                      <p:cBhvr>
                                        <p:cTn id="109" dur="1" fill="hold">
                                          <p:stCondLst>
                                            <p:cond delay="0"/>
                                          </p:stCondLst>
                                        </p:cTn>
                                        <p:tgtEl>
                                          <p:spTgt spid="31"/>
                                        </p:tgtEl>
                                        <p:attrNameLst>
                                          <p:attrName>style.visibility</p:attrName>
                                        </p:attrNameLst>
                                      </p:cBhvr>
                                      <p:to>
                                        <p:strVal val="visible"/>
                                      </p:to>
                                    </p:set>
                                    <p:anim calcmode="lin" valueType="num">
                                      <p:cBhvr>
                                        <p:cTn id="110" dur="500" fill="hold"/>
                                        <p:tgtEl>
                                          <p:spTgt spid="31"/>
                                        </p:tgtEl>
                                        <p:attrNameLst>
                                          <p:attrName>ppt_w</p:attrName>
                                        </p:attrNameLst>
                                      </p:cBhvr>
                                      <p:tavLst>
                                        <p:tav tm="0">
                                          <p:val>
                                            <p:fltVal val="0"/>
                                          </p:val>
                                        </p:tav>
                                        <p:tav tm="100000">
                                          <p:val>
                                            <p:strVal val="#ppt_w"/>
                                          </p:val>
                                        </p:tav>
                                      </p:tavLst>
                                    </p:anim>
                                    <p:anim calcmode="lin" valueType="num">
                                      <p:cBhvr>
                                        <p:cTn id="111" dur="500" fill="hold"/>
                                        <p:tgtEl>
                                          <p:spTgt spid="31"/>
                                        </p:tgtEl>
                                        <p:attrNameLst>
                                          <p:attrName>ppt_h</p:attrName>
                                        </p:attrNameLst>
                                      </p:cBhvr>
                                      <p:tavLst>
                                        <p:tav tm="0">
                                          <p:val>
                                            <p:fltVal val="0"/>
                                          </p:val>
                                        </p:tav>
                                        <p:tav tm="100000">
                                          <p:val>
                                            <p:strVal val="#ppt_h"/>
                                          </p:val>
                                        </p:tav>
                                      </p:tavLst>
                                    </p:anim>
                                    <p:animEffect transition="in" filter="fade">
                                      <p:cBhvr>
                                        <p:cTn id="112" dur="500"/>
                                        <p:tgtEl>
                                          <p:spTgt spid="31"/>
                                        </p:tgtEl>
                                      </p:cBhvr>
                                    </p:animEffect>
                                  </p:childTnLst>
                                </p:cTn>
                              </p:par>
                              <p:par>
                                <p:cTn id="113" presetID="53"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p:cTn id="115" dur="500" fill="hold"/>
                                        <p:tgtEl>
                                          <p:spTgt spid="32"/>
                                        </p:tgtEl>
                                        <p:attrNameLst>
                                          <p:attrName>ppt_w</p:attrName>
                                        </p:attrNameLst>
                                      </p:cBhvr>
                                      <p:tavLst>
                                        <p:tav tm="0">
                                          <p:val>
                                            <p:fltVal val="0"/>
                                          </p:val>
                                        </p:tav>
                                        <p:tav tm="100000">
                                          <p:val>
                                            <p:strVal val="#ppt_w"/>
                                          </p:val>
                                        </p:tav>
                                      </p:tavLst>
                                    </p:anim>
                                    <p:anim calcmode="lin" valueType="num">
                                      <p:cBhvr>
                                        <p:cTn id="116" dur="500" fill="hold"/>
                                        <p:tgtEl>
                                          <p:spTgt spid="32"/>
                                        </p:tgtEl>
                                        <p:attrNameLst>
                                          <p:attrName>ppt_h</p:attrName>
                                        </p:attrNameLst>
                                      </p:cBhvr>
                                      <p:tavLst>
                                        <p:tav tm="0">
                                          <p:val>
                                            <p:fltVal val="0"/>
                                          </p:val>
                                        </p:tav>
                                        <p:tav tm="100000">
                                          <p:val>
                                            <p:strVal val="#ppt_h"/>
                                          </p:val>
                                        </p:tav>
                                      </p:tavLst>
                                    </p:anim>
                                    <p:animEffect transition="in" filter="fade">
                                      <p:cBhvr>
                                        <p:cTn id="117" dur="500"/>
                                        <p:tgtEl>
                                          <p:spTgt spid="32"/>
                                        </p:tgtEl>
                                      </p:cBhvr>
                                    </p:animEffect>
                                  </p:childTnLst>
                                </p:cTn>
                              </p:par>
                              <p:par>
                                <p:cTn id="118" presetID="53" presetClass="entr" presetSubtype="0" fill="hold" grpId="0" nodeType="withEffect">
                                  <p:stCondLst>
                                    <p:cond delay="0"/>
                                  </p:stCondLst>
                                  <p:childTnLst>
                                    <p:set>
                                      <p:cBhvr>
                                        <p:cTn id="119" dur="1" fill="hold">
                                          <p:stCondLst>
                                            <p:cond delay="0"/>
                                          </p:stCondLst>
                                        </p:cTn>
                                        <p:tgtEl>
                                          <p:spTgt spid="33"/>
                                        </p:tgtEl>
                                        <p:attrNameLst>
                                          <p:attrName>style.visibility</p:attrName>
                                        </p:attrNameLst>
                                      </p:cBhvr>
                                      <p:to>
                                        <p:strVal val="visible"/>
                                      </p:to>
                                    </p:set>
                                    <p:anim calcmode="lin" valueType="num">
                                      <p:cBhvr>
                                        <p:cTn id="120" dur="500" fill="hold"/>
                                        <p:tgtEl>
                                          <p:spTgt spid="33"/>
                                        </p:tgtEl>
                                        <p:attrNameLst>
                                          <p:attrName>ppt_w</p:attrName>
                                        </p:attrNameLst>
                                      </p:cBhvr>
                                      <p:tavLst>
                                        <p:tav tm="0">
                                          <p:val>
                                            <p:fltVal val="0"/>
                                          </p:val>
                                        </p:tav>
                                        <p:tav tm="100000">
                                          <p:val>
                                            <p:strVal val="#ppt_w"/>
                                          </p:val>
                                        </p:tav>
                                      </p:tavLst>
                                    </p:anim>
                                    <p:anim calcmode="lin" valueType="num">
                                      <p:cBhvr>
                                        <p:cTn id="121" dur="500" fill="hold"/>
                                        <p:tgtEl>
                                          <p:spTgt spid="33"/>
                                        </p:tgtEl>
                                        <p:attrNameLst>
                                          <p:attrName>ppt_h</p:attrName>
                                        </p:attrNameLst>
                                      </p:cBhvr>
                                      <p:tavLst>
                                        <p:tav tm="0">
                                          <p:val>
                                            <p:fltVal val="0"/>
                                          </p:val>
                                        </p:tav>
                                        <p:tav tm="100000">
                                          <p:val>
                                            <p:strVal val="#ppt_h"/>
                                          </p:val>
                                        </p:tav>
                                      </p:tavLst>
                                    </p:anim>
                                    <p:animEffect transition="in" filter="fade">
                                      <p:cBhvr>
                                        <p:cTn id="122" dur="500"/>
                                        <p:tgtEl>
                                          <p:spTgt spid="33"/>
                                        </p:tgtEl>
                                      </p:cBhvr>
                                    </p:animEffect>
                                  </p:childTnLst>
                                </p:cTn>
                              </p:par>
                              <p:par>
                                <p:cTn id="123" presetID="53" presetClass="entr" presetSubtype="0" fill="hold" grpId="0" nodeType="withEffect">
                                  <p:stCondLst>
                                    <p:cond delay="0"/>
                                  </p:stCondLst>
                                  <p:childTnLst>
                                    <p:set>
                                      <p:cBhvr>
                                        <p:cTn id="124" dur="1" fill="hold">
                                          <p:stCondLst>
                                            <p:cond delay="0"/>
                                          </p:stCondLst>
                                        </p:cTn>
                                        <p:tgtEl>
                                          <p:spTgt spid="34"/>
                                        </p:tgtEl>
                                        <p:attrNameLst>
                                          <p:attrName>style.visibility</p:attrName>
                                        </p:attrNameLst>
                                      </p:cBhvr>
                                      <p:to>
                                        <p:strVal val="visible"/>
                                      </p:to>
                                    </p:set>
                                    <p:anim calcmode="lin" valueType="num">
                                      <p:cBhvr>
                                        <p:cTn id="125" dur="500" fill="hold"/>
                                        <p:tgtEl>
                                          <p:spTgt spid="34"/>
                                        </p:tgtEl>
                                        <p:attrNameLst>
                                          <p:attrName>ppt_w</p:attrName>
                                        </p:attrNameLst>
                                      </p:cBhvr>
                                      <p:tavLst>
                                        <p:tav tm="0">
                                          <p:val>
                                            <p:fltVal val="0"/>
                                          </p:val>
                                        </p:tav>
                                        <p:tav tm="100000">
                                          <p:val>
                                            <p:strVal val="#ppt_w"/>
                                          </p:val>
                                        </p:tav>
                                      </p:tavLst>
                                    </p:anim>
                                    <p:anim calcmode="lin" valueType="num">
                                      <p:cBhvr>
                                        <p:cTn id="126" dur="500" fill="hold"/>
                                        <p:tgtEl>
                                          <p:spTgt spid="34"/>
                                        </p:tgtEl>
                                        <p:attrNameLst>
                                          <p:attrName>ppt_h</p:attrName>
                                        </p:attrNameLst>
                                      </p:cBhvr>
                                      <p:tavLst>
                                        <p:tav tm="0">
                                          <p:val>
                                            <p:fltVal val="0"/>
                                          </p:val>
                                        </p:tav>
                                        <p:tav tm="100000">
                                          <p:val>
                                            <p:strVal val="#ppt_h"/>
                                          </p:val>
                                        </p:tav>
                                      </p:tavLst>
                                    </p:anim>
                                    <p:animEffect transition="in" filter="fade">
                                      <p:cBhvr>
                                        <p:cTn id="127" dur="500"/>
                                        <p:tgtEl>
                                          <p:spTgt spid="34"/>
                                        </p:tgtEl>
                                      </p:cBhvr>
                                    </p:animEffect>
                                  </p:childTnLst>
                                </p:cTn>
                              </p:par>
                              <p:par>
                                <p:cTn id="128" presetID="53" presetClass="entr" presetSubtype="0" fill="hold" grpId="0" nodeType="withEffect">
                                  <p:stCondLst>
                                    <p:cond delay="0"/>
                                  </p:stCondLst>
                                  <p:childTnLst>
                                    <p:set>
                                      <p:cBhvr>
                                        <p:cTn id="129" dur="1" fill="hold">
                                          <p:stCondLst>
                                            <p:cond delay="0"/>
                                          </p:stCondLst>
                                        </p:cTn>
                                        <p:tgtEl>
                                          <p:spTgt spid="13"/>
                                        </p:tgtEl>
                                        <p:attrNameLst>
                                          <p:attrName>style.visibility</p:attrName>
                                        </p:attrNameLst>
                                      </p:cBhvr>
                                      <p:to>
                                        <p:strVal val="visible"/>
                                      </p:to>
                                    </p:set>
                                    <p:anim calcmode="lin" valueType="num">
                                      <p:cBhvr>
                                        <p:cTn id="130" dur="500" fill="hold"/>
                                        <p:tgtEl>
                                          <p:spTgt spid="13"/>
                                        </p:tgtEl>
                                        <p:attrNameLst>
                                          <p:attrName>ppt_w</p:attrName>
                                        </p:attrNameLst>
                                      </p:cBhvr>
                                      <p:tavLst>
                                        <p:tav tm="0">
                                          <p:val>
                                            <p:fltVal val="0"/>
                                          </p:val>
                                        </p:tav>
                                        <p:tav tm="100000">
                                          <p:val>
                                            <p:strVal val="#ppt_w"/>
                                          </p:val>
                                        </p:tav>
                                      </p:tavLst>
                                    </p:anim>
                                    <p:anim calcmode="lin" valueType="num">
                                      <p:cBhvr>
                                        <p:cTn id="131" dur="500" fill="hold"/>
                                        <p:tgtEl>
                                          <p:spTgt spid="13"/>
                                        </p:tgtEl>
                                        <p:attrNameLst>
                                          <p:attrName>ppt_h</p:attrName>
                                        </p:attrNameLst>
                                      </p:cBhvr>
                                      <p:tavLst>
                                        <p:tav tm="0">
                                          <p:val>
                                            <p:fltVal val="0"/>
                                          </p:val>
                                        </p:tav>
                                        <p:tav tm="100000">
                                          <p:val>
                                            <p:strVal val="#ppt_h"/>
                                          </p:val>
                                        </p:tav>
                                      </p:tavLst>
                                    </p:anim>
                                    <p:animEffect transition="in" filter="fade">
                                      <p:cBhvr>
                                        <p:cTn id="1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P spid="12" grpId="0"/>
      <p:bldP spid="13" grpId="0"/>
      <p:bldP spid="15" grpId="0" animBg="1"/>
      <p:bldP spid="36" grpId="0" animBg="1"/>
      <p:bldP spid="35" grpId="0" animBg="1"/>
      <p:bldP spid="27" grpId="0" animBg="1"/>
      <p:bldP spid="28" grpId="0" animBg="1"/>
      <p:bldP spid="37" grpId="0" animBg="1"/>
      <p:bldP spid="38" grpId="0" animBg="1"/>
      <p:bldP spid="20" grpId="0" animBg="1"/>
      <p:bldP spid="26" grpId="0" animBg="1"/>
      <p:bldP spid="29" grpId="0" animBg="1"/>
      <p:bldP spid="30" grpId="0" animBg="1"/>
      <p:bldP spid="31" grpId="0" animBg="1"/>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a:t>Static electricity </a:t>
            </a:r>
            <a:r>
              <a:rPr lang="en-US" dirty="0" smtClean="0"/>
              <a:t>discharge conclusion</a:t>
            </a:r>
            <a:endParaRPr lang="en-US" dirty="0"/>
          </a:p>
        </p:txBody>
      </p:sp>
      <p:pic>
        <p:nvPicPr>
          <p:cNvPr id="6" name="Picture 4" descr="Friction pad, fur, about 4x5&quot;"/>
          <p:cNvPicPr>
            <a:picLocks noChangeAspect="1" noChangeArrowheads="1"/>
          </p:cNvPicPr>
          <p:nvPr/>
        </p:nvPicPr>
        <p:blipFill>
          <a:blip r:embed="rId4" cstate="print"/>
          <a:srcRect/>
          <a:stretch>
            <a:fillRect/>
          </a:stretch>
        </p:blipFill>
        <p:spPr bwMode="auto">
          <a:xfrm>
            <a:off x="7239000" y="1371600"/>
            <a:ext cx="1771650" cy="1828800"/>
          </a:xfrm>
          <a:prstGeom prst="rect">
            <a:avLst/>
          </a:prstGeom>
          <a:noFill/>
        </p:spPr>
      </p:pic>
      <p:pic>
        <p:nvPicPr>
          <p:cNvPr id="5" name="Picture 3" descr="Friction rod, rubber, 3/8&quot;x10&quot;"/>
          <p:cNvPicPr>
            <a:picLocks noChangeAspect="1" noChangeArrowheads="1"/>
          </p:cNvPicPr>
          <p:nvPr/>
        </p:nvPicPr>
        <p:blipFill>
          <a:blip r:embed="rId5" cstate="print"/>
          <a:srcRect/>
          <a:stretch>
            <a:fillRect/>
          </a:stretch>
        </p:blipFill>
        <p:spPr bwMode="auto">
          <a:xfrm>
            <a:off x="7772400" y="4419600"/>
            <a:ext cx="809625" cy="1752600"/>
          </a:xfrm>
          <a:prstGeom prst="rect">
            <a:avLst/>
          </a:prstGeom>
          <a:noFill/>
        </p:spPr>
      </p:pic>
      <p:sp>
        <p:nvSpPr>
          <p:cNvPr id="7" name="TextBox 6"/>
          <p:cNvSpPr txBox="1"/>
          <p:nvPr/>
        </p:nvSpPr>
        <p:spPr>
          <a:xfrm>
            <a:off x="685800" y="1554063"/>
            <a:ext cx="3352800" cy="4770537"/>
          </a:xfrm>
          <a:prstGeom prst="rect">
            <a:avLst/>
          </a:prstGeom>
          <a:gradFill>
            <a:gsLst>
              <a:gs pos="0">
                <a:srgbClr val="3399FF"/>
              </a:gs>
              <a:gs pos="45000">
                <a:srgbClr val="3399FF">
                  <a:alpha val="0"/>
                </a:srgbClr>
              </a:gs>
              <a:gs pos="41000">
                <a:schemeClr val="bg2">
                  <a:lumMod val="20000"/>
                  <a:lumOff val="80000"/>
                </a:schemeClr>
              </a:gs>
              <a:gs pos="99000">
                <a:srgbClr val="FF0000"/>
              </a:gs>
            </a:gsLst>
            <a:lin ang="5400000" scaled="0"/>
          </a:gradFill>
        </p:spPr>
        <p:txBody>
          <a:bodyPr wrap="square" rtlCol="0">
            <a:spAutoFit/>
          </a:bodyPr>
          <a:lstStyle/>
          <a:p>
            <a:pPr algn="ctr"/>
            <a:r>
              <a:rPr lang="en-US" sz="1600" dirty="0" smtClean="0"/>
              <a:t>Human hands</a:t>
            </a:r>
          </a:p>
          <a:p>
            <a:pPr algn="ctr"/>
            <a:r>
              <a:rPr lang="en-US" sz="1600" dirty="0" smtClean="0"/>
              <a:t>Rabbit Fur </a:t>
            </a:r>
          </a:p>
          <a:p>
            <a:pPr algn="ctr"/>
            <a:r>
              <a:rPr lang="en-US" sz="1600" dirty="0" smtClean="0"/>
              <a:t>Glass </a:t>
            </a:r>
          </a:p>
          <a:p>
            <a:pPr algn="ctr"/>
            <a:r>
              <a:rPr lang="en-US" sz="1600" dirty="0" smtClean="0"/>
              <a:t>Nylon </a:t>
            </a:r>
          </a:p>
          <a:p>
            <a:pPr algn="ctr"/>
            <a:r>
              <a:rPr lang="en-US" sz="1600" dirty="0" smtClean="0"/>
              <a:t>Wool </a:t>
            </a:r>
          </a:p>
          <a:p>
            <a:pPr algn="ctr"/>
            <a:r>
              <a:rPr lang="en-US" sz="1600" dirty="0" smtClean="0"/>
              <a:t>Fur </a:t>
            </a:r>
          </a:p>
          <a:p>
            <a:pPr algn="ctr"/>
            <a:r>
              <a:rPr lang="en-US" sz="1600" dirty="0" smtClean="0"/>
              <a:t>Silk </a:t>
            </a:r>
          </a:p>
          <a:p>
            <a:pPr algn="ctr"/>
            <a:r>
              <a:rPr lang="en-US" sz="1600" dirty="0" smtClean="0"/>
              <a:t>Paper </a:t>
            </a:r>
          </a:p>
          <a:p>
            <a:pPr algn="ctr"/>
            <a:r>
              <a:rPr lang="en-US" sz="1600" dirty="0" smtClean="0"/>
              <a:t>Steel</a:t>
            </a:r>
          </a:p>
          <a:p>
            <a:pPr algn="ctr"/>
            <a:r>
              <a:rPr lang="en-US" sz="1600" dirty="0" smtClean="0"/>
              <a:t>Wood </a:t>
            </a:r>
          </a:p>
          <a:p>
            <a:pPr algn="ctr"/>
            <a:r>
              <a:rPr lang="en-US" sz="1600" dirty="0" smtClean="0"/>
              <a:t>Amber </a:t>
            </a:r>
          </a:p>
          <a:p>
            <a:pPr algn="ctr"/>
            <a:r>
              <a:rPr lang="en-US" sz="1600" dirty="0" smtClean="0"/>
              <a:t>Hard rubber </a:t>
            </a:r>
          </a:p>
          <a:p>
            <a:pPr algn="ctr"/>
            <a:r>
              <a:rPr lang="en-US" sz="1600" dirty="0" smtClean="0"/>
              <a:t>Nickel, Copper </a:t>
            </a:r>
          </a:p>
          <a:p>
            <a:pPr algn="ctr"/>
            <a:r>
              <a:rPr lang="en-US" sz="1600" dirty="0" smtClean="0"/>
              <a:t>Brass, Silver ,Gold, Platinum </a:t>
            </a:r>
          </a:p>
          <a:p>
            <a:pPr algn="ctr"/>
            <a:r>
              <a:rPr lang="en-US" sz="1600" dirty="0" smtClean="0"/>
              <a:t>Polyester ,Styrofoam</a:t>
            </a:r>
          </a:p>
          <a:p>
            <a:pPr algn="ctr"/>
            <a:r>
              <a:rPr lang="en-US" sz="1600" dirty="0" smtClean="0"/>
              <a:t>Saran Wrap .Scotch Tape</a:t>
            </a:r>
          </a:p>
          <a:p>
            <a:pPr algn="ctr"/>
            <a:r>
              <a:rPr lang="en-US" sz="1600" dirty="0" smtClean="0"/>
              <a:t>Vinyl</a:t>
            </a:r>
          </a:p>
          <a:p>
            <a:pPr algn="ctr"/>
            <a:r>
              <a:rPr lang="en-US" sz="1600" dirty="0" smtClean="0"/>
              <a:t>Silicon </a:t>
            </a:r>
          </a:p>
          <a:p>
            <a:pPr algn="ctr"/>
            <a:r>
              <a:rPr lang="en-US" sz="1600" dirty="0" smtClean="0"/>
              <a:t>Teflon</a:t>
            </a:r>
          </a:p>
        </p:txBody>
      </p:sp>
      <p:sp>
        <p:nvSpPr>
          <p:cNvPr id="9" name="Rectangle 8"/>
          <p:cNvSpPr/>
          <p:nvPr/>
        </p:nvSpPr>
        <p:spPr>
          <a:xfrm>
            <a:off x="685800" y="1371600"/>
            <a:ext cx="588623"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Rectangle 9"/>
          <p:cNvSpPr/>
          <p:nvPr/>
        </p:nvSpPr>
        <p:spPr>
          <a:xfrm>
            <a:off x="762000" y="5629870"/>
            <a:ext cx="415498" cy="923330"/>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TextBox 11"/>
          <p:cNvSpPr txBox="1"/>
          <p:nvPr/>
        </p:nvSpPr>
        <p:spPr>
          <a:xfrm>
            <a:off x="3886200" y="1524000"/>
            <a:ext cx="3429000" cy="1200329"/>
          </a:xfrm>
          <a:prstGeom prst="rect">
            <a:avLst/>
          </a:prstGeom>
          <a:noFill/>
        </p:spPr>
        <p:txBody>
          <a:bodyPr wrap="square" rtlCol="0">
            <a:spAutoFit/>
          </a:bodyPr>
          <a:lstStyle/>
          <a:p>
            <a:pPr algn="ctr"/>
            <a:r>
              <a:rPr lang="en-US" i="1" dirty="0" smtClean="0">
                <a:solidFill>
                  <a:srgbClr val="FF0000"/>
                </a:solidFill>
              </a:rPr>
              <a:t>Materials</a:t>
            </a:r>
            <a:r>
              <a:rPr lang="en-US" dirty="0" smtClean="0"/>
              <a:t> with weakly bound electrons tend to lose them</a:t>
            </a:r>
          </a:p>
          <a:p>
            <a:pPr algn="ctr"/>
            <a:r>
              <a:rPr lang="en-US" dirty="0" smtClean="0"/>
              <a:t>tendency to charge positively (lose electrons)</a:t>
            </a:r>
            <a:endParaRPr lang="en-US" dirty="0"/>
          </a:p>
        </p:txBody>
      </p:sp>
      <p:sp>
        <p:nvSpPr>
          <p:cNvPr id="13" name="TextBox 12"/>
          <p:cNvSpPr txBox="1"/>
          <p:nvPr/>
        </p:nvSpPr>
        <p:spPr>
          <a:xfrm>
            <a:off x="3962400" y="5105400"/>
            <a:ext cx="3429000" cy="1200329"/>
          </a:xfrm>
          <a:prstGeom prst="rect">
            <a:avLst/>
          </a:prstGeom>
          <a:noFill/>
        </p:spPr>
        <p:txBody>
          <a:bodyPr wrap="square" rtlCol="0">
            <a:spAutoFit/>
          </a:bodyPr>
          <a:lstStyle/>
          <a:p>
            <a:pPr algn="ctr"/>
            <a:r>
              <a:rPr lang="en-US" i="1" dirty="0" smtClean="0">
                <a:solidFill>
                  <a:srgbClr val="FF0000"/>
                </a:solidFill>
              </a:rPr>
              <a:t>Materials</a:t>
            </a:r>
            <a:r>
              <a:rPr lang="en-US" dirty="0" smtClean="0"/>
              <a:t> with sparsely filled outer shells tend to gain them</a:t>
            </a:r>
          </a:p>
          <a:p>
            <a:pPr algn="ctr"/>
            <a:r>
              <a:rPr lang="en-US" dirty="0" smtClean="0"/>
              <a:t>tendency to charge negatively (gain electrons)</a:t>
            </a:r>
            <a:endParaRPr lang="en-US" dirty="0"/>
          </a:p>
        </p:txBody>
      </p:sp>
      <p:graphicFrame>
        <p:nvGraphicFramePr>
          <p:cNvPr id="11" name="Object 10"/>
          <p:cNvGraphicFramePr>
            <a:graphicFrameLocks noChangeAspect="1"/>
          </p:cNvGraphicFramePr>
          <p:nvPr/>
        </p:nvGraphicFramePr>
        <p:xfrm>
          <a:off x="4800600" y="3352800"/>
          <a:ext cx="1676400" cy="1039368"/>
        </p:xfrm>
        <a:graphic>
          <a:graphicData uri="http://schemas.openxmlformats.org/presentationml/2006/ole">
            <p:oleObj spid="_x0000_s96258" name="Equation" r:id="rId6" imgW="634680" imgH="393480" progId="Equation.3">
              <p:embed/>
            </p:oleObj>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5820</TotalTime>
  <Words>5483</Words>
  <Application>Microsoft Office PowerPoint</Application>
  <PresentationFormat>On-screen Show (4:3)</PresentationFormat>
  <Paragraphs>593</Paragraphs>
  <Slides>65</Slides>
  <Notes>46</Notes>
  <HiddenSlides>0</HiddenSlides>
  <MMClips>12</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65</vt:i4>
      </vt:variant>
    </vt:vector>
  </HeadingPairs>
  <TitlesOfParts>
    <vt:vector size="70" baseType="lpstr">
      <vt:lpstr>Edge</vt:lpstr>
      <vt:lpstr>Custom Design</vt:lpstr>
      <vt:lpstr>PHOTO-PAINT</vt:lpstr>
      <vt:lpstr>Equation</vt:lpstr>
      <vt:lpstr>PhotoStyler Image</vt:lpstr>
      <vt:lpstr>The Comprehensive Final Slide</vt:lpstr>
      <vt:lpstr>Occam’s Razor</vt:lpstr>
      <vt:lpstr>Interaction length  scales of forces</vt:lpstr>
      <vt:lpstr>Newton’s Laws</vt:lpstr>
      <vt:lpstr>Something to think about: The reluctant horse</vt:lpstr>
      <vt:lpstr>Decomposing “falling” motion into its components</vt:lpstr>
      <vt:lpstr>What direction is the moon falling?</vt:lpstr>
      <vt:lpstr>You turn left in a car at a constant speed.  The horizontal force on you</vt:lpstr>
      <vt:lpstr>Static electricity discharge conclusion</vt:lpstr>
      <vt:lpstr>Electric current: Charges in motion</vt:lpstr>
      <vt:lpstr>Permanent Magnets</vt:lpstr>
      <vt:lpstr>Pressure</vt:lpstr>
      <vt:lpstr>The pressure of a fluid increases with depth.  How much it increases depends on the fluid density.</vt:lpstr>
      <vt:lpstr>Archimedes Principle</vt:lpstr>
      <vt:lpstr>All Motion is relative: There are two types of reference frames</vt:lpstr>
      <vt:lpstr>Special Relativity Postulates</vt:lpstr>
      <vt:lpstr>Simultaneity and Length Contraction</vt:lpstr>
      <vt:lpstr>Conservation Laws</vt:lpstr>
      <vt:lpstr>Conservative with Momentum:  Momentum transfer</vt:lpstr>
      <vt:lpstr>Conservation of angular momentum</vt:lpstr>
      <vt:lpstr>Sometimes it is hard to describe all of the motion in a system, and we want something simpler</vt:lpstr>
      <vt:lpstr>Examples: Forms of energy</vt:lpstr>
      <vt:lpstr>Energy Transfer and Transformation</vt:lpstr>
      <vt:lpstr>Slide 24</vt:lpstr>
      <vt:lpstr>Types of Waves</vt:lpstr>
      <vt:lpstr>Wave Properties</vt:lpstr>
      <vt:lpstr>Wave behavior: Diffraction and Interference</vt:lpstr>
      <vt:lpstr>Standing waves</vt:lpstr>
      <vt:lpstr>The Doppler Effect</vt:lpstr>
      <vt:lpstr>Slide 30</vt:lpstr>
      <vt:lpstr>The electromagnetic spectrum</vt:lpstr>
      <vt:lpstr>Wave Particle Duality</vt:lpstr>
      <vt:lpstr>Matter Properties: Density</vt:lpstr>
      <vt:lpstr>Molecular Model: States</vt:lpstr>
      <vt:lpstr>Physical States of Matter</vt:lpstr>
      <vt:lpstr>Properties Explained</vt:lpstr>
      <vt:lpstr>Plum Pudding model</vt:lpstr>
      <vt:lpstr>Rutherford proposed replacing it with the “solar system” model. Problems at the start!</vt:lpstr>
      <vt:lpstr>Absorption vs. Emission spectra</vt:lpstr>
      <vt:lpstr>An “Energy Level Diagrams”</vt:lpstr>
      <vt:lpstr>The de Broglie Hypothesis</vt:lpstr>
      <vt:lpstr>Why don’t we observe the wave nature of matter?</vt:lpstr>
      <vt:lpstr>The results depend on how and what we measure.</vt:lpstr>
      <vt:lpstr>The Uncertainty Principle and waves</vt:lpstr>
      <vt:lpstr>Standing wave modes in two dimensions</vt:lpstr>
      <vt:lpstr>Orbitals are three dimensional standing probability waves (found by solving the Shrödinger Wave equation )</vt:lpstr>
      <vt:lpstr>The Pauli Exclusion Principle</vt:lpstr>
      <vt:lpstr>The second law of Thermodynamics</vt:lpstr>
      <vt:lpstr>So what does it mean to increase entropy?</vt:lpstr>
      <vt:lpstr>Chemical Bonds</vt:lpstr>
      <vt:lpstr>Deducing molecular structure with a mass spectrometer</vt:lpstr>
      <vt:lpstr>IR spectroscopy can be used to deduce chemical formulas and structures</vt:lpstr>
      <vt:lpstr>Reactions Go at  Different Speeds</vt:lpstr>
      <vt:lpstr>Reactions are more likely to occur if</vt:lpstr>
      <vt:lpstr>Basic Categories</vt:lpstr>
      <vt:lpstr>Semiconductors have Energy Band Split in Two.  There are no orbitals with the energies in the gap</vt:lpstr>
      <vt:lpstr>Metals vs Non-Metals</vt:lpstr>
      <vt:lpstr>Chemistry  Categories</vt:lpstr>
      <vt:lpstr>What causes plaque in the arteries? Differences in the Tails</vt:lpstr>
      <vt:lpstr>Formation of Silicate Ions in minerals</vt:lpstr>
      <vt:lpstr>Slide 61</vt:lpstr>
      <vt:lpstr>Fusion</vt:lpstr>
      <vt:lpstr>Fission</vt:lpstr>
      <vt:lpstr>Radioactive decay</vt:lpstr>
      <vt:lpstr>Half Life</vt:lpstr>
    </vt:vector>
  </TitlesOfParts>
  <Company>BYU Physics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Ware</dc:creator>
  <cp:lastModifiedBy>Tim</cp:lastModifiedBy>
  <cp:revision>123</cp:revision>
  <dcterms:created xsi:type="dcterms:W3CDTF">2005-01-04T17:15:31Z</dcterms:created>
  <dcterms:modified xsi:type="dcterms:W3CDTF">2010-12-04T17:58:34Z</dcterms:modified>
</cp:coreProperties>
</file>